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51"/>
  </p:notesMasterIdLst>
  <p:sldIdLst>
    <p:sldId id="2201" r:id="rId2"/>
    <p:sldId id="7993" r:id="rId3"/>
    <p:sldId id="7230" r:id="rId4"/>
    <p:sldId id="2477" r:id="rId5"/>
    <p:sldId id="7957" r:id="rId6"/>
    <p:sldId id="7958" r:id="rId7"/>
    <p:sldId id="7959" r:id="rId8"/>
    <p:sldId id="7960" r:id="rId9"/>
    <p:sldId id="7961" r:id="rId10"/>
    <p:sldId id="7962" r:id="rId11"/>
    <p:sldId id="7963" r:id="rId12"/>
    <p:sldId id="7964" r:id="rId13"/>
    <p:sldId id="7965" r:id="rId14"/>
    <p:sldId id="5041" r:id="rId15"/>
    <p:sldId id="5062" r:id="rId16"/>
    <p:sldId id="5061" r:id="rId17"/>
    <p:sldId id="5044" r:id="rId18"/>
    <p:sldId id="7881" r:id="rId19"/>
    <p:sldId id="7882" r:id="rId20"/>
    <p:sldId id="7999" r:id="rId21"/>
    <p:sldId id="7896" r:id="rId22"/>
    <p:sldId id="7997" r:id="rId23"/>
    <p:sldId id="5045" r:id="rId24"/>
    <p:sldId id="5046" r:id="rId25"/>
    <p:sldId id="5057" r:id="rId26"/>
    <p:sldId id="5058" r:id="rId27"/>
    <p:sldId id="7998" r:id="rId28"/>
    <p:sldId id="5048" r:id="rId29"/>
    <p:sldId id="5049" r:id="rId30"/>
    <p:sldId id="7883" r:id="rId31"/>
    <p:sldId id="5052" r:id="rId32"/>
    <p:sldId id="8000" r:id="rId33"/>
    <p:sldId id="8001" r:id="rId34"/>
    <p:sldId id="7994" r:id="rId35"/>
    <p:sldId id="7995" r:id="rId36"/>
    <p:sldId id="5055" r:id="rId37"/>
    <p:sldId id="5056" r:id="rId38"/>
    <p:sldId id="5060" r:id="rId39"/>
    <p:sldId id="7893" r:id="rId40"/>
    <p:sldId id="7885" r:id="rId41"/>
    <p:sldId id="7887" r:id="rId42"/>
    <p:sldId id="7888" r:id="rId43"/>
    <p:sldId id="7889" r:id="rId44"/>
    <p:sldId id="7891" r:id="rId45"/>
    <p:sldId id="7996" r:id="rId46"/>
    <p:sldId id="7892" r:id="rId47"/>
    <p:sldId id="7894" r:id="rId48"/>
    <p:sldId id="7895" r:id="rId49"/>
    <p:sldId id="2893"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28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7616D27-C2E1-D822-A553-4B6C2450FD50}" name="Sidhi Mishra" initials="SM" userId="S-1-5-21-1964979238-429942662-834490965-149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idhi Mishra" initials="SM" lastIdx="2" clrIdx="0">
    <p:extLst>
      <p:ext uri="{19B8F6BF-5375-455C-9EA6-DF929625EA0E}">
        <p15:presenceInfo xmlns:p15="http://schemas.microsoft.com/office/powerpoint/2012/main" userId="S-1-5-21-1964979238-429942662-834490965-149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A35"/>
    <a:srgbClr val="70AD47"/>
    <a:srgbClr val="203864"/>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65" autoAdjust="0"/>
    <p:restoredTop sz="94249" autoAdjust="0"/>
  </p:normalViewPr>
  <p:slideViewPr>
    <p:cSldViewPr snapToGrid="0" showGuides="1">
      <p:cViewPr varScale="1">
        <p:scale>
          <a:sx n="66" d="100"/>
          <a:sy n="66" d="100"/>
        </p:scale>
        <p:origin x="1374" y="60"/>
      </p:cViewPr>
      <p:guideLst>
        <p:guide orient="horz" pos="211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sz="1200" b="1" dirty="0">
                <a:solidFill>
                  <a:schemeClr val="tx1"/>
                </a:solidFill>
                <a:latin typeface="Arial" panose="020B0604020202020204" pitchFamily="34" charset="0"/>
                <a:cs typeface="Arial" panose="020B0604020202020204" pitchFamily="34" charset="0"/>
              </a:rPr>
              <a:t>Top Markets (% of Total</a:t>
            </a:r>
            <a:r>
              <a:rPr lang="en-IN" sz="1200" b="1" baseline="0" dirty="0">
                <a:solidFill>
                  <a:schemeClr val="tx1"/>
                </a:solidFill>
                <a:latin typeface="Arial" panose="020B0604020202020204" pitchFamily="34" charset="0"/>
                <a:cs typeface="Arial" panose="020B0604020202020204" pitchFamily="34" charset="0"/>
              </a:rPr>
              <a:t> Sales), 2021</a:t>
            </a:r>
            <a:endParaRPr lang="en-IN" sz="1200" b="1" dirty="0">
              <a:solidFill>
                <a:schemeClr val="tx1"/>
              </a:solidFill>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2287820220679544E-4"/>
          <c:y val="0.17262362446535204"/>
          <c:w val="0.62250657965519085"/>
          <c:h val="0.79203509179814546"/>
        </c:manualLayout>
      </c:layout>
      <c:pie3DChart>
        <c:varyColors val="1"/>
        <c:ser>
          <c:idx val="0"/>
          <c:order val="0"/>
          <c:tx>
            <c:strRef>
              <c:f>Sheet1!$B$1</c:f>
              <c:strCache>
                <c:ptCount val="1"/>
                <c:pt idx="0">
                  <c:v>Sales (%)</c:v>
                </c:pt>
              </c:strCache>
            </c:strRef>
          </c:tx>
          <c:spPr>
            <a:ln>
              <a:noFill/>
            </a:ln>
          </c:spPr>
          <c:dPt>
            <c:idx val="0"/>
            <c:bubble3D val="0"/>
            <c:spPr>
              <a:solidFill>
                <a:schemeClr val="accent1">
                  <a:lumMod val="50000"/>
                </a:schemeClr>
              </a:solidFill>
              <a:ln w="25400">
                <a:noFill/>
              </a:ln>
              <a:effectLst/>
              <a:sp3d/>
            </c:spPr>
            <c:extLst>
              <c:ext xmlns:c16="http://schemas.microsoft.com/office/drawing/2014/chart" uri="{C3380CC4-5D6E-409C-BE32-E72D297353CC}">
                <c16:uniqueId val="{00000001-F479-4BE7-A137-790273203D04}"/>
              </c:ext>
            </c:extLst>
          </c:dPt>
          <c:dPt>
            <c:idx val="1"/>
            <c:bubble3D val="0"/>
            <c:spPr>
              <a:solidFill>
                <a:schemeClr val="accent2">
                  <a:lumMod val="75000"/>
                </a:schemeClr>
              </a:solidFill>
              <a:ln w="25400">
                <a:noFill/>
              </a:ln>
              <a:effectLst/>
              <a:sp3d/>
            </c:spPr>
            <c:extLst>
              <c:ext xmlns:c16="http://schemas.microsoft.com/office/drawing/2014/chart" uri="{C3380CC4-5D6E-409C-BE32-E72D297353CC}">
                <c16:uniqueId val="{00000003-F479-4BE7-A137-790273203D04}"/>
              </c:ext>
            </c:extLst>
          </c:dPt>
          <c:dPt>
            <c:idx val="2"/>
            <c:bubble3D val="0"/>
            <c:spPr>
              <a:solidFill>
                <a:schemeClr val="accent3">
                  <a:lumMod val="75000"/>
                </a:schemeClr>
              </a:solidFill>
              <a:ln w="25400">
                <a:noFill/>
              </a:ln>
              <a:effectLst/>
              <a:sp3d/>
            </c:spPr>
            <c:extLst>
              <c:ext xmlns:c16="http://schemas.microsoft.com/office/drawing/2014/chart" uri="{C3380CC4-5D6E-409C-BE32-E72D297353CC}">
                <c16:uniqueId val="{00000005-F479-4BE7-A137-790273203D04}"/>
              </c:ext>
            </c:extLst>
          </c:dPt>
          <c:dPt>
            <c:idx val="3"/>
            <c:bubble3D val="0"/>
            <c:spPr>
              <a:solidFill>
                <a:schemeClr val="accent4"/>
              </a:solidFill>
              <a:ln w="25400">
                <a:noFill/>
              </a:ln>
              <a:effectLst/>
              <a:sp3d/>
            </c:spPr>
            <c:extLst>
              <c:ext xmlns:c16="http://schemas.microsoft.com/office/drawing/2014/chart" uri="{C3380CC4-5D6E-409C-BE32-E72D297353CC}">
                <c16:uniqueId val="{00000007-F479-4BE7-A137-790273203D04}"/>
              </c:ext>
            </c:extLst>
          </c:dPt>
          <c:dLbls>
            <c:spPr>
              <a:solidFill>
                <a:schemeClr val="bg1">
                  <a:lumMod val="95000"/>
                </a:schemeClr>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Information and Communication Technology</c:v>
                </c:pt>
                <c:pt idx="1">
                  <c:v>Medical and Others</c:v>
                </c:pt>
                <c:pt idx="2">
                  <c:v>Automotive and Industrial</c:v>
                </c:pt>
                <c:pt idx="3">
                  <c:v>Home Appliances and Lighting</c:v>
                </c:pt>
              </c:strCache>
            </c:strRef>
          </c:cat>
          <c:val>
            <c:numRef>
              <c:f>Sheet1!$B$2:$B$5</c:f>
              <c:numCache>
                <c:formatCode>0%</c:formatCode>
                <c:ptCount val="4"/>
                <c:pt idx="0">
                  <c:v>0.25</c:v>
                </c:pt>
                <c:pt idx="1">
                  <c:v>0.25</c:v>
                </c:pt>
                <c:pt idx="2">
                  <c:v>0.25</c:v>
                </c:pt>
                <c:pt idx="3">
                  <c:v>0.25</c:v>
                </c:pt>
              </c:numCache>
            </c:numRef>
          </c:val>
          <c:extLst>
            <c:ext xmlns:c16="http://schemas.microsoft.com/office/drawing/2014/chart" uri="{C3380CC4-5D6E-409C-BE32-E72D297353CC}">
              <c16:uniqueId val="{00000008-F479-4BE7-A137-790273203D04}"/>
            </c:ext>
          </c:extLst>
        </c:ser>
        <c:dLbls>
          <c:showLegendKey val="0"/>
          <c:showVal val="0"/>
          <c:showCatName val="0"/>
          <c:showSerName val="0"/>
          <c:showPercent val="0"/>
          <c:showBubbleSize val="0"/>
          <c:showLeaderLines val="1"/>
        </c:dLbls>
      </c:pie3DChart>
      <c:spPr>
        <a:noFill/>
        <a:ln>
          <a:noFill/>
        </a:ln>
        <a:effectLst/>
      </c:spPr>
    </c:plotArea>
    <c:legend>
      <c:legendPos val="r"/>
      <c:layout>
        <c:manualLayout>
          <c:xMode val="edge"/>
          <c:yMode val="edge"/>
          <c:x val="0.61657200642640864"/>
          <c:y val="0.13974483751369615"/>
          <c:w val="0.38241019256623277"/>
          <c:h val="0.859451470918962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sz="1200" b="1" dirty="0">
                <a:solidFill>
                  <a:schemeClr val="tx1"/>
                </a:solidFill>
                <a:latin typeface="Arial" panose="020B0604020202020204" pitchFamily="34" charset="0"/>
                <a:cs typeface="Arial" panose="020B0604020202020204" pitchFamily="34" charset="0"/>
              </a:rPr>
              <a:t>Top Product Category (% of total sales), 2021</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0.14972135817693605"/>
          <c:w val="0.60234386415579699"/>
          <c:h val="0.76876184866834774"/>
        </c:manualLayout>
      </c:layout>
      <c:pie3DChart>
        <c:varyColors val="1"/>
        <c:ser>
          <c:idx val="0"/>
          <c:order val="0"/>
          <c:tx>
            <c:strRef>
              <c:f>Sheet1!$B$1</c:f>
              <c:strCache>
                <c:ptCount val="1"/>
                <c:pt idx="0">
                  <c:v>Sales (%)</c:v>
                </c:pt>
              </c:strCache>
            </c:strRef>
          </c:tx>
          <c:spPr>
            <a:ln>
              <a:noFill/>
            </a:ln>
          </c:spPr>
          <c:dPt>
            <c:idx val="0"/>
            <c:bubble3D val="0"/>
            <c:spPr>
              <a:solidFill>
                <a:schemeClr val="accent4"/>
              </a:solidFill>
              <a:ln w="25400">
                <a:noFill/>
              </a:ln>
              <a:effectLst/>
              <a:sp3d/>
            </c:spPr>
            <c:extLst>
              <c:ext xmlns:c16="http://schemas.microsoft.com/office/drawing/2014/chart" uri="{C3380CC4-5D6E-409C-BE32-E72D297353CC}">
                <c16:uniqueId val="{00000001-A2DC-4CDA-918B-248C06BCB028}"/>
              </c:ext>
            </c:extLst>
          </c:dPt>
          <c:dPt>
            <c:idx val="1"/>
            <c:bubble3D val="0"/>
            <c:spPr>
              <a:solidFill>
                <a:schemeClr val="accent2">
                  <a:lumMod val="75000"/>
                </a:schemeClr>
              </a:solidFill>
              <a:ln w="25400">
                <a:noFill/>
              </a:ln>
              <a:effectLst/>
              <a:sp3d/>
            </c:spPr>
            <c:extLst>
              <c:ext xmlns:c16="http://schemas.microsoft.com/office/drawing/2014/chart" uri="{C3380CC4-5D6E-409C-BE32-E72D297353CC}">
                <c16:uniqueId val="{00000003-A2DC-4CDA-918B-248C06BCB028}"/>
              </c:ext>
            </c:extLst>
          </c:dPt>
          <c:dPt>
            <c:idx val="2"/>
            <c:bubble3D val="0"/>
            <c:spPr>
              <a:solidFill>
                <a:schemeClr val="accent3">
                  <a:lumMod val="75000"/>
                </a:schemeClr>
              </a:solidFill>
              <a:ln w="25400">
                <a:noFill/>
              </a:ln>
              <a:effectLst/>
              <a:sp3d/>
            </c:spPr>
            <c:extLst>
              <c:ext xmlns:c16="http://schemas.microsoft.com/office/drawing/2014/chart" uri="{C3380CC4-5D6E-409C-BE32-E72D297353CC}">
                <c16:uniqueId val="{00000005-A2DC-4CDA-918B-248C06BCB028}"/>
              </c:ext>
            </c:extLst>
          </c:dPt>
          <c:dPt>
            <c:idx val="3"/>
            <c:bubble3D val="0"/>
            <c:spPr>
              <a:solidFill>
                <a:schemeClr val="accent1">
                  <a:lumMod val="50000"/>
                </a:schemeClr>
              </a:solidFill>
              <a:ln w="25400">
                <a:noFill/>
              </a:ln>
              <a:effectLst/>
              <a:sp3d/>
            </c:spPr>
            <c:extLst>
              <c:ext xmlns:c16="http://schemas.microsoft.com/office/drawing/2014/chart" uri="{C3380CC4-5D6E-409C-BE32-E72D297353CC}">
                <c16:uniqueId val="{00000007-A2DC-4CDA-918B-248C06BCB028}"/>
              </c:ext>
            </c:extLst>
          </c:dPt>
          <c:dLbls>
            <c:spPr>
              <a:solidFill>
                <a:schemeClr val="bg1">
                  <a:lumMod val="95000"/>
                </a:schemeClr>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NTC Thermistor</c:v>
                </c:pt>
                <c:pt idx="1">
                  <c:v>Varistor</c:v>
                </c:pt>
                <c:pt idx="2">
                  <c:v>Temperature Sensor</c:v>
                </c:pt>
                <c:pt idx="3">
                  <c:v>Others</c:v>
                </c:pt>
              </c:strCache>
            </c:strRef>
          </c:cat>
          <c:val>
            <c:numRef>
              <c:f>Sheet1!$B$2:$B$5</c:f>
              <c:numCache>
                <c:formatCode>0%</c:formatCode>
                <c:ptCount val="4"/>
                <c:pt idx="0">
                  <c:v>0.25</c:v>
                </c:pt>
                <c:pt idx="1">
                  <c:v>0.25</c:v>
                </c:pt>
                <c:pt idx="2">
                  <c:v>0.25</c:v>
                </c:pt>
                <c:pt idx="3">
                  <c:v>0.25</c:v>
                </c:pt>
              </c:numCache>
            </c:numRef>
          </c:val>
          <c:extLst>
            <c:ext xmlns:c16="http://schemas.microsoft.com/office/drawing/2014/chart" uri="{C3380CC4-5D6E-409C-BE32-E72D297353CC}">
              <c16:uniqueId val="{00000008-A2DC-4CDA-918B-248C06BCB028}"/>
            </c:ext>
          </c:extLst>
        </c:ser>
        <c:dLbls>
          <c:showLegendKey val="0"/>
          <c:showVal val="0"/>
          <c:showCatName val="0"/>
          <c:showSerName val="0"/>
          <c:showPercent val="0"/>
          <c:showBubbleSize val="0"/>
          <c:showLeaderLines val="1"/>
        </c:dLbls>
      </c:pie3DChart>
      <c:spPr>
        <a:noFill/>
        <a:ln>
          <a:noFill/>
        </a:ln>
        <a:effectLst/>
      </c:spPr>
    </c:plotArea>
    <c:legend>
      <c:legendPos val="r"/>
      <c:layout>
        <c:manualLayout>
          <c:xMode val="edge"/>
          <c:yMode val="edge"/>
          <c:x val="0.69015074888483796"/>
          <c:y val="0.13974478423968129"/>
          <c:w val="0.29734926524186606"/>
          <c:h val="0.859451470918962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sz="1200" b="1" dirty="0">
                <a:solidFill>
                  <a:schemeClr val="tx1"/>
                </a:solidFill>
                <a:latin typeface="Arial" panose="020B0604020202020204" pitchFamily="34" charset="0"/>
                <a:cs typeface="Arial" panose="020B0604020202020204" pitchFamily="34" charset="0"/>
              </a:rPr>
              <a:t>Region (% of Total</a:t>
            </a:r>
            <a:r>
              <a:rPr lang="en-IN" sz="1200" b="1" baseline="0" dirty="0">
                <a:solidFill>
                  <a:schemeClr val="tx1"/>
                </a:solidFill>
                <a:latin typeface="Arial" panose="020B0604020202020204" pitchFamily="34" charset="0"/>
                <a:cs typeface="Arial" panose="020B0604020202020204" pitchFamily="34" charset="0"/>
              </a:rPr>
              <a:t> Sales), 2021</a:t>
            </a:r>
            <a:endParaRPr lang="en-IN" sz="1200" b="1" dirty="0">
              <a:solidFill>
                <a:schemeClr val="tx1"/>
              </a:solidFill>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4843077761748388E-2"/>
          <c:y val="0.20343987518127912"/>
          <c:w val="0.62250657965519085"/>
          <c:h val="0.79203509179814546"/>
        </c:manualLayout>
      </c:layout>
      <c:pie3DChart>
        <c:varyColors val="1"/>
        <c:ser>
          <c:idx val="0"/>
          <c:order val="0"/>
          <c:tx>
            <c:strRef>
              <c:f>Sheet1!$B$1</c:f>
              <c:strCache>
                <c:ptCount val="1"/>
                <c:pt idx="0">
                  <c:v>Sales (%)</c:v>
                </c:pt>
              </c:strCache>
            </c:strRef>
          </c:tx>
          <c:spPr>
            <a:ln>
              <a:noFill/>
            </a:ln>
          </c:spPr>
          <c:dPt>
            <c:idx val="0"/>
            <c:bubble3D val="0"/>
            <c:spPr>
              <a:solidFill>
                <a:schemeClr val="accent1">
                  <a:lumMod val="50000"/>
                </a:schemeClr>
              </a:solidFill>
              <a:ln w="25400">
                <a:noFill/>
              </a:ln>
              <a:effectLst/>
              <a:sp3d/>
            </c:spPr>
            <c:extLst>
              <c:ext xmlns:c16="http://schemas.microsoft.com/office/drawing/2014/chart" uri="{C3380CC4-5D6E-409C-BE32-E72D297353CC}">
                <c16:uniqueId val="{00000001-4B80-431E-A150-09A0DEBDCB09}"/>
              </c:ext>
            </c:extLst>
          </c:dPt>
          <c:dPt>
            <c:idx val="1"/>
            <c:bubble3D val="0"/>
            <c:spPr>
              <a:solidFill>
                <a:schemeClr val="accent2">
                  <a:lumMod val="75000"/>
                </a:schemeClr>
              </a:solidFill>
              <a:ln w="25400">
                <a:noFill/>
              </a:ln>
              <a:effectLst/>
              <a:sp3d/>
            </c:spPr>
            <c:extLst>
              <c:ext xmlns:c16="http://schemas.microsoft.com/office/drawing/2014/chart" uri="{C3380CC4-5D6E-409C-BE32-E72D297353CC}">
                <c16:uniqueId val="{00000003-4B80-431E-A150-09A0DEBDCB09}"/>
              </c:ext>
            </c:extLst>
          </c:dPt>
          <c:dPt>
            <c:idx val="2"/>
            <c:bubble3D val="0"/>
            <c:spPr>
              <a:solidFill>
                <a:schemeClr val="accent3">
                  <a:lumMod val="75000"/>
                </a:schemeClr>
              </a:solidFill>
              <a:ln w="25400">
                <a:noFill/>
              </a:ln>
              <a:effectLst/>
              <a:sp3d/>
            </c:spPr>
            <c:extLst>
              <c:ext xmlns:c16="http://schemas.microsoft.com/office/drawing/2014/chart" uri="{C3380CC4-5D6E-409C-BE32-E72D297353CC}">
                <c16:uniqueId val="{00000005-4B80-431E-A150-09A0DEBDCB09}"/>
              </c:ext>
            </c:extLst>
          </c:dPt>
          <c:dPt>
            <c:idx val="3"/>
            <c:bubble3D val="0"/>
            <c:spPr>
              <a:solidFill>
                <a:schemeClr val="accent4"/>
              </a:solidFill>
              <a:ln w="25400">
                <a:noFill/>
              </a:ln>
              <a:effectLst/>
              <a:sp3d/>
            </c:spPr>
            <c:extLst>
              <c:ext xmlns:c16="http://schemas.microsoft.com/office/drawing/2014/chart" uri="{C3380CC4-5D6E-409C-BE32-E72D297353CC}">
                <c16:uniqueId val="{00000007-4B80-431E-A150-09A0DEBDCB09}"/>
              </c:ext>
            </c:extLst>
          </c:dPt>
          <c:dLbls>
            <c:dLbl>
              <c:idx val="1"/>
              <c:layout>
                <c:manualLayout>
                  <c:x val="-4.3098707427507134E-2"/>
                  <c:y val="-4.949880818827642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B80-431E-A150-09A0DEBDCB09}"/>
                </c:ext>
              </c:extLst>
            </c:dLbl>
            <c:dLbl>
              <c:idx val="2"/>
              <c:layout>
                <c:manualLayout>
                  <c:x val="9.1980072663095103E-2"/>
                  <c:y val="6.63734386538472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B80-431E-A150-09A0DEBDCB09}"/>
                </c:ext>
              </c:extLst>
            </c:dLbl>
            <c:dLbl>
              <c:idx val="3"/>
              <c:layout>
                <c:manualLayout>
                  <c:x val="0.10992947473812298"/>
                  <c:y val="0.12558347009308829"/>
                </c:manualLayout>
              </c:layout>
              <c:spPr>
                <a:solidFill>
                  <a:schemeClr val="bg1">
                    <a:lumMod val="95000"/>
                  </a:schemeClr>
                </a:solid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11231548766045682"/>
                      <c:h val="0.10015343514352291"/>
                    </c:manualLayout>
                  </c15:layout>
                </c:ext>
                <c:ext xmlns:c16="http://schemas.microsoft.com/office/drawing/2014/chart" uri="{C3380CC4-5D6E-409C-BE32-E72D297353CC}">
                  <c16:uniqueId val="{00000007-4B80-431E-A150-09A0DEBDCB09}"/>
                </c:ext>
              </c:extLst>
            </c:dLbl>
            <c:spPr>
              <a:solidFill>
                <a:schemeClr val="bg1">
                  <a:lumMod val="95000"/>
                </a:schemeClr>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Asia </c:v>
                </c:pt>
                <c:pt idx="1">
                  <c:v>Europe</c:v>
                </c:pt>
                <c:pt idx="2">
                  <c:v>Taiwan</c:v>
                </c:pt>
                <c:pt idx="3">
                  <c:v>Others</c:v>
                </c:pt>
              </c:strCache>
            </c:strRef>
          </c:cat>
          <c:val>
            <c:numRef>
              <c:f>Sheet1!$B$2:$B$5</c:f>
              <c:numCache>
                <c:formatCode>0.0%</c:formatCode>
                <c:ptCount val="4"/>
                <c:pt idx="0">
                  <c:v>0.25</c:v>
                </c:pt>
                <c:pt idx="1">
                  <c:v>0.25</c:v>
                </c:pt>
                <c:pt idx="2">
                  <c:v>0.25</c:v>
                </c:pt>
                <c:pt idx="3">
                  <c:v>0.25</c:v>
                </c:pt>
              </c:numCache>
            </c:numRef>
          </c:val>
          <c:extLst>
            <c:ext xmlns:c16="http://schemas.microsoft.com/office/drawing/2014/chart" uri="{C3380CC4-5D6E-409C-BE32-E72D297353CC}">
              <c16:uniqueId val="{00000008-4B80-431E-A150-09A0DEBDCB09}"/>
            </c:ext>
          </c:extLst>
        </c:ser>
        <c:dLbls>
          <c:showLegendKey val="0"/>
          <c:showVal val="0"/>
          <c:showCatName val="0"/>
          <c:showSerName val="0"/>
          <c:showPercent val="0"/>
          <c:showBubbleSize val="0"/>
          <c:showLeaderLines val="1"/>
        </c:dLbls>
      </c:pie3DChart>
      <c:spPr>
        <a:noFill/>
        <a:ln>
          <a:noFill/>
        </a:ln>
        <a:effectLst/>
      </c:spPr>
    </c:plotArea>
    <c:legend>
      <c:legendPos val="r"/>
      <c:layout>
        <c:manualLayout>
          <c:xMode val="edge"/>
          <c:yMode val="edge"/>
          <c:x val="0.75596591708117844"/>
          <c:y val="0.13974483751369615"/>
          <c:w val="0.24301629669874603"/>
          <c:h val="0.859451470918962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sz="1200" b="1" dirty="0">
                <a:solidFill>
                  <a:schemeClr val="tx1"/>
                </a:solidFill>
                <a:latin typeface="Arial" panose="020B0604020202020204" pitchFamily="34" charset="0"/>
                <a:cs typeface="Arial" panose="020B0604020202020204" pitchFamily="34" charset="0"/>
              </a:rPr>
              <a:t>Target Products (% of</a:t>
            </a:r>
            <a:r>
              <a:rPr lang="en-IN" sz="1200" b="1" baseline="0" dirty="0">
                <a:solidFill>
                  <a:schemeClr val="tx1"/>
                </a:solidFill>
                <a:latin typeface="Arial" panose="020B0604020202020204" pitchFamily="34" charset="0"/>
                <a:cs typeface="Arial" panose="020B0604020202020204" pitchFamily="34" charset="0"/>
              </a:rPr>
              <a:t> Total Sales), 2021</a:t>
            </a:r>
            <a:endParaRPr lang="en-IN" sz="1200" b="1" dirty="0">
              <a:solidFill>
                <a:schemeClr val="tx1"/>
              </a:solidFill>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2287820220679544E-4"/>
          <c:y val="0.17262362446535204"/>
          <c:w val="0.62250657965519085"/>
          <c:h val="0.79203509179814546"/>
        </c:manualLayout>
      </c:layout>
      <c:pie3DChart>
        <c:varyColors val="1"/>
        <c:ser>
          <c:idx val="0"/>
          <c:order val="0"/>
          <c:tx>
            <c:strRef>
              <c:f>Sheet1!$B$1</c:f>
              <c:strCache>
                <c:ptCount val="1"/>
                <c:pt idx="0">
                  <c:v>Sales (%)</c:v>
                </c:pt>
              </c:strCache>
            </c:strRef>
          </c:tx>
          <c:spPr>
            <a:ln>
              <a:noFill/>
            </a:ln>
          </c:spPr>
          <c:dPt>
            <c:idx val="0"/>
            <c:bubble3D val="0"/>
            <c:spPr>
              <a:solidFill>
                <a:schemeClr val="accent1">
                  <a:lumMod val="50000"/>
                </a:schemeClr>
              </a:solidFill>
              <a:ln w="25400">
                <a:noFill/>
              </a:ln>
              <a:effectLst/>
              <a:sp3d/>
            </c:spPr>
            <c:extLst>
              <c:ext xmlns:c16="http://schemas.microsoft.com/office/drawing/2014/chart" uri="{C3380CC4-5D6E-409C-BE32-E72D297353CC}">
                <c16:uniqueId val="{00000001-57AF-4A71-A58B-7702411CDDE2}"/>
              </c:ext>
            </c:extLst>
          </c:dPt>
          <c:dPt>
            <c:idx val="1"/>
            <c:bubble3D val="0"/>
            <c:spPr>
              <a:solidFill>
                <a:schemeClr val="accent2">
                  <a:lumMod val="75000"/>
                </a:schemeClr>
              </a:solidFill>
              <a:ln w="25400">
                <a:noFill/>
              </a:ln>
              <a:effectLst/>
              <a:sp3d/>
            </c:spPr>
            <c:extLst>
              <c:ext xmlns:c16="http://schemas.microsoft.com/office/drawing/2014/chart" uri="{C3380CC4-5D6E-409C-BE32-E72D297353CC}">
                <c16:uniqueId val="{00000003-57AF-4A71-A58B-7702411CDDE2}"/>
              </c:ext>
            </c:extLst>
          </c:dPt>
          <c:dPt>
            <c:idx val="2"/>
            <c:bubble3D val="0"/>
            <c:spPr>
              <a:solidFill>
                <a:schemeClr val="accent3">
                  <a:lumMod val="75000"/>
                </a:schemeClr>
              </a:solidFill>
              <a:ln w="25400">
                <a:noFill/>
              </a:ln>
              <a:effectLst/>
              <a:sp3d/>
            </c:spPr>
            <c:extLst>
              <c:ext xmlns:c16="http://schemas.microsoft.com/office/drawing/2014/chart" uri="{C3380CC4-5D6E-409C-BE32-E72D297353CC}">
                <c16:uniqueId val="{00000005-57AF-4A71-A58B-7702411CDDE2}"/>
              </c:ext>
            </c:extLst>
          </c:dPt>
          <c:dPt>
            <c:idx val="3"/>
            <c:bubble3D val="0"/>
            <c:spPr>
              <a:solidFill>
                <a:schemeClr val="accent4"/>
              </a:solidFill>
              <a:ln w="25400">
                <a:noFill/>
              </a:ln>
              <a:effectLst/>
              <a:sp3d/>
            </c:spPr>
            <c:extLst>
              <c:ext xmlns:c16="http://schemas.microsoft.com/office/drawing/2014/chart" uri="{C3380CC4-5D6E-409C-BE32-E72D297353CC}">
                <c16:uniqueId val="{00000006-C0D7-4CDD-85C7-56D59FB6B061}"/>
              </c:ext>
            </c:extLst>
          </c:dPt>
          <c:dLbls>
            <c:dLbl>
              <c:idx val="0"/>
              <c:layout>
                <c:manualLayout>
                  <c:x val="-0.11694754685166549"/>
                  <c:y val="-2.868340674806717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7AF-4A71-A58B-7702411CDDE2}"/>
                </c:ext>
              </c:extLst>
            </c:dLbl>
            <c:dLbl>
              <c:idx val="1"/>
              <c:layout>
                <c:manualLayout>
                  <c:x val="-1.7957261210683119E-2"/>
                  <c:y val="-5.94800588349791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7AF-4A71-A58B-7702411CDDE2}"/>
                </c:ext>
              </c:extLst>
            </c:dLbl>
            <c:dLbl>
              <c:idx val="2"/>
              <c:layout>
                <c:manualLayout>
                  <c:x val="8.1022505857815827E-2"/>
                  <c:y val="-1.16644486813403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7AF-4A71-A58B-7702411CDDE2}"/>
                </c:ext>
              </c:extLst>
            </c:dLbl>
            <c:dLbl>
              <c:idx val="3"/>
              <c:layout>
                <c:manualLayout>
                  <c:x val="8.9360075203219952E-2"/>
                  <c:y val="1.56254776665839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0D7-4CDD-85C7-56D59FB6B061}"/>
                </c:ext>
              </c:extLst>
            </c:dLbl>
            <c:spPr>
              <a:solidFill>
                <a:schemeClr val="bg1">
                  <a:lumMod val="95000"/>
                </a:schemeClr>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TSM (SMD)</c:v>
                </c:pt>
                <c:pt idx="1">
                  <c:v>TSM - H (SMD)</c:v>
                </c:pt>
                <c:pt idx="2">
                  <c:v>TSM - C (Automotive) </c:v>
                </c:pt>
                <c:pt idx="3">
                  <c:v>Other Products</c:v>
                </c:pt>
              </c:strCache>
            </c:strRef>
          </c:cat>
          <c:val>
            <c:numRef>
              <c:f>Sheet1!$B$2:$B$5</c:f>
              <c:numCache>
                <c:formatCode>0.0%</c:formatCode>
                <c:ptCount val="4"/>
                <c:pt idx="0">
                  <c:v>0.25</c:v>
                </c:pt>
                <c:pt idx="1">
                  <c:v>0.25</c:v>
                </c:pt>
                <c:pt idx="2">
                  <c:v>0.25</c:v>
                </c:pt>
                <c:pt idx="3">
                  <c:v>0.25</c:v>
                </c:pt>
              </c:numCache>
            </c:numRef>
          </c:val>
          <c:extLst>
            <c:ext xmlns:c16="http://schemas.microsoft.com/office/drawing/2014/chart" uri="{C3380CC4-5D6E-409C-BE32-E72D297353CC}">
              <c16:uniqueId val="{00000006-57AF-4A71-A58B-7702411CDDE2}"/>
            </c:ext>
          </c:extLst>
        </c:ser>
        <c:dLbls>
          <c:showLegendKey val="0"/>
          <c:showVal val="0"/>
          <c:showCatName val="0"/>
          <c:showSerName val="0"/>
          <c:showPercent val="0"/>
          <c:showBubbleSize val="0"/>
          <c:showLeaderLines val="1"/>
        </c:dLbls>
      </c:pie3DChart>
      <c:spPr>
        <a:noFill/>
        <a:ln>
          <a:noFill/>
        </a:ln>
        <a:effectLst/>
      </c:spPr>
    </c:plotArea>
    <c:legend>
      <c:legendPos val="r"/>
      <c:layout>
        <c:manualLayout>
          <c:xMode val="edge"/>
          <c:yMode val="edge"/>
          <c:x val="0.69000657546797128"/>
          <c:y val="0.1446592087151925"/>
          <c:w val="0.30999353565121512"/>
          <c:h val="0.8553407912848075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sz="1200" b="1" dirty="0">
                <a:solidFill>
                  <a:schemeClr val="tx1"/>
                </a:solidFill>
                <a:latin typeface="Arial" panose="020B0604020202020204" pitchFamily="34" charset="0"/>
                <a:cs typeface="Arial" panose="020B0604020202020204" pitchFamily="34" charset="0"/>
              </a:rPr>
              <a:t>Target Products (% of</a:t>
            </a:r>
            <a:r>
              <a:rPr lang="en-IN" sz="1200" b="1" baseline="0" dirty="0">
                <a:solidFill>
                  <a:schemeClr val="tx1"/>
                </a:solidFill>
                <a:latin typeface="Arial" panose="020B0604020202020204" pitchFamily="34" charset="0"/>
                <a:cs typeface="Arial" panose="020B0604020202020204" pitchFamily="34" charset="0"/>
              </a:rPr>
              <a:t> Total Sales), 2025</a:t>
            </a:r>
            <a:endParaRPr lang="en-IN" sz="1200" b="1" dirty="0">
              <a:solidFill>
                <a:schemeClr val="tx1"/>
              </a:solidFill>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2287820220679544E-4"/>
          <c:y val="0.17262362446535204"/>
          <c:w val="0.62250657965519085"/>
          <c:h val="0.79203509179814546"/>
        </c:manualLayout>
      </c:layout>
      <c:pie3DChart>
        <c:varyColors val="1"/>
        <c:ser>
          <c:idx val="0"/>
          <c:order val="0"/>
          <c:tx>
            <c:strRef>
              <c:f>Sheet1!$B$1</c:f>
              <c:strCache>
                <c:ptCount val="1"/>
                <c:pt idx="0">
                  <c:v>Sales (%)</c:v>
                </c:pt>
              </c:strCache>
            </c:strRef>
          </c:tx>
          <c:spPr>
            <a:ln>
              <a:noFill/>
            </a:ln>
          </c:spPr>
          <c:dPt>
            <c:idx val="0"/>
            <c:bubble3D val="0"/>
            <c:spPr>
              <a:solidFill>
                <a:schemeClr val="accent1">
                  <a:lumMod val="50000"/>
                </a:schemeClr>
              </a:solidFill>
              <a:ln w="25400">
                <a:noFill/>
              </a:ln>
              <a:effectLst/>
              <a:sp3d/>
            </c:spPr>
            <c:extLst>
              <c:ext xmlns:c16="http://schemas.microsoft.com/office/drawing/2014/chart" uri="{C3380CC4-5D6E-409C-BE32-E72D297353CC}">
                <c16:uniqueId val="{00000001-D782-4D6C-96DE-B6A69C252606}"/>
              </c:ext>
            </c:extLst>
          </c:dPt>
          <c:dPt>
            <c:idx val="1"/>
            <c:bubble3D val="0"/>
            <c:spPr>
              <a:solidFill>
                <a:schemeClr val="accent2">
                  <a:lumMod val="75000"/>
                </a:schemeClr>
              </a:solidFill>
              <a:ln w="25400">
                <a:noFill/>
              </a:ln>
              <a:effectLst/>
              <a:sp3d/>
            </c:spPr>
            <c:extLst>
              <c:ext xmlns:c16="http://schemas.microsoft.com/office/drawing/2014/chart" uri="{C3380CC4-5D6E-409C-BE32-E72D297353CC}">
                <c16:uniqueId val="{00000003-D782-4D6C-96DE-B6A69C252606}"/>
              </c:ext>
            </c:extLst>
          </c:dPt>
          <c:dPt>
            <c:idx val="2"/>
            <c:bubble3D val="0"/>
            <c:spPr>
              <a:solidFill>
                <a:schemeClr val="accent3">
                  <a:lumMod val="75000"/>
                </a:schemeClr>
              </a:solidFill>
              <a:ln w="25400">
                <a:noFill/>
              </a:ln>
              <a:effectLst/>
              <a:sp3d/>
            </c:spPr>
            <c:extLst>
              <c:ext xmlns:c16="http://schemas.microsoft.com/office/drawing/2014/chart" uri="{C3380CC4-5D6E-409C-BE32-E72D297353CC}">
                <c16:uniqueId val="{00000005-D782-4D6C-96DE-B6A69C252606}"/>
              </c:ext>
            </c:extLst>
          </c:dPt>
          <c:dPt>
            <c:idx val="3"/>
            <c:bubble3D val="0"/>
            <c:spPr>
              <a:solidFill>
                <a:schemeClr val="accent4"/>
              </a:solidFill>
              <a:ln w="25400">
                <a:noFill/>
              </a:ln>
              <a:effectLst/>
              <a:sp3d/>
            </c:spPr>
            <c:extLst>
              <c:ext xmlns:c16="http://schemas.microsoft.com/office/drawing/2014/chart" uri="{C3380CC4-5D6E-409C-BE32-E72D297353CC}">
                <c16:uniqueId val="{00000006-1D35-4ABF-A008-7F3D3C9FD901}"/>
              </c:ext>
            </c:extLst>
          </c:dPt>
          <c:dLbls>
            <c:dLbl>
              <c:idx val="0"/>
              <c:layout>
                <c:manualLayout>
                  <c:x val="-0.11292723936977297"/>
                  <c:y val="-3.29025449882109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782-4D6C-96DE-B6A69C252606}"/>
                </c:ext>
              </c:extLst>
            </c:dLbl>
            <c:dLbl>
              <c:idx val="1"/>
              <c:layout>
                <c:manualLayout>
                  <c:x val="-4.1388738015757258E-2"/>
                  <c:y val="-5.26705407563026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782-4D6C-96DE-B6A69C252606}"/>
                </c:ext>
              </c:extLst>
            </c:dLbl>
            <c:dLbl>
              <c:idx val="2"/>
              <c:layout>
                <c:manualLayout>
                  <c:x val="5.4747169405324793E-2"/>
                  <c:y val="-1.854903901706423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782-4D6C-96DE-B6A69C252606}"/>
                </c:ext>
              </c:extLst>
            </c:dLbl>
            <c:dLbl>
              <c:idx val="3"/>
              <c:layout>
                <c:manualLayout>
                  <c:x val="0.11515925760926095"/>
                  <c:y val="1.33934324158136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D35-4ABF-A008-7F3D3C9FD901}"/>
                </c:ext>
              </c:extLst>
            </c:dLbl>
            <c:spPr>
              <a:solidFill>
                <a:schemeClr val="bg1">
                  <a:lumMod val="95000"/>
                </a:schemeClr>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TSM (SMD)</c:v>
                </c:pt>
                <c:pt idx="1">
                  <c:v>TSM - H (SMD)</c:v>
                </c:pt>
                <c:pt idx="2">
                  <c:v>TSM - C (Automotive)</c:v>
                </c:pt>
                <c:pt idx="3">
                  <c:v>Other Products</c:v>
                </c:pt>
              </c:strCache>
            </c:strRef>
          </c:cat>
          <c:val>
            <c:numRef>
              <c:f>Sheet1!$B$2:$B$5</c:f>
              <c:numCache>
                <c:formatCode>0.0%</c:formatCode>
                <c:ptCount val="4"/>
                <c:pt idx="0">
                  <c:v>0.25</c:v>
                </c:pt>
                <c:pt idx="1">
                  <c:v>0.25</c:v>
                </c:pt>
                <c:pt idx="2">
                  <c:v>0.25</c:v>
                </c:pt>
                <c:pt idx="3">
                  <c:v>0.25</c:v>
                </c:pt>
              </c:numCache>
            </c:numRef>
          </c:val>
          <c:extLst>
            <c:ext xmlns:c16="http://schemas.microsoft.com/office/drawing/2014/chart" uri="{C3380CC4-5D6E-409C-BE32-E72D297353CC}">
              <c16:uniqueId val="{00000006-D782-4D6C-96DE-B6A69C252606}"/>
            </c:ext>
          </c:extLst>
        </c:ser>
        <c:dLbls>
          <c:showLegendKey val="0"/>
          <c:showVal val="0"/>
          <c:showCatName val="0"/>
          <c:showSerName val="0"/>
          <c:showPercent val="0"/>
          <c:showBubbleSize val="0"/>
          <c:showLeaderLines val="1"/>
        </c:dLbls>
      </c:pie3DChart>
      <c:spPr>
        <a:noFill/>
        <a:ln>
          <a:noFill/>
        </a:ln>
        <a:effectLst/>
      </c:spPr>
    </c:plotArea>
    <c:legend>
      <c:legendPos val="r"/>
      <c:layout>
        <c:manualLayout>
          <c:xMode val="edge"/>
          <c:yMode val="edge"/>
          <c:x val="0.69000657546797128"/>
          <c:y val="0.1446592087151925"/>
          <c:w val="0.30999342453202872"/>
          <c:h val="0.8553407912848075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sz="1200" b="1" dirty="0">
                <a:solidFill>
                  <a:schemeClr val="tx1"/>
                </a:solidFill>
                <a:latin typeface="Arial" panose="020B0604020202020204" pitchFamily="34" charset="0"/>
                <a:cs typeface="Arial" panose="020B0604020202020204" pitchFamily="34" charset="0"/>
              </a:rPr>
              <a:t>Target Products (% of</a:t>
            </a:r>
            <a:r>
              <a:rPr lang="en-IN" sz="1200" b="1" baseline="0" dirty="0">
                <a:solidFill>
                  <a:schemeClr val="tx1"/>
                </a:solidFill>
                <a:latin typeface="Arial" panose="020B0604020202020204" pitchFamily="34" charset="0"/>
                <a:cs typeface="Arial" panose="020B0604020202020204" pitchFamily="34" charset="0"/>
              </a:rPr>
              <a:t> Total Sales), 2021</a:t>
            </a:r>
            <a:endParaRPr lang="en-IN" sz="1200" b="1" dirty="0">
              <a:solidFill>
                <a:schemeClr val="tx1"/>
              </a:solidFill>
              <a:latin typeface="Arial" panose="020B0604020202020204" pitchFamily="34" charset="0"/>
              <a:cs typeface="Arial" panose="020B0604020202020204" pitchFamily="34" charset="0"/>
            </a:endParaRPr>
          </a:p>
        </c:rich>
      </c:tx>
      <c:layout>
        <c:manualLayout>
          <c:xMode val="edge"/>
          <c:yMode val="edge"/>
          <c:x val="0.16173014053498833"/>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2287820220679544E-4"/>
          <c:y val="0.17262362446535204"/>
          <c:w val="0.62250657965519085"/>
          <c:h val="0.79203509179814546"/>
        </c:manualLayout>
      </c:layout>
      <c:pie3DChart>
        <c:varyColors val="1"/>
        <c:ser>
          <c:idx val="0"/>
          <c:order val="0"/>
          <c:tx>
            <c:strRef>
              <c:f>Sheet1!$B$1</c:f>
              <c:strCache>
                <c:ptCount val="1"/>
                <c:pt idx="0">
                  <c:v>Sales (%)</c:v>
                </c:pt>
              </c:strCache>
            </c:strRef>
          </c:tx>
          <c:spPr>
            <a:ln>
              <a:noFill/>
            </a:ln>
          </c:spPr>
          <c:dPt>
            <c:idx val="0"/>
            <c:bubble3D val="0"/>
            <c:spPr>
              <a:solidFill>
                <a:schemeClr val="accent1">
                  <a:lumMod val="50000"/>
                </a:schemeClr>
              </a:solidFill>
              <a:ln w="25400">
                <a:noFill/>
              </a:ln>
              <a:effectLst/>
              <a:sp3d/>
            </c:spPr>
            <c:extLst>
              <c:ext xmlns:c16="http://schemas.microsoft.com/office/drawing/2014/chart" uri="{C3380CC4-5D6E-409C-BE32-E72D297353CC}">
                <c16:uniqueId val="{00000001-CEAF-4FBD-AA7D-158356706DA1}"/>
              </c:ext>
            </c:extLst>
          </c:dPt>
          <c:dPt>
            <c:idx val="1"/>
            <c:bubble3D val="0"/>
            <c:spPr>
              <a:solidFill>
                <a:schemeClr val="accent2">
                  <a:lumMod val="75000"/>
                </a:schemeClr>
              </a:solidFill>
              <a:ln w="25400">
                <a:noFill/>
              </a:ln>
              <a:effectLst/>
              <a:sp3d/>
            </c:spPr>
            <c:extLst>
              <c:ext xmlns:c16="http://schemas.microsoft.com/office/drawing/2014/chart" uri="{C3380CC4-5D6E-409C-BE32-E72D297353CC}">
                <c16:uniqueId val="{00000003-CEAF-4FBD-AA7D-158356706DA1}"/>
              </c:ext>
            </c:extLst>
          </c:dPt>
          <c:dPt>
            <c:idx val="2"/>
            <c:bubble3D val="0"/>
            <c:spPr>
              <a:solidFill>
                <a:schemeClr val="accent3">
                  <a:lumMod val="75000"/>
                </a:schemeClr>
              </a:solidFill>
              <a:ln w="25400">
                <a:noFill/>
              </a:ln>
              <a:effectLst/>
              <a:sp3d/>
            </c:spPr>
            <c:extLst>
              <c:ext xmlns:c16="http://schemas.microsoft.com/office/drawing/2014/chart" uri="{C3380CC4-5D6E-409C-BE32-E72D297353CC}">
                <c16:uniqueId val="{00000005-CEAF-4FBD-AA7D-158356706DA1}"/>
              </c:ext>
            </c:extLst>
          </c:dPt>
          <c:dPt>
            <c:idx val="3"/>
            <c:bubble3D val="0"/>
            <c:spPr>
              <a:solidFill>
                <a:schemeClr val="accent4"/>
              </a:solidFill>
              <a:ln w="25400">
                <a:noFill/>
              </a:ln>
              <a:effectLst/>
              <a:sp3d/>
            </c:spPr>
            <c:extLst>
              <c:ext xmlns:c16="http://schemas.microsoft.com/office/drawing/2014/chart" uri="{C3380CC4-5D6E-409C-BE32-E72D297353CC}">
                <c16:uniqueId val="{00000007-CEAF-4FBD-AA7D-158356706DA1}"/>
              </c:ext>
            </c:extLst>
          </c:dPt>
          <c:dLbls>
            <c:dLbl>
              <c:idx val="0"/>
              <c:layout>
                <c:manualLayout>
                  <c:x val="-0.14126888741171545"/>
                  <c:y val="-1.63970966385042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EAF-4FBD-AA7D-158356706DA1}"/>
                </c:ext>
              </c:extLst>
            </c:dLbl>
            <c:dLbl>
              <c:idx val="1"/>
              <c:layout>
                <c:manualLayout>
                  <c:x val="-3.8285545857889111E-2"/>
                  <c:y val="-5.547082124185216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EAF-4FBD-AA7D-158356706DA1}"/>
                </c:ext>
              </c:extLst>
            </c:dLbl>
            <c:dLbl>
              <c:idx val="2"/>
              <c:layout>
                <c:manualLayout>
                  <c:x val="0.10679575241749951"/>
                  <c:y val="-1.23114512582014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EAF-4FBD-AA7D-158356706DA1}"/>
                </c:ext>
              </c:extLst>
            </c:dLbl>
            <c:dLbl>
              <c:idx val="3"/>
              <c:layout>
                <c:manualLayout>
                  <c:x val="0.10929368471768035"/>
                  <c:y val="-5.9433170060530275E-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EAF-4FBD-AA7D-158356706DA1}"/>
                </c:ext>
              </c:extLst>
            </c:dLbl>
            <c:spPr>
              <a:solidFill>
                <a:schemeClr val="bg1">
                  <a:lumMod val="95000"/>
                </a:schemeClr>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TSM (SMD)</c:v>
                </c:pt>
                <c:pt idx="1">
                  <c:v>TSM - H (SMD)</c:v>
                </c:pt>
                <c:pt idx="2">
                  <c:v>TSM - C (Automotive) </c:v>
                </c:pt>
                <c:pt idx="3">
                  <c:v>Other Products</c:v>
                </c:pt>
              </c:strCache>
            </c:strRef>
          </c:cat>
          <c:val>
            <c:numRef>
              <c:f>Sheet1!$B$2:$B$5</c:f>
              <c:numCache>
                <c:formatCode>0.0%</c:formatCode>
                <c:ptCount val="4"/>
                <c:pt idx="0">
                  <c:v>0.25</c:v>
                </c:pt>
                <c:pt idx="1">
                  <c:v>0.25</c:v>
                </c:pt>
                <c:pt idx="2">
                  <c:v>0.25</c:v>
                </c:pt>
                <c:pt idx="3">
                  <c:v>0.25</c:v>
                </c:pt>
              </c:numCache>
            </c:numRef>
          </c:val>
          <c:extLst>
            <c:ext xmlns:c16="http://schemas.microsoft.com/office/drawing/2014/chart" uri="{C3380CC4-5D6E-409C-BE32-E72D297353CC}">
              <c16:uniqueId val="{00000008-CEAF-4FBD-AA7D-158356706DA1}"/>
            </c:ext>
          </c:extLst>
        </c:ser>
        <c:dLbls>
          <c:showLegendKey val="0"/>
          <c:showVal val="0"/>
          <c:showCatName val="0"/>
          <c:showSerName val="0"/>
          <c:showPercent val="0"/>
          <c:showBubbleSize val="0"/>
          <c:showLeaderLines val="1"/>
        </c:dLbls>
      </c:pie3DChart>
      <c:spPr>
        <a:noFill/>
        <a:ln>
          <a:noFill/>
        </a:ln>
        <a:effectLst/>
      </c:spPr>
    </c:plotArea>
    <c:legend>
      <c:legendPos val="r"/>
      <c:layout>
        <c:manualLayout>
          <c:xMode val="edge"/>
          <c:yMode val="edge"/>
          <c:x val="0.69000657546797128"/>
          <c:y val="0.1446592087151925"/>
          <c:w val="0.30999353565121512"/>
          <c:h val="0.8553407912848075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sz="1200" b="1" dirty="0">
                <a:solidFill>
                  <a:schemeClr val="tx1"/>
                </a:solidFill>
                <a:latin typeface="Arial" panose="020B0604020202020204" pitchFamily="34" charset="0"/>
                <a:cs typeface="Arial" panose="020B0604020202020204" pitchFamily="34" charset="0"/>
              </a:rPr>
              <a:t>Target Products (% of</a:t>
            </a:r>
            <a:r>
              <a:rPr lang="en-IN" sz="1200" b="1" baseline="0" dirty="0">
                <a:solidFill>
                  <a:schemeClr val="tx1"/>
                </a:solidFill>
                <a:latin typeface="Arial" panose="020B0604020202020204" pitchFamily="34" charset="0"/>
                <a:cs typeface="Arial" panose="020B0604020202020204" pitchFamily="34" charset="0"/>
              </a:rPr>
              <a:t> Total Sales), 2025</a:t>
            </a:r>
            <a:endParaRPr lang="en-IN" sz="1200" b="1" dirty="0">
              <a:solidFill>
                <a:schemeClr val="tx1"/>
              </a:solidFill>
              <a:latin typeface="Arial" panose="020B0604020202020204" pitchFamily="34" charset="0"/>
              <a:cs typeface="Arial" panose="020B0604020202020204" pitchFamily="34" charset="0"/>
            </a:endParaRPr>
          </a:p>
        </c:rich>
      </c:tx>
      <c:layout>
        <c:manualLayout>
          <c:xMode val="edge"/>
          <c:yMode val="edge"/>
          <c:x val="0.17424343622767896"/>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2287820220679544E-4"/>
          <c:y val="0.17262362446535204"/>
          <c:w val="0.62250657965519085"/>
          <c:h val="0.79203509179814546"/>
        </c:manualLayout>
      </c:layout>
      <c:pie3DChart>
        <c:varyColors val="1"/>
        <c:ser>
          <c:idx val="0"/>
          <c:order val="0"/>
          <c:tx>
            <c:strRef>
              <c:f>Sheet1!$B$1</c:f>
              <c:strCache>
                <c:ptCount val="1"/>
                <c:pt idx="0">
                  <c:v>Sales (%)</c:v>
                </c:pt>
              </c:strCache>
            </c:strRef>
          </c:tx>
          <c:spPr>
            <a:ln>
              <a:noFill/>
            </a:ln>
          </c:spPr>
          <c:dPt>
            <c:idx val="0"/>
            <c:bubble3D val="0"/>
            <c:spPr>
              <a:solidFill>
                <a:schemeClr val="accent1">
                  <a:lumMod val="50000"/>
                </a:schemeClr>
              </a:solidFill>
              <a:ln w="25400">
                <a:noFill/>
              </a:ln>
              <a:effectLst/>
              <a:sp3d/>
            </c:spPr>
            <c:extLst>
              <c:ext xmlns:c16="http://schemas.microsoft.com/office/drawing/2014/chart" uri="{C3380CC4-5D6E-409C-BE32-E72D297353CC}">
                <c16:uniqueId val="{00000001-8AFC-455A-9628-B73AF9E23D6F}"/>
              </c:ext>
            </c:extLst>
          </c:dPt>
          <c:dPt>
            <c:idx val="1"/>
            <c:bubble3D val="0"/>
            <c:spPr>
              <a:solidFill>
                <a:schemeClr val="accent2">
                  <a:lumMod val="75000"/>
                </a:schemeClr>
              </a:solidFill>
              <a:ln w="25400">
                <a:noFill/>
              </a:ln>
              <a:effectLst/>
              <a:sp3d/>
            </c:spPr>
            <c:extLst>
              <c:ext xmlns:c16="http://schemas.microsoft.com/office/drawing/2014/chart" uri="{C3380CC4-5D6E-409C-BE32-E72D297353CC}">
                <c16:uniqueId val="{00000003-8AFC-455A-9628-B73AF9E23D6F}"/>
              </c:ext>
            </c:extLst>
          </c:dPt>
          <c:dPt>
            <c:idx val="2"/>
            <c:bubble3D val="0"/>
            <c:spPr>
              <a:solidFill>
                <a:schemeClr val="accent3">
                  <a:lumMod val="75000"/>
                </a:schemeClr>
              </a:solidFill>
              <a:ln w="25400">
                <a:noFill/>
              </a:ln>
              <a:effectLst/>
              <a:sp3d/>
            </c:spPr>
            <c:extLst>
              <c:ext xmlns:c16="http://schemas.microsoft.com/office/drawing/2014/chart" uri="{C3380CC4-5D6E-409C-BE32-E72D297353CC}">
                <c16:uniqueId val="{00000005-8AFC-455A-9628-B73AF9E23D6F}"/>
              </c:ext>
            </c:extLst>
          </c:dPt>
          <c:dPt>
            <c:idx val="3"/>
            <c:bubble3D val="0"/>
            <c:spPr>
              <a:solidFill>
                <a:schemeClr val="accent4"/>
              </a:solidFill>
              <a:ln w="25400">
                <a:noFill/>
              </a:ln>
              <a:effectLst/>
              <a:sp3d/>
            </c:spPr>
            <c:extLst>
              <c:ext xmlns:c16="http://schemas.microsoft.com/office/drawing/2014/chart" uri="{C3380CC4-5D6E-409C-BE32-E72D297353CC}">
                <c16:uniqueId val="{00000007-8AFC-455A-9628-B73AF9E23D6F}"/>
              </c:ext>
            </c:extLst>
          </c:dPt>
          <c:dLbls>
            <c:dLbl>
              <c:idx val="0"/>
              <c:layout>
                <c:manualLayout>
                  <c:x val="-0.16459704894414801"/>
                  <c:y val="-3.29025449882109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AFC-455A-9628-B73AF9E23D6F}"/>
                </c:ext>
              </c:extLst>
            </c:dLbl>
            <c:dLbl>
              <c:idx val="1"/>
              <c:layout>
                <c:manualLayout>
                  <c:x val="-4.1388738015757258E-2"/>
                  <c:y val="-5.26705407563026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AFC-455A-9628-B73AF9E23D6F}"/>
                </c:ext>
              </c:extLst>
            </c:dLbl>
            <c:dLbl>
              <c:idx val="2"/>
              <c:layout>
                <c:manualLayout>
                  <c:x val="5.4747169405324793E-2"/>
                  <c:y val="-8.7199909294138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AFC-455A-9628-B73AF9E23D6F}"/>
                </c:ext>
              </c:extLst>
            </c:dLbl>
            <c:dLbl>
              <c:idx val="3"/>
              <c:layout>
                <c:manualLayout>
                  <c:x val="8.0712717893010932E-2"/>
                  <c:y val="2.218123446117500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AFC-455A-9628-B73AF9E23D6F}"/>
                </c:ext>
              </c:extLst>
            </c:dLbl>
            <c:spPr>
              <a:solidFill>
                <a:schemeClr val="bg1">
                  <a:lumMod val="95000"/>
                </a:schemeClr>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TSM (SMD)</c:v>
                </c:pt>
                <c:pt idx="1">
                  <c:v>TSM - H (SMD)</c:v>
                </c:pt>
                <c:pt idx="2">
                  <c:v>TSM - C (Automotive)</c:v>
                </c:pt>
                <c:pt idx="3">
                  <c:v>Other Products</c:v>
                </c:pt>
              </c:strCache>
            </c:strRef>
          </c:cat>
          <c:val>
            <c:numRef>
              <c:f>Sheet1!$B$2:$B$5</c:f>
              <c:numCache>
                <c:formatCode>0.0%</c:formatCode>
                <c:ptCount val="4"/>
                <c:pt idx="0">
                  <c:v>0.25</c:v>
                </c:pt>
                <c:pt idx="1">
                  <c:v>0.25</c:v>
                </c:pt>
                <c:pt idx="2">
                  <c:v>0.25</c:v>
                </c:pt>
                <c:pt idx="3">
                  <c:v>0.25</c:v>
                </c:pt>
              </c:numCache>
            </c:numRef>
          </c:val>
          <c:extLst>
            <c:ext xmlns:c16="http://schemas.microsoft.com/office/drawing/2014/chart" uri="{C3380CC4-5D6E-409C-BE32-E72D297353CC}">
              <c16:uniqueId val="{00000008-8AFC-455A-9628-B73AF9E23D6F}"/>
            </c:ext>
          </c:extLst>
        </c:ser>
        <c:dLbls>
          <c:showLegendKey val="0"/>
          <c:showVal val="0"/>
          <c:showCatName val="0"/>
          <c:showSerName val="0"/>
          <c:showPercent val="0"/>
          <c:showBubbleSize val="0"/>
          <c:showLeaderLines val="1"/>
        </c:dLbls>
      </c:pie3DChart>
      <c:spPr>
        <a:noFill/>
        <a:ln>
          <a:noFill/>
        </a:ln>
        <a:effectLst/>
      </c:spPr>
    </c:plotArea>
    <c:legend>
      <c:legendPos val="r"/>
      <c:layout>
        <c:manualLayout>
          <c:xMode val="edge"/>
          <c:yMode val="edge"/>
          <c:x val="0.69000657546797128"/>
          <c:y val="0.1446592087151925"/>
          <c:w val="0.30999342453202872"/>
          <c:h val="0.8553407912848075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sz="1200" b="1" dirty="0">
                <a:solidFill>
                  <a:schemeClr val="tx1"/>
                </a:solidFill>
                <a:latin typeface="Arial" panose="020B0604020202020204" pitchFamily="34" charset="0"/>
                <a:cs typeface="Arial" panose="020B0604020202020204" pitchFamily="34" charset="0"/>
              </a:rPr>
              <a:t>Top Markets (% of Total</a:t>
            </a:r>
            <a:r>
              <a:rPr lang="en-IN" sz="1200" b="1" baseline="0" dirty="0">
                <a:solidFill>
                  <a:schemeClr val="tx1"/>
                </a:solidFill>
                <a:latin typeface="Arial" panose="020B0604020202020204" pitchFamily="34" charset="0"/>
                <a:cs typeface="Arial" panose="020B0604020202020204" pitchFamily="34" charset="0"/>
              </a:rPr>
              <a:t> Sales), 2021</a:t>
            </a:r>
            <a:endParaRPr lang="en-IN" sz="1200" b="1" dirty="0">
              <a:solidFill>
                <a:schemeClr val="tx1"/>
              </a:solidFill>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2287820220679544E-4"/>
          <c:y val="0.17262362446535204"/>
          <c:w val="0.62250657965519085"/>
          <c:h val="0.79203509179814546"/>
        </c:manualLayout>
      </c:layout>
      <c:pie3DChart>
        <c:varyColors val="1"/>
        <c:ser>
          <c:idx val="0"/>
          <c:order val="0"/>
          <c:tx>
            <c:strRef>
              <c:f>Sheet1!$B$1</c:f>
              <c:strCache>
                <c:ptCount val="1"/>
                <c:pt idx="0">
                  <c:v>Sales (%)</c:v>
                </c:pt>
              </c:strCache>
            </c:strRef>
          </c:tx>
          <c:spPr>
            <a:ln>
              <a:noFill/>
            </a:ln>
          </c:spPr>
          <c:dPt>
            <c:idx val="0"/>
            <c:bubble3D val="0"/>
            <c:spPr>
              <a:solidFill>
                <a:schemeClr val="accent1">
                  <a:lumMod val="50000"/>
                </a:schemeClr>
              </a:solidFill>
              <a:ln w="25400">
                <a:noFill/>
              </a:ln>
              <a:effectLst/>
              <a:sp3d/>
            </c:spPr>
            <c:extLst>
              <c:ext xmlns:c16="http://schemas.microsoft.com/office/drawing/2014/chart" uri="{C3380CC4-5D6E-409C-BE32-E72D297353CC}">
                <c16:uniqueId val="{00000001-F479-4BE7-A137-790273203D04}"/>
              </c:ext>
            </c:extLst>
          </c:dPt>
          <c:dPt>
            <c:idx val="1"/>
            <c:bubble3D val="0"/>
            <c:spPr>
              <a:solidFill>
                <a:schemeClr val="accent2">
                  <a:lumMod val="75000"/>
                </a:schemeClr>
              </a:solidFill>
              <a:ln w="25400">
                <a:noFill/>
              </a:ln>
              <a:effectLst/>
              <a:sp3d/>
            </c:spPr>
            <c:extLst>
              <c:ext xmlns:c16="http://schemas.microsoft.com/office/drawing/2014/chart" uri="{C3380CC4-5D6E-409C-BE32-E72D297353CC}">
                <c16:uniqueId val="{00000003-F479-4BE7-A137-790273203D04}"/>
              </c:ext>
            </c:extLst>
          </c:dPt>
          <c:dPt>
            <c:idx val="2"/>
            <c:bubble3D val="0"/>
            <c:spPr>
              <a:solidFill>
                <a:schemeClr val="accent3">
                  <a:lumMod val="75000"/>
                </a:schemeClr>
              </a:solidFill>
              <a:ln w="25400">
                <a:noFill/>
              </a:ln>
              <a:effectLst/>
              <a:sp3d/>
            </c:spPr>
            <c:extLst>
              <c:ext xmlns:c16="http://schemas.microsoft.com/office/drawing/2014/chart" uri="{C3380CC4-5D6E-409C-BE32-E72D297353CC}">
                <c16:uniqueId val="{00000005-F479-4BE7-A137-790273203D04}"/>
              </c:ext>
            </c:extLst>
          </c:dPt>
          <c:dPt>
            <c:idx val="3"/>
            <c:bubble3D val="0"/>
            <c:spPr>
              <a:solidFill>
                <a:schemeClr val="accent4"/>
              </a:solidFill>
              <a:ln w="25400">
                <a:noFill/>
              </a:ln>
              <a:effectLst/>
              <a:sp3d/>
            </c:spPr>
            <c:extLst>
              <c:ext xmlns:c16="http://schemas.microsoft.com/office/drawing/2014/chart" uri="{C3380CC4-5D6E-409C-BE32-E72D297353CC}">
                <c16:uniqueId val="{00000007-F479-4BE7-A137-790273203D04}"/>
              </c:ext>
            </c:extLst>
          </c:dPt>
          <c:dLbls>
            <c:spPr>
              <a:solidFill>
                <a:schemeClr val="bg1">
                  <a:lumMod val="95000"/>
                </a:schemeClr>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Information and Communication Technology</c:v>
                </c:pt>
                <c:pt idx="1">
                  <c:v>Medical and Others</c:v>
                </c:pt>
                <c:pt idx="2">
                  <c:v>Automotive and Industrial</c:v>
                </c:pt>
                <c:pt idx="3">
                  <c:v>Home Appliances and Lighting</c:v>
                </c:pt>
              </c:strCache>
            </c:strRef>
          </c:cat>
          <c:val>
            <c:numRef>
              <c:f>Sheet1!$B$2:$B$5</c:f>
              <c:numCache>
                <c:formatCode>0%</c:formatCode>
                <c:ptCount val="4"/>
                <c:pt idx="0">
                  <c:v>0.25</c:v>
                </c:pt>
                <c:pt idx="1">
                  <c:v>0.25</c:v>
                </c:pt>
                <c:pt idx="2">
                  <c:v>0.25</c:v>
                </c:pt>
                <c:pt idx="3">
                  <c:v>0.25</c:v>
                </c:pt>
              </c:numCache>
            </c:numRef>
          </c:val>
          <c:extLst>
            <c:ext xmlns:c16="http://schemas.microsoft.com/office/drawing/2014/chart" uri="{C3380CC4-5D6E-409C-BE32-E72D297353CC}">
              <c16:uniqueId val="{00000008-F479-4BE7-A137-790273203D04}"/>
            </c:ext>
          </c:extLst>
        </c:ser>
        <c:dLbls>
          <c:showLegendKey val="0"/>
          <c:showVal val="0"/>
          <c:showCatName val="0"/>
          <c:showSerName val="0"/>
          <c:showPercent val="0"/>
          <c:showBubbleSize val="0"/>
          <c:showLeaderLines val="1"/>
        </c:dLbls>
      </c:pie3DChart>
      <c:spPr>
        <a:noFill/>
        <a:ln>
          <a:noFill/>
        </a:ln>
        <a:effectLst/>
      </c:spPr>
    </c:plotArea>
    <c:legend>
      <c:legendPos val="r"/>
      <c:layout>
        <c:manualLayout>
          <c:xMode val="edge"/>
          <c:yMode val="edge"/>
          <c:x val="0.61657200642640864"/>
          <c:y val="0.13974483751369615"/>
          <c:w val="0.38241019256623277"/>
          <c:h val="0.859451470918962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sz="1200" b="1" dirty="0">
                <a:solidFill>
                  <a:schemeClr val="tx1"/>
                </a:solidFill>
                <a:latin typeface="Arial" panose="020B0604020202020204" pitchFamily="34" charset="0"/>
                <a:cs typeface="Arial" panose="020B0604020202020204" pitchFamily="34" charset="0"/>
              </a:rPr>
              <a:t>Region (% of Total</a:t>
            </a:r>
            <a:r>
              <a:rPr lang="en-IN" sz="1200" b="1" baseline="0" dirty="0">
                <a:solidFill>
                  <a:schemeClr val="tx1"/>
                </a:solidFill>
                <a:latin typeface="Arial" panose="020B0604020202020204" pitchFamily="34" charset="0"/>
                <a:cs typeface="Arial" panose="020B0604020202020204" pitchFamily="34" charset="0"/>
              </a:rPr>
              <a:t> Sales), 2021</a:t>
            </a:r>
            <a:endParaRPr lang="en-IN" sz="1200" b="1" dirty="0">
              <a:solidFill>
                <a:schemeClr val="tx1"/>
              </a:solidFill>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4843077761748388E-2"/>
          <c:y val="0.1726234335986567"/>
          <c:w val="0.62250657965519085"/>
          <c:h val="0.79203509179814546"/>
        </c:manualLayout>
      </c:layout>
      <c:pie3DChart>
        <c:varyColors val="1"/>
        <c:ser>
          <c:idx val="0"/>
          <c:order val="0"/>
          <c:tx>
            <c:strRef>
              <c:f>Sheet1!$B$1</c:f>
              <c:strCache>
                <c:ptCount val="1"/>
                <c:pt idx="0">
                  <c:v>Sales (%)</c:v>
                </c:pt>
              </c:strCache>
            </c:strRef>
          </c:tx>
          <c:spPr>
            <a:ln>
              <a:noFill/>
            </a:ln>
          </c:spPr>
          <c:dPt>
            <c:idx val="0"/>
            <c:bubble3D val="0"/>
            <c:spPr>
              <a:solidFill>
                <a:schemeClr val="accent1">
                  <a:lumMod val="50000"/>
                </a:schemeClr>
              </a:solidFill>
              <a:ln w="25400">
                <a:noFill/>
              </a:ln>
              <a:effectLst/>
              <a:sp3d/>
            </c:spPr>
            <c:extLst>
              <c:ext xmlns:c16="http://schemas.microsoft.com/office/drawing/2014/chart" uri="{C3380CC4-5D6E-409C-BE32-E72D297353CC}">
                <c16:uniqueId val="{00000001-4B80-431E-A150-09A0DEBDCB09}"/>
              </c:ext>
            </c:extLst>
          </c:dPt>
          <c:dPt>
            <c:idx val="1"/>
            <c:bubble3D val="0"/>
            <c:spPr>
              <a:solidFill>
                <a:schemeClr val="accent2">
                  <a:lumMod val="75000"/>
                </a:schemeClr>
              </a:solidFill>
              <a:ln w="25400">
                <a:noFill/>
              </a:ln>
              <a:effectLst/>
              <a:sp3d/>
            </c:spPr>
            <c:extLst>
              <c:ext xmlns:c16="http://schemas.microsoft.com/office/drawing/2014/chart" uri="{C3380CC4-5D6E-409C-BE32-E72D297353CC}">
                <c16:uniqueId val="{00000003-4B80-431E-A150-09A0DEBDCB09}"/>
              </c:ext>
            </c:extLst>
          </c:dPt>
          <c:dPt>
            <c:idx val="2"/>
            <c:bubble3D val="0"/>
            <c:spPr>
              <a:solidFill>
                <a:schemeClr val="accent3">
                  <a:lumMod val="75000"/>
                </a:schemeClr>
              </a:solidFill>
              <a:ln w="25400">
                <a:noFill/>
              </a:ln>
              <a:effectLst/>
              <a:sp3d/>
            </c:spPr>
            <c:extLst>
              <c:ext xmlns:c16="http://schemas.microsoft.com/office/drawing/2014/chart" uri="{C3380CC4-5D6E-409C-BE32-E72D297353CC}">
                <c16:uniqueId val="{00000005-4B80-431E-A150-09A0DEBDCB09}"/>
              </c:ext>
            </c:extLst>
          </c:dPt>
          <c:dPt>
            <c:idx val="3"/>
            <c:bubble3D val="0"/>
            <c:spPr>
              <a:solidFill>
                <a:schemeClr val="accent4"/>
              </a:solidFill>
              <a:ln w="25400">
                <a:noFill/>
              </a:ln>
              <a:effectLst/>
              <a:sp3d/>
            </c:spPr>
            <c:extLst>
              <c:ext xmlns:c16="http://schemas.microsoft.com/office/drawing/2014/chart" uri="{C3380CC4-5D6E-409C-BE32-E72D297353CC}">
                <c16:uniqueId val="{00000007-4B80-431E-A150-09A0DEBDCB09}"/>
              </c:ext>
            </c:extLst>
          </c:dPt>
          <c:dLbls>
            <c:dLbl>
              <c:idx val="1"/>
              <c:layout>
                <c:manualLayout>
                  <c:x val="-8.0851236058032336E-2"/>
                  <c:y val="1.213407497696855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B80-431E-A150-09A0DEBDCB09}"/>
                </c:ext>
              </c:extLst>
            </c:dLbl>
            <c:dLbl>
              <c:idx val="2"/>
              <c:layout>
                <c:manualLayout>
                  <c:x val="9.1980072663095103E-2"/>
                  <c:y val="6.63734386538472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B80-431E-A150-09A0DEBDCB09}"/>
                </c:ext>
              </c:extLst>
            </c:dLbl>
            <c:dLbl>
              <c:idx val="3"/>
              <c:layout>
                <c:manualLayout>
                  <c:x val="0.10992947473812298"/>
                  <c:y val="0.12558347009308829"/>
                </c:manualLayout>
              </c:layout>
              <c:spPr>
                <a:solidFill>
                  <a:schemeClr val="bg1">
                    <a:lumMod val="95000"/>
                  </a:schemeClr>
                </a:solid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11231548766045682"/>
                      <c:h val="0.10015343514352291"/>
                    </c:manualLayout>
                  </c15:layout>
                </c:ext>
                <c:ext xmlns:c16="http://schemas.microsoft.com/office/drawing/2014/chart" uri="{C3380CC4-5D6E-409C-BE32-E72D297353CC}">
                  <c16:uniqueId val="{00000007-4B80-431E-A150-09A0DEBDCB09}"/>
                </c:ext>
              </c:extLst>
            </c:dLbl>
            <c:spPr>
              <a:solidFill>
                <a:schemeClr val="bg1">
                  <a:lumMod val="95000"/>
                </a:schemeClr>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Asia </c:v>
                </c:pt>
                <c:pt idx="1">
                  <c:v>Europe</c:v>
                </c:pt>
                <c:pt idx="2">
                  <c:v>Taiwan</c:v>
                </c:pt>
                <c:pt idx="3">
                  <c:v>Others</c:v>
                </c:pt>
              </c:strCache>
            </c:strRef>
          </c:cat>
          <c:val>
            <c:numRef>
              <c:f>Sheet1!$B$2:$B$5</c:f>
              <c:numCache>
                <c:formatCode>0.0%</c:formatCode>
                <c:ptCount val="4"/>
                <c:pt idx="0">
                  <c:v>0.25</c:v>
                </c:pt>
                <c:pt idx="1">
                  <c:v>0.25</c:v>
                </c:pt>
                <c:pt idx="2">
                  <c:v>0.25</c:v>
                </c:pt>
                <c:pt idx="3">
                  <c:v>0.25</c:v>
                </c:pt>
              </c:numCache>
            </c:numRef>
          </c:val>
          <c:extLst>
            <c:ext xmlns:c16="http://schemas.microsoft.com/office/drawing/2014/chart" uri="{C3380CC4-5D6E-409C-BE32-E72D297353CC}">
              <c16:uniqueId val="{00000008-4B80-431E-A150-09A0DEBDCB09}"/>
            </c:ext>
          </c:extLst>
        </c:ser>
        <c:dLbls>
          <c:showLegendKey val="0"/>
          <c:showVal val="0"/>
          <c:showCatName val="0"/>
          <c:showSerName val="0"/>
          <c:showPercent val="0"/>
          <c:showBubbleSize val="0"/>
          <c:showLeaderLines val="1"/>
        </c:dLbls>
      </c:pie3DChart>
      <c:spPr>
        <a:noFill/>
        <a:ln>
          <a:noFill/>
        </a:ln>
        <a:effectLst/>
      </c:spPr>
    </c:plotArea>
    <c:legend>
      <c:legendPos val="r"/>
      <c:layout>
        <c:manualLayout>
          <c:xMode val="edge"/>
          <c:yMode val="edge"/>
          <c:x val="0.75596591708117844"/>
          <c:y val="0.13974483751369615"/>
          <c:w val="0.24301629669874603"/>
          <c:h val="0.859451470918962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sz="1200" b="1" dirty="0">
                <a:solidFill>
                  <a:schemeClr val="tx1"/>
                </a:solidFill>
                <a:latin typeface="Arial" panose="020B0604020202020204" pitchFamily="34" charset="0"/>
                <a:cs typeface="Arial" panose="020B0604020202020204" pitchFamily="34" charset="0"/>
              </a:rPr>
              <a:t>Top Markets (% of total sales), 2021</a:t>
            </a:r>
          </a:p>
        </c:rich>
      </c:tx>
      <c:layout>
        <c:manualLayout>
          <c:xMode val="edge"/>
          <c:yMode val="edge"/>
          <c:x val="0.34790852245196152"/>
          <c:y val="9.8290480876503435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2287820220679533E-4"/>
          <c:y val="0.1038202878517996"/>
          <c:w val="0.62250657965519085"/>
          <c:h val="0.79203509179814546"/>
        </c:manualLayout>
      </c:layout>
      <c:pie3DChart>
        <c:varyColors val="1"/>
        <c:ser>
          <c:idx val="0"/>
          <c:order val="0"/>
          <c:tx>
            <c:strRef>
              <c:f>Sheet1!$B$1</c:f>
              <c:strCache>
                <c:ptCount val="1"/>
                <c:pt idx="0">
                  <c:v>Sales (%)</c:v>
                </c:pt>
              </c:strCache>
            </c:strRef>
          </c:tx>
          <c:spPr>
            <a:ln>
              <a:noFill/>
            </a:ln>
          </c:spPr>
          <c:dPt>
            <c:idx val="0"/>
            <c:bubble3D val="0"/>
            <c:spPr>
              <a:solidFill>
                <a:schemeClr val="accent1">
                  <a:lumMod val="50000"/>
                </a:schemeClr>
              </a:solidFill>
              <a:ln w="25400">
                <a:noFill/>
              </a:ln>
              <a:effectLst/>
              <a:sp3d/>
            </c:spPr>
            <c:extLst>
              <c:ext xmlns:c16="http://schemas.microsoft.com/office/drawing/2014/chart" uri="{C3380CC4-5D6E-409C-BE32-E72D297353CC}">
                <c16:uniqueId val="{00000001-0E3B-4052-95B9-A5387E946AA0}"/>
              </c:ext>
            </c:extLst>
          </c:dPt>
          <c:dPt>
            <c:idx val="1"/>
            <c:bubble3D val="0"/>
            <c:spPr>
              <a:solidFill>
                <a:schemeClr val="accent2">
                  <a:lumMod val="75000"/>
                </a:schemeClr>
              </a:solidFill>
              <a:ln w="25400">
                <a:noFill/>
              </a:ln>
              <a:effectLst/>
              <a:sp3d/>
            </c:spPr>
            <c:extLst>
              <c:ext xmlns:c16="http://schemas.microsoft.com/office/drawing/2014/chart" uri="{C3380CC4-5D6E-409C-BE32-E72D297353CC}">
                <c16:uniqueId val="{00000002-0E3B-4052-95B9-A5387E946AA0}"/>
              </c:ext>
            </c:extLst>
          </c:dPt>
          <c:dPt>
            <c:idx val="2"/>
            <c:bubble3D val="0"/>
            <c:spPr>
              <a:solidFill>
                <a:schemeClr val="accent3">
                  <a:lumMod val="75000"/>
                </a:schemeClr>
              </a:solidFill>
              <a:ln w="25400">
                <a:noFill/>
              </a:ln>
              <a:effectLst/>
              <a:sp3d/>
            </c:spPr>
            <c:extLst>
              <c:ext xmlns:c16="http://schemas.microsoft.com/office/drawing/2014/chart" uri="{C3380CC4-5D6E-409C-BE32-E72D297353CC}">
                <c16:uniqueId val="{00000003-0E3B-4052-95B9-A5387E946AA0}"/>
              </c:ext>
            </c:extLst>
          </c:dPt>
          <c:dPt>
            <c:idx val="3"/>
            <c:bubble3D val="0"/>
            <c:spPr>
              <a:solidFill>
                <a:schemeClr val="accent4"/>
              </a:solidFill>
              <a:ln w="25400">
                <a:noFill/>
              </a:ln>
              <a:effectLst/>
              <a:sp3d/>
            </c:spPr>
            <c:extLst>
              <c:ext xmlns:c16="http://schemas.microsoft.com/office/drawing/2014/chart" uri="{C3380CC4-5D6E-409C-BE32-E72D297353CC}">
                <c16:uniqueId val="{00000007-6CBE-476A-B9FB-EBFF01A95DF6}"/>
              </c:ext>
            </c:extLst>
          </c:dPt>
          <c:dLbls>
            <c:spPr>
              <a:solidFill>
                <a:schemeClr val="bg1">
                  <a:lumMod val="95000"/>
                </a:schemeClr>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Information and Communication Technology</c:v>
                </c:pt>
                <c:pt idx="1">
                  <c:v>Medical and Others</c:v>
                </c:pt>
                <c:pt idx="2">
                  <c:v>Automotive and Industrial</c:v>
                </c:pt>
                <c:pt idx="3">
                  <c:v>Home Appliances and Lighting</c:v>
                </c:pt>
              </c:strCache>
            </c:strRef>
          </c:cat>
          <c:val>
            <c:numRef>
              <c:f>Sheet1!$B$2:$B$5</c:f>
              <c:numCache>
                <c:formatCode>0%</c:formatCode>
                <c:ptCount val="4"/>
                <c:pt idx="0">
                  <c:v>0.25</c:v>
                </c:pt>
                <c:pt idx="1">
                  <c:v>0.25</c:v>
                </c:pt>
                <c:pt idx="2">
                  <c:v>0.25</c:v>
                </c:pt>
                <c:pt idx="3">
                  <c:v>0.25</c:v>
                </c:pt>
              </c:numCache>
            </c:numRef>
          </c:val>
          <c:extLst>
            <c:ext xmlns:c16="http://schemas.microsoft.com/office/drawing/2014/chart" uri="{C3380CC4-5D6E-409C-BE32-E72D297353CC}">
              <c16:uniqueId val="{00000000-0E3B-4052-95B9-A5387E946AA0}"/>
            </c:ext>
          </c:extLst>
        </c:ser>
        <c:dLbls>
          <c:showLegendKey val="0"/>
          <c:showVal val="0"/>
          <c:showCatName val="0"/>
          <c:showSerName val="0"/>
          <c:showPercent val="0"/>
          <c:showBubbleSize val="0"/>
          <c:showLeaderLines val="1"/>
        </c:dLbls>
      </c:pie3DChart>
      <c:spPr>
        <a:noFill/>
        <a:ln>
          <a:noFill/>
        </a:ln>
        <a:effectLst/>
      </c:spPr>
    </c:plotArea>
    <c:legend>
      <c:legendPos val="r"/>
      <c:layout>
        <c:manualLayout>
          <c:xMode val="edge"/>
          <c:yMode val="edge"/>
          <c:x val="0.61657200642640864"/>
          <c:y val="0.13974483751369615"/>
          <c:w val="0.38241019256623277"/>
          <c:h val="0.859451470918962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071156-B779-4684-8AC9-1812F6C19EF1}" type="datetimeFigureOut">
              <a:rPr lang="en-US" smtClean="0"/>
              <a:t>4/24/2023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9B3FCC-904E-4144-97BF-1C4203A58593}" type="slidenum">
              <a:rPr lang="en-US" smtClean="0"/>
              <a:t>‹#›</a:t>
            </a:fld>
            <a:endParaRPr lang="en-US"/>
          </a:p>
        </p:txBody>
      </p:sp>
    </p:spTree>
    <p:extLst>
      <p:ext uri="{BB962C8B-B14F-4D97-AF65-F5344CB8AC3E}">
        <p14:creationId xmlns:p14="http://schemas.microsoft.com/office/powerpoint/2010/main" val="3518091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04E408-D3BA-466A-AD9C-939941861F59}" type="slidenum">
              <a:rPr lang="en-US" smtClean="0"/>
              <a:t>1</a:t>
            </a:fld>
            <a:endParaRPr lang="en-US" dirty="0"/>
          </a:p>
        </p:txBody>
      </p:sp>
    </p:spTree>
    <p:extLst>
      <p:ext uri="{BB962C8B-B14F-4D97-AF65-F5344CB8AC3E}">
        <p14:creationId xmlns:p14="http://schemas.microsoft.com/office/powerpoint/2010/main" val="609437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a:t>
            </a:fld>
            <a:endParaRPr lang="en-US" dirty="0"/>
          </a:p>
        </p:txBody>
      </p:sp>
    </p:spTree>
    <p:extLst>
      <p:ext uri="{BB962C8B-B14F-4D97-AF65-F5344CB8AC3E}">
        <p14:creationId xmlns:p14="http://schemas.microsoft.com/office/powerpoint/2010/main" val="264880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04E408-D3BA-466A-AD9C-939941861F59}" type="slidenum">
              <a:rPr lang="en-US" smtClean="0"/>
              <a:t>13</a:t>
            </a:fld>
            <a:endParaRPr lang="en-US" dirty="0"/>
          </a:p>
        </p:txBody>
      </p:sp>
    </p:spTree>
    <p:extLst>
      <p:ext uri="{BB962C8B-B14F-4D97-AF65-F5344CB8AC3E}">
        <p14:creationId xmlns:p14="http://schemas.microsoft.com/office/powerpoint/2010/main" val="918400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4300" y="1163638"/>
            <a:ext cx="4186238" cy="314166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455057-9F61-4817-9C2B-4FB60D8F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2126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033C62D-5CED-49DC-915E-4582EE3052B8}"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34C0A-E55C-499E-AD69-B6F0174FAD6C}" type="slidenum">
              <a:rPr lang="en-US" smtClean="0"/>
              <a:t>‹#›</a:t>
            </a:fld>
            <a:endParaRPr lang="en-US"/>
          </a:p>
        </p:txBody>
      </p:sp>
    </p:spTree>
    <p:extLst>
      <p:ext uri="{BB962C8B-B14F-4D97-AF65-F5344CB8AC3E}">
        <p14:creationId xmlns:p14="http://schemas.microsoft.com/office/powerpoint/2010/main" val="3124877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33C62D-5CED-49DC-915E-4582EE3052B8}"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34C0A-E55C-499E-AD69-B6F0174FAD6C}" type="slidenum">
              <a:rPr lang="en-US" smtClean="0"/>
              <a:t>‹#›</a:t>
            </a:fld>
            <a:endParaRPr lang="en-US"/>
          </a:p>
        </p:txBody>
      </p:sp>
    </p:spTree>
    <p:extLst>
      <p:ext uri="{BB962C8B-B14F-4D97-AF65-F5344CB8AC3E}">
        <p14:creationId xmlns:p14="http://schemas.microsoft.com/office/powerpoint/2010/main" val="2677028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33C62D-5CED-49DC-915E-4582EE3052B8}"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34C0A-E55C-499E-AD69-B6F0174FAD6C}" type="slidenum">
              <a:rPr lang="en-US" smtClean="0"/>
              <a:t>‹#›</a:t>
            </a:fld>
            <a:endParaRPr lang="en-US"/>
          </a:p>
        </p:txBody>
      </p:sp>
    </p:spTree>
    <p:extLst>
      <p:ext uri="{BB962C8B-B14F-4D97-AF65-F5344CB8AC3E}">
        <p14:creationId xmlns:p14="http://schemas.microsoft.com/office/powerpoint/2010/main" val="26074753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Content writing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F50BD1-987A-4DD5-8C1F-E82E92170730}"/>
              </a:ext>
            </a:extLst>
          </p:cNvPr>
          <p:cNvSpPr/>
          <p:nvPr userDrawn="1"/>
        </p:nvSpPr>
        <p:spPr>
          <a:xfrm>
            <a:off x="1" y="6664208"/>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Picture 8">
            <a:extLst>
              <a:ext uri="{FF2B5EF4-FFF2-40B4-BE49-F238E27FC236}">
                <a16:creationId xmlns:a16="http://schemas.microsoft.com/office/drawing/2014/main" id="{6EEE7916-36B0-4258-8A74-29F77CF6CA0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5364" y="241333"/>
            <a:ext cx="1236812" cy="388020"/>
          </a:xfrm>
          <a:prstGeom prst="rect">
            <a:avLst/>
          </a:prstGeom>
        </p:spPr>
      </p:pic>
      <p:sp>
        <p:nvSpPr>
          <p:cNvPr id="10" name="Rectangle 9">
            <a:extLst>
              <a:ext uri="{FF2B5EF4-FFF2-40B4-BE49-F238E27FC236}">
                <a16:creationId xmlns:a16="http://schemas.microsoft.com/office/drawing/2014/main" id="{844B87D0-AFDE-4678-B349-1AE3EEF99F36}"/>
              </a:ext>
            </a:extLst>
          </p:cNvPr>
          <p:cNvSpPr/>
          <p:nvPr userDrawn="1"/>
        </p:nvSpPr>
        <p:spPr>
          <a:xfrm>
            <a:off x="1"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1" name="Rectangle 10">
            <a:extLst>
              <a:ext uri="{FF2B5EF4-FFF2-40B4-BE49-F238E27FC236}">
                <a16:creationId xmlns:a16="http://schemas.microsoft.com/office/drawing/2014/main" id="{7B7243E8-0460-4688-83E0-7CCFF91F81A6}"/>
              </a:ext>
            </a:extLst>
          </p:cNvPr>
          <p:cNvSpPr/>
          <p:nvPr userDrawn="1"/>
        </p:nvSpPr>
        <p:spPr>
          <a:xfrm>
            <a:off x="8743567" y="6515549"/>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7">
            <a:extLst>
              <a:ext uri="{FF2B5EF4-FFF2-40B4-BE49-F238E27FC236}">
                <a16:creationId xmlns:a16="http://schemas.microsoft.com/office/drawing/2014/main" id="{C49F43AD-B4E0-4FA6-9F76-0D300FA52BA5}"/>
              </a:ext>
            </a:extLst>
          </p:cNvPr>
          <p:cNvSpPr txBox="1">
            <a:spLocks/>
          </p:cNvSpPr>
          <p:nvPr userDrawn="1"/>
        </p:nvSpPr>
        <p:spPr>
          <a:xfrm>
            <a:off x="8679474" y="655364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2" name="Straight Connector 11">
            <a:extLst>
              <a:ext uri="{FF2B5EF4-FFF2-40B4-BE49-F238E27FC236}">
                <a16:creationId xmlns:a16="http://schemas.microsoft.com/office/drawing/2014/main" id="{AC78F8D4-D16E-47FE-90C4-A0E3B91056AC}"/>
              </a:ext>
            </a:extLst>
          </p:cNvPr>
          <p:cNvCxnSpPr>
            <a:cxnSpLocks/>
          </p:cNvCxnSpPr>
          <p:nvPr userDrawn="1"/>
        </p:nvCxnSpPr>
        <p:spPr>
          <a:xfrm>
            <a:off x="2"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83688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sp>
        <p:nvSpPr>
          <p:cNvPr id="10" name="Slide Number Placeholder 7">
            <a:extLst>
              <a:ext uri="{FF2B5EF4-FFF2-40B4-BE49-F238E27FC236}">
                <a16:creationId xmlns:a16="http://schemas.microsoft.com/office/drawing/2014/main" id="{7741841B-545E-426B-8B98-EC6400113E8A}"/>
              </a:ext>
            </a:extLst>
          </p:cNvPr>
          <p:cNvSpPr txBox="1">
            <a:spLocks/>
          </p:cNvSpPr>
          <p:nvPr userDrawn="1"/>
        </p:nvSpPr>
        <p:spPr>
          <a:xfrm>
            <a:off x="4438650" y="64928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56679" y="181977"/>
            <a:ext cx="7863840" cy="457200"/>
          </a:xfrm>
          <a:prstGeom prst="rect">
            <a:avLst/>
          </a:prstGeom>
          <a:noFill/>
          <a:ln>
            <a:noFill/>
          </a:ln>
        </p:spPr>
        <p:txBody>
          <a:bodyPr anchor="ctr"/>
          <a:lstStyle>
            <a:lvl1pPr marL="0" indent="0" algn="l">
              <a:buNone/>
              <a:defRPr sz="1200" b="1" spc="300">
                <a:solidFill>
                  <a:schemeClr val="bg2">
                    <a:lumMod val="25000"/>
                  </a:schemeClr>
                </a:solidFill>
                <a:latin typeface="Arial" panose="020B0604020202020204" pitchFamily="34" charset="0"/>
                <a:cs typeface="Arial" panose="020B0604020202020204" pitchFamily="34" charset="0"/>
              </a:defRPr>
            </a:lvl1pPr>
          </a:lstStyle>
          <a:p>
            <a:pPr lvl="0"/>
            <a:r>
              <a:rPr lang="en-US" dirty="0"/>
              <a:t>Edit Master text styles</a:t>
            </a:r>
          </a:p>
        </p:txBody>
      </p:sp>
      <p:sp>
        <p:nvSpPr>
          <p:cNvPr id="8" name="Footer Placeholder 6">
            <a:extLst>
              <a:ext uri="{FF2B5EF4-FFF2-40B4-BE49-F238E27FC236}">
                <a16:creationId xmlns:a16="http://schemas.microsoft.com/office/drawing/2014/main" id="{66FE357B-B70F-4AE3-9F22-92FE2377AD5F}"/>
              </a:ext>
            </a:extLst>
          </p:cNvPr>
          <p:cNvSpPr txBox="1">
            <a:spLocks/>
          </p:cNvSpPr>
          <p:nvPr userDrawn="1"/>
        </p:nvSpPr>
        <p:spPr>
          <a:xfrm>
            <a:off x="8172481" y="6691762"/>
            <a:ext cx="971521" cy="140773"/>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ysClr val="windowText" lastClr="000000"/>
                </a:solidFill>
              </a:rPr>
              <a:t>© TechSci Research</a:t>
            </a:r>
          </a:p>
        </p:txBody>
      </p:sp>
      <p:sp>
        <p:nvSpPr>
          <p:cNvPr id="12" name="Rectangle 11">
            <a:extLst>
              <a:ext uri="{FF2B5EF4-FFF2-40B4-BE49-F238E27FC236}">
                <a16:creationId xmlns:a16="http://schemas.microsoft.com/office/drawing/2014/main" id="{C5444CE9-E27A-44FC-8410-BE988B1B9E1B}"/>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9495010D-1689-4C00-896E-B869E71023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73329" y="237384"/>
            <a:ext cx="1104107" cy="346387"/>
          </a:xfrm>
          <a:prstGeom prst="rect">
            <a:avLst/>
          </a:prstGeom>
        </p:spPr>
      </p:pic>
    </p:spTree>
    <p:extLst>
      <p:ext uri="{BB962C8B-B14F-4D97-AF65-F5344CB8AC3E}">
        <p14:creationId xmlns:p14="http://schemas.microsoft.com/office/powerpoint/2010/main" val="1577344828"/>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33C62D-5CED-49DC-915E-4582EE3052B8}"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34C0A-E55C-499E-AD69-B6F0174FAD6C}" type="slidenum">
              <a:rPr lang="en-US" smtClean="0"/>
              <a:t>‹#›</a:t>
            </a:fld>
            <a:endParaRPr lang="en-US"/>
          </a:p>
        </p:txBody>
      </p:sp>
    </p:spTree>
    <p:extLst>
      <p:ext uri="{BB962C8B-B14F-4D97-AF65-F5344CB8AC3E}">
        <p14:creationId xmlns:p14="http://schemas.microsoft.com/office/powerpoint/2010/main" val="1548222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33C62D-5CED-49DC-915E-4582EE3052B8}"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34C0A-E55C-499E-AD69-B6F0174FAD6C}" type="slidenum">
              <a:rPr lang="en-US" smtClean="0"/>
              <a:t>‹#›</a:t>
            </a:fld>
            <a:endParaRPr lang="en-US"/>
          </a:p>
        </p:txBody>
      </p:sp>
    </p:spTree>
    <p:extLst>
      <p:ext uri="{BB962C8B-B14F-4D97-AF65-F5344CB8AC3E}">
        <p14:creationId xmlns:p14="http://schemas.microsoft.com/office/powerpoint/2010/main" val="1814058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33C62D-5CED-49DC-915E-4582EE3052B8}"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34C0A-E55C-499E-AD69-B6F0174FAD6C}" type="slidenum">
              <a:rPr lang="en-US" smtClean="0"/>
              <a:t>‹#›</a:t>
            </a:fld>
            <a:endParaRPr lang="en-US"/>
          </a:p>
        </p:txBody>
      </p:sp>
    </p:spTree>
    <p:extLst>
      <p:ext uri="{BB962C8B-B14F-4D97-AF65-F5344CB8AC3E}">
        <p14:creationId xmlns:p14="http://schemas.microsoft.com/office/powerpoint/2010/main" val="1365150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33C62D-5CED-49DC-915E-4582EE3052B8}" type="datetimeFigureOut">
              <a:rPr lang="en-US" smtClean="0"/>
              <a:t>4/24/2023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E34C0A-E55C-499E-AD69-B6F0174FAD6C}" type="slidenum">
              <a:rPr lang="en-US" smtClean="0"/>
              <a:t>‹#›</a:t>
            </a:fld>
            <a:endParaRPr lang="en-US"/>
          </a:p>
        </p:txBody>
      </p:sp>
    </p:spTree>
    <p:extLst>
      <p:ext uri="{BB962C8B-B14F-4D97-AF65-F5344CB8AC3E}">
        <p14:creationId xmlns:p14="http://schemas.microsoft.com/office/powerpoint/2010/main" val="2861319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33C62D-5CED-49DC-915E-4582EE3052B8}" type="datetimeFigureOut">
              <a:rPr lang="en-US" smtClean="0"/>
              <a:t>4/24/2023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E34C0A-E55C-499E-AD69-B6F0174FAD6C}" type="slidenum">
              <a:rPr lang="en-US" smtClean="0"/>
              <a:t>‹#›</a:t>
            </a:fld>
            <a:endParaRPr lang="en-US"/>
          </a:p>
        </p:txBody>
      </p:sp>
    </p:spTree>
    <p:extLst>
      <p:ext uri="{BB962C8B-B14F-4D97-AF65-F5344CB8AC3E}">
        <p14:creationId xmlns:p14="http://schemas.microsoft.com/office/powerpoint/2010/main" val="1150691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33C62D-5CED-49DC-915E-4582EE3052B8}" type="datetimeFigureOut">
              <a:rPr lang="en-US" smtClean="0"/>
              <a:t>4/24/2023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E34C0A-E55C-499E-AD69-B6F0174FAD6C}" type="slidenum">
              <a:rPr lang="en-US" smtClean="0"/>
              <a:t>‹#›</a:t>
            </a:fld>
            <a:endParaRPr lang="en-US"/>
          </a:p>
        </p:txBody>
      </p:sp>
    </p:spTree>
    <p:extLst>
      <p:ext uri="{BB962C8B-B14F-4D97-AF65-F5344CB8AC3E}">
        <p14:creationId xmlns:p14="http://schemas.microsoft.com/office/powerpoint/2010/main" val="710851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33C62D-5CED-49DC-915E-4582EE3052B8}"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34C0A-E55C-499E-AD69-B6F0174FAD6C}" type="slidenum">
              <a:rPr lang="en-US" smtClean="0"/>
              <a:t>‹#›</a:t>
            </a:fld>
            <a:endParaRPr lang="en-US"/>
          </a:p>
        </p:txBody>
      </p:sp>
    </p:spTree>
    <p:extLst>
      <p:ext uri="{BB962C8B-B14F-4D97-AF65-F5344CB8AC3E}">
        <p14:creationId xmlns:p14="http://schemas.microsoft.com/office/powerpoint/2010/main" val="1471902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33C62D-5CED-49DC-915E-4582EE3052B8}"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34C0A-E55C-499E-AD69-B6F0174FAD6C}" type="slidenum">
              <a:rPr lang="en-US" smtClean="0"/>
              <a:t>‹#›</a:t>
            </a:fld>
            <a:endParaRPr lang="en-US"/>
          </a:p>
        </p:txBody>
      </p:sp>
    </p:spTree>
    <p:extLst>
      <p:ext uri="{BB962C8B-B14F-4D97-AF65-F5344CB8AC3E}">
        <p14:creationId xmlns:p14="http://schemas.microsoft.com/office/powerpoint/2010/main" val="3058754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33C62D-5CED-49DC-915E-4582EE3052B8}" type="datetimeFigureOut">
              <a:rPr lang="en-US" smtClean="0"/>
              <a:t>4/24/2023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E34C0A-E55C-499E-AD69-B6F0174FAD6C}" type="slidenum">
              <a:rPr lang="en-US" smtClean="0"/>
              <a:t>‹#›</a:t>
            </a:fld>
            <a:endParaRPr lang="en-US"/>
          </a:p>
        </p:txBody>
      </p:sp>
    </p:spTree>
    <p:extLst>
      <p:ext uri="{BB962C8B-B14F-4D97-AF65-F5344CB8AC3E}">
        <p14:creationId xmlns:p14="http://schemas.microsoft.com/office/powerpoint/2010/main" val="8892141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0.png"/><Relationship Id="rId5" Type="http://schemas.microsoft.com/office/2007/relationships/hdphoto" Target="../media/hdphoto2.wdp"/><Relationship Id="rId4" Type="http://schemas.openxmlformats.org/officeDocument/2006/relationships/image" Target="../media/image19.png"/><Relationship Id="rId9" Type="http://schemas.openxmlformats.org/officeDocument/2006/relationships/image" Target="../media/image4.jp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3.png"/><Relationship Id="rId5" Type="http://schemas.microsoft.com/office/2007/relationships/hdphoto" Target="../media/hdphoto4.wdp"/><Relationship Id="rId4" Type="http://schemas.openxmlformats.org/officeDocument/2006/relationships/image" Target="../media/image22.png"/><Relationship Id="rId9" Type="http://schemas.openxmlformats.org/officeDocument/2006/relationships/image" Target="../media/image4.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2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chart" Target="../charts/chart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chart" Target="../charts/chart1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image" Target="../media/image4.jp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_rels/slide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2.xml"/><Relationship Id="rId6" Type="http://schemas.openxmlformats.org/officeDocument/2006/relationships/image" Target="../media/image4.jpg"/><Relationship Id="rId5" Type="http://schemas.openxmlformats.org/officeDocument/2006/relationships/chart" Target="../charts/chart4.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6F96D4-772E-42A1-B072-4DD2940DF3C5}"/>
              </a:ext>
            </a:extLst>
          </p:cNvPr>
          <p:cNvSpPr txBox="1"/>
          <p:nvPr/>
        </p:nvSpPr>
        <p:spPr>
          <a:xfrm>
            <a:off x="1516531" y="3175735"/>
            <a:ext cx="6110938" cy="523220"/>
          </a:xfrm>
          <a:prstGeom prst="rect">
            <a:avLst/>
          </a:prstGeom>
          <a:noFill/>
        </p:spPr>
        <p:txBody>
          <a:bodyPr wrap="square" rtlCol="0">
            <a:spAutoFit/>
          </a:bodyPr>
          <a:lstStyle/>
          <a:p>
            <a:pPr algn="ctr"/>
            <a:r>
              <a:rPr lang="en-US" sz="2800" b="1" dirty="0">
                <a:latin typeface="Arial" panose="020B0604020202020204" pitchFamily="34" charset="0"/>
                <a:ea typeface="Verdana" panose="020B0604030504040204" pitchFamily="34" charset="0"/>
                <a:cs typeface="Arial" panose="020B0604020202020204" pitchFamily="34" charset="0"/>
              </a:rPr>
              <a:t>PRODUCT BENCHMARK STUDY</a:t>
            </a:r>
          </a:p>
        </p:txBody>
      </p:sp>
      <p:sp>
        <p:nvSpPr>
          <p:cNvPr id="9" name="TextBox 8">
            <a:extLst>
              <a:ext uri="{FF2B5EF4-FFF2-40B4-BE49-F238E27FC236}">
                <a16:creationId xmlns:a16="http://schemas.microsoft.com/office/drawing/2014/main" id="{DCE6EFDD-F177-4AA1-97CA-41CDFC7DF3F3}"/>
              </a:ext>
            </a:extLst>
          </p:cNvPr>
          <p:cNvSpPr txBox="1"/>
          <p:nvPr/>
        </p:nvSpPr>
        <p:spPr>
          <a:xfrm>
            <a:off x="245455" y="3782337"/>
            <a:ext cx="8653090" cy="523220"/>
          </a:xfrm>
          <a:prstGeom prst="rect">
            <a:avLst/>
          </a:prstGeom>
          <a:noFill/>
        </p:spPr>
        <p:txBody>
          <a:bodyPr wrap="square" rtlCol="0">
            <a:spAutoFit/>
          </a:bodyPr>
          <a:lstStyle/>
          <a:p>
            <a:pPr algn="ctr"/>
            <a:r>
              <a:rPr lang="en-US" sz="2800" b="1" dirty="0">
                <a:latin typeface="Arial" panose="020B0604020202020204" pitchFamily="34" charset="0"/>
                <a:ea typeface="Verdana" panose="020B0604030504040204" pitchFamily="34" charset="0"/>
                <a:cs typeface="Arial" panose="020B0604020202020204" pitchFamily="34" charset="0"/>
              </a:rPr>
              <a:t>XXX </a:t>
            </a:r>
          </a:p>
        </p:txBody>
      </p:sp>
      <p:sp>
        <p:nvSpPr>
          <p:cNvPr id="7" name="TextBox 6">
            <a:extLst>
              <a:ext uri="{FF2B5EF4-FFF2-40B4-BE49-F238E27FC236}">
                <a16:creationId xmlns:a16="http://schemas.microsoft.com/office/drawing/2014/main" id="{72FF2A04-69A2-17F2-DE50-8DF27AEE7067}"/>
              </a:ext>
            </a:extLst>
          </p:cNvPr>
          <p:cNvSpPr txBox="1"/>
          <p:nvPr/>
        </p:nvSpPr>
        <p:spPr>
          <a:xfrm>
            <a:off x="224734" y="4564321"/>
            <a:ext cx="1998728" cy="276999"/>
          </a:xfrm>
          <a:prstGeom prst="rect">
            <a:avLst/>
          </a:prstGeom>
          <a:solidFill>
            <a:schemeClr val="bg2"/>
          </a:solidFill>
          <a:ln>
            <a:solidFill>
              <a:schemeClr val="accent1"/>
            </a:solidFill>
          </a:ln>
        </p:spPr>
        <p:txBody>
          <a:bodyPr wrap="square" rtlCol="0">
            <a:spAutoFit/>
          </a:bodyPr>
          <a:lstStyle/>
          <a:p>
            <a:pPr algn="ctr"/>
            <a:r>
              <a:rPr lang="en-IN" sz="1200" b="1" dirty="0">
                <a:latin typeface="Arial" panose="020B0604020202020204" pitchFamily="34" charset="0"/>
                <a:cs typeface="Arial" panose="020B0604020202020204" pitchFamily="34" charset="0"/>
              </a:rPr>
              <a:t>Prepared For</a:t>
            </a:r>
          </a:p>
        </p:txBody>
      </p:sp>
      <p:pic>
        <p:nvPicPr>
          <p:cNvPr id="8" name="Picture 7" descr="A picture containing text, sign, clipart&#10;&#10;Description automatically generated">
            <a:extLst>
              <a:ext uri="{FF2B5EF4-FFF2-40B4-BE49-F238E27FC236}">
                <a16:creationId xmlns:a16="http://schemas.microsoft.com/office/drawing/2014/main" id="{01BBA184-6316-BF70-72C0-330622EFE8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805" y="5175231"/>
            <a:ext cx="1905657" cy="406852"/>
          </a:xfrm>
          <a:prstGeom prst="rect">
            <a:avLst/>
          </a:prstGeom>
        </p:spPr>
      </p:pic>
      <p:sp>
        <p:nvSpPr>
          <p:cNvPr id="12" name="TextBox 11">
            <a:extLst>
              <a:ext uri="{FF2B5EF4-FFF2-40B4-BE49-F238E27FC236}">
                <a16:creationId xmlns:a16="http://schemas.microsoft.com/office/drawing/2014/main" id="{2E83B044-B269-7803-BCA4-AE1F3907ABD1}"/>
              </a:ext>
            </a:extLst>
          </p:cNvPr>
          <p:cNvSpPr txBox="1"/>
          <p:nvPr/>
        </p:nvSpPr>
        <p:spPr>
          <a:xfrm>
            <a:off x="6175514" y="5811261"/>
            <a:ext cx="2779726" cy="415498"/>
          </a:xfrm>
          <a:prstGeom prst="rect">
            <a:avLst/>
          </a:prstGeom>
          <a:noFill/>
        </p:spPr>
        <p:txBody>
          <a:bodyPr wrap="square" rtlCol="0">
            <a:spAutoFit/>
          </a:bodyPr>
          <a:lstStyle/>
          <a:p>
            <a:pPr algn="ctr"/>
            <a:r>
              <a:rPr lang="en-IN" sz="1050" b="1" dirty="0">
                <a:solidFill>
                  <a:schemeClr val="tx2">
                    <a:lumMod val="50000"/>
                  </a:schemeClr>
                </a:solidFill>
                <a:latin typeface="Montserrat" panose="02000505000000020004" pitchFamily="2" charset="0"/>
                <a:ea typeface="Verdana" panose="020B0604030504040204" pitchFamily="34" charset="0"/>
                <a:cs typeface="Arial" panose="020B0604020202020204" pitchFamily="34" charset="0"/>
              </a:rPr>
              <a:t>MARKET INTELLIGENCE . CONSULTING</a:t>
            </a:r>
          </a:p>
        </p:txBody>
      </p:sp>
      <p:pic>
        <p:nvPicPr>
          <p:cNvPr id="15" name="Picture 14">
            <a:extLst>
              <a:ext uri="{FF2B5EF4-FFF2-40B4-BE49-F238E27FC236}">
                <a16:creationId xmlns:a16="http://schemas.microsoft.com/office/drawing/2014/main" id="{0EBF5E88-6626-BF3E-0063-96F63A6B48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55253" y="5043179"/>
            <a:ext cx="1839541" cy="577112"/>
          </a:xfrm>
          <a:prstGeom prst="rect">
            <a:avLst/>
          </a:prstGeom>
        </p:spPr>
      </p:pic>
      <p:sp>
        <p:nvSpPr>
          <p:cNvPr id="17" name="TextBox 16">
            <a:extLst>
              <a:ext uri="{FF2B5EF4-FFF2-40B4-BE49-F238E27FC236}">
                <a16:creationId xmlns:a16="http://schemas.microsoft.com/office/drawing/2014/main" id="{CAF447D3-26A8-7AB4-1507-28AC5E546F76}"/>
              </a:ext>
            </a:extLst>
          </p:cNvPr>
          <p:cNvSpPr txBox="1"/>
          <p:nvPr/>
        </p:nvSpPr>
        <p:spPr>
          <a:xfrm>
            <a:off x="6175514" y="6197697"/>
            <a:ext cx="2779726" cy="253916"/>
          </a:xfrm>
          <a:prstGeom prst="rect">
            <a:avLst/>
          </a:prstGeom>
          <a:noFill/>
        </p:spPr>
        <p:txBody>
          <a:bodyPr wrap="square" rtlCol="0">
            <a:spAutoFit/>
          </a:bodyPr>
          <a:lstStyle/>
          <a:p>
            <a:pPr algn="ctr"/>
            <a:r>
              <a:rPr lang="en-IN" sz="1050" b="1" dirty="0">
                <a:solidFill>
                  <a:schemeClr val="tx2">
                    <a:lumMod val="50000"/>
                  </a:schemeClr>
                </a:solidFill>
                <a:latin typeface="Montserrat" panose="02000505000000020004" pitchFamily="2" charset="0"/>
                <a:ea typeface="Verdana" panose="020B0604030504040204" pitchFamily="34" charset="0"/>
                <a:cs typeface="Arial" panose="020B0604020202020204" pitchFamily="34" charset="0"/>
              </a:rPr>
              <a:t>www.techsciresearch.com</a:t>
            </a:r>
          </a:p>
        </p:txBody>
      </p:sp>
      <p:sp>
        <p:nvSpPr>
          <p:cNvPr id="18" name="TextBox 17">
            <a:extLst>
              <a:ext uri="{FF2B5EF4-FFF2-40B4-BE49-F238E27FC236}">
                <a16:creationId xmlns:a16="http://schemas.microsoft.com/office/drawing/2014/main" id="{A1028D7D-80B8-B801-7880-1280DC1DD5DA}"/>
              </a:ext>
            </a:extLst>
          </p:cNvPr>
          <p:cNvSpPr txBox="1"/>
          <p:nvPr/>
        </p:nvSpPr>
        <p:spPr>
          <a:xfrm>
            <a:off x="6364274" y="4564321"/>
            <a:ext cx="1998728" cy="276999"/>
          </a:xfrm>
          <a:prstGeom prst="rect">
            <a:avLst/>
          </a:prstGeom>
          <a:solidFill>
            <a:schemeClr val="bg2"/>
          </a:solidFill>
          <a:ln>
            <a:solidFill>
              <a:schemeClr val="accent1"/>
            </a:solidFill>
          </a:ln>
        </p:spPr>
        <p:txBody>
          <a:bodyPr wrap="square" rtlCol="0">
            <a:spAutoFit/>
          </a:bodyPr>
          <a:lstStyle/>
          <a:p>
            <a:pPr algn="ctr"/>
            <a:r>
              <a:rPr lang="en-IN" sz="1200" b="1" dirty="0">
                <a:latin typeface="Arial" panose="020B0604020202020204" pitchFamily="34" charset="0"/>
                <a:cs typeface="Arial" panose="020B0604020202020204" pitchFamily="34" charset="0"/>
              </a:rPr>
              <a:t>Prepared By</a:t>
            </a:r>
          </a:p>
        </p:txBody>
      </p:sp>
      <p:sp>
        <p:nvSpPr>
          <p:cNvPr id="19" name="TextBox 18">
            <a:extLst>
              <a:ext uri="{FF2B5EF4-FFF2-40B4-BE49-F238E27FC236}">
                <a16:creationId xmlns:a16="http://schemas.microsoft.com/office/drawing/2014/main" id="{6A06317F-BC3D-B998-2F51-5E192336FD52}"/>
              </a:ext>
            </a:extLst>
          </p:cNvPr>
          <p:cNvSpPr txBox="1"/>
          <p:nvPr/>
        </p:nvSpPr>
        <p:spPr>
          <a:xfrm>
            <a:off x="3363502" y="6317596"/>
            <a:ext cx="2125447" cy="287862"/>
          </a:xfrm>
          <a:prstGeom prst="rect">
            <a:avLst/>
          </a:prstGeom>
          <a:solidFill>
            <a:schemeClr val="bg2"/>
          </a:solidFill>
          <a:ln>
            <a:solidFill>
              <a:schemeClr val="accent1"/>
            </a:solidFill>
          </a:ln>
        </p:spPr>
        <p:txBody>
          <a:bodyPr wrap="square" rtlCol="0">
            <a:spAutoFit/>
          </a:bodyPr>
          <a:lstStyle/>
          <a:p>
            <a:pPr algn="ctr"/>
            <a:r>
              <a:rPr lang="en-IN" sz="1200" b="1" dirty="0">
                <a:latin typeface="Arial" panose="020B0604020202020204" pitchFamily="34" charset="0"/>
                <a:cs typeface="Arial" panose="020B0604020202020204" pitchFamily="34" charset="0"/>
              </a:rPr>
              <a:t>February 3</a:t>
            </a:r>
            <a:r>
              <a:rPr lang="en-IN" sz="1200" b="1" dirty="0">
                <a:latin typeface="Arial" panose="020B0604020202020204" pitchFamily="34" charset="0"/>
                <a:ea typeface="Verdana" panose="020B0604030504040204" pitchFamily="34" charset="0"/>
                <a:cs typeface="Arial" panose="020B0604020202020204" pitchFamily="34" charset="0"/>
              </a:rPr>
              <a:t>, 2023</a:t>
            </a:r>
            <a:endParaRPr lang="en-IN" sz="1200" b="1"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15678B10-C466-35BD-75EB-D8D8E0C09306}"/>
              </a:ext>
            </a:extLst>
          </p:cNvPr>
          <p:cNvSpPr txBox="1"/>
          <p:nvPr/>
        </p:nvSpPr>
        <p:spPr>
          <a:xfrm>
            <a:off x="245455" y="6317596"/>
            <a:ext cx="2125447" cy="276999"/>
          </a:xfrm>
          <a:prstGeom prst="rect">
            <a:avLst/>
          </a:prstGeom>
          <a:solidFill>
            <a:schemeClr val="bg2"/>
          </a:solidFill>
          <a:ln>
            <a:solidFill>
              <a:schemeClr val="accent1"/>
            </a:solidFill>
          </a:ln>
        </p:spPr>
        <p:txBody>
          <a:bodyPr wrap="square" rtlCol="0">
            <a:spAutoFit/>
          </a:bodyPr>
          <a:lstStyle/>
          <a:p>
            <a:pPr algn="ctr"/>
            <a:r>
              <a:rPr lang="en-IN" sz="1200" b="1" dirty="0">
                <a:latin typeface="Arial" panose="020B0604020202020204" pitchFamily="34" charset="0"/>
                <a:cs typeface="Arial" panose="020B0604020202020204" pitchFamily="34" charset="0"/>
              </a:rPr>
              <a:t>TSR/2022/486</a:t>
            </a:r>
          </a:p>
        </p:txBody>
      </p:sp>
      <p:pic>
        <p:nvPicPr>
          <p:cNvPr id="5" name="Picture 4" descr="Text&#10;&#10;Description automatically generated">
            <a:extLst>
              <a:ext uri="{FF2B5EF4-FFF2-40B4-BE49-F238E27FC236}">
                <a16:creationId xmlns:a16="http://schemas.microsoft.com/office/drawing/2014/main" id="{00975296-D8BA-6A53-8913-FA097005FE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6974"/>
            <a:ext cx="9245600" cy="3132637"/>
          </a:xfrm>
          <a:prstGeom prst="rect">
            <a:avLst/>
          </a:prstGeom>
        </p:spPr>
      </p:pic>
    </p:spTree>
    <p:extLst>
      <p:ext uri="{BB962C8B-B14F-4D97-AF65-F5344CB8AC3E}">
        <p14:creationId xmlns:p14="http://schemas.microsoft.com/office/powerpoint/2010/main" val="468377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47755" y="244022"/>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Executive Summary</a:t>
            </a:r>
            <a:endParaRPr lang="en-US" sz="14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DDCE12B-D81B-5928-0A04-F63232A36780}"/>
              </a:ext>
            </a:extLst>
          </p:cNvPr>
          <p:cNvSpPr txBox="1"/>
          <p:nvPr/>
        </p:nvSpPr>
        <p:spPr>
          <a:xfrm>
            <a:off x="4333461" y="6304303"/>
            <a:ext cx="4611756"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TechSci Research</a:t>
            </a:r>
          </a:p>
        </p:txBody>
      </p:sp>
      <p:grpSp>
        <p:nvGrpSpPr>
          <p:cNvPr id="46" name="Group 45">
            <a:extLst>
              <a:ext uri="{FF2B5EF4-FFF2-40B4-BE49-F238E27FC236}">
                <a16:creationId xmlns:a16="http://schemas.microsoft.com/office/drawing/2014/main" id="{23F998E0-99CB-D7F4-7F6F-2DE57E7C0FF3}"/>
              </a:ext>
            </a:extLst>
          </p:cNvPr>
          <p:cNvGrpSpPr/>
          <p:nvPr/>
        </p:nvGrpSpPr>
        <p:grpSpPr>
          <a:xfrm>
            <a:off x="266038" y="1639961"/>
            <a:ext cx="8586415" cy="4378538"/>
            <a:chOff x="266038" y="1123131"/>
            <a:chExt cx="8586415" cy="4378538"/>
          </a:xfrm>
        </p:grpSpPr>
        <p:sp>
          <p:nvSpPr>
            <p:cNvPr id="3" name="Freeform 6">
              <a:extLst>
                <a:ext uri="{FF2B5EF4-FFF2-40B4-BE49-F238E27FC236}">
                  <a16:creationId xmlns:a16="http://schemas.microsoft.com/office/drawing/2014/main" id="{6D60ACF7-B85C-2191-DB26-591F075B7F56}"/>
                </a:ext>
              </a:extLst>
            </p:cNvPr>
            <p:cNvSpPr>
              <a:spLocks/>
            </p:cNvSpPr>
            <p:nvPr/>
          </p:nvSpPr>
          <p:spPr bwMode="auto">
            <a:xfrm>
              <a:off x="3739009" y="3739207"/>
              <a:ext cx="1474962" cy="1077767"/>
            </a:xfrm>
            <a:custGeom>
              <a:avLst/>
              <a:gdLst>
                <a:gd name="T0" fmla="*/ 805 w 2540"/>
                <a:gd name="T1" fmla="*/ 0 h 1856"/>
                <a:gd name="T2" fmla="*/ 0 w 2540"/>
                <a:gd name="T3" fmla="*/ 580 h 1856"/>
                <a:gd name="T4" fmla="*/ 52 w 2540"/>
                <a:gd name="T5" fmla="*/ 1559 h 1856"/>
                <a:gd name="T6" fmla="*/ 127 w 2540"/>
                <a:gd name="T7" fmla="*/ 1594 h 1856"/>
                <a:gd name="T8" fmla="*/ 281 w 2540"/>
                <a:gd name="T9" fmla="*/ 1657 h 1856"/>
                <a:gd name="T10" fmla="*/ 439 w 2540"/>
                <a:gd name="T11" fmla="*/ 1712 h 1856"/>
                <a:gd name="T12" fmla="*/ 601 w 2540"/>
                <a:gd name="T13" fmla="*/ 1759 h 1856"/>
                <a:gd name="T14" fmla="*/ 767 w 2540"/>
                <a:gd name="T15" fmla="*/ 1797 h 1856"/>
                <a:gd name="T16" fmla="*/ 937 w 2540"/>
                <a:gd name="T17" fmla="*/ 1826 h 1856"/>
                <a:gd name="T18" fmla="*/ 1108 w 2540"/>
                <a:gd name="T19" fmla="*/ 1845 h 1856"/>
                <a:gd name="T20" fmla="*/ 1283 w 2540"/>
                <a:gd name="T21" fmla="*/ 1856 h 1856"/>
                <a:gd name="T22" fmla="*/ 1373 w 2540"/>
                <a:gd name="T23" fmla="*/ 1856 h 1856"/>
                <a:gd name="T24" fmla="*/ 1449 w 2540"/>
                <a:gd name="T25" fmla="*/ 1856 h 1856"/>
                <a:gd name="T26" fmla="*/ 1602 w 2540"/>
                <a:gd name="T27" fmla="*/ 1848 h 1856"/>
                <a:gd name="T28" fmla="*/ 1754 w 2540"/>
                <a:gd name="T29" fmla="*/ 1832 h 1856"/>
                <a:gd name="T30" fmla="*/ 1903 w 2540"/>
                <a:gd name="T31" fmla="*/ 1810 h 1856"/>
                <a:gd name="T32" fmla="*/ 2049 w 2540"/>
                <a:gd name="T33" fmla="*/ 1782 h 1856"/>
                <a:gd name="T34" fmla="*/ 2193 w 2540"/>
                <a:gd name="T35" fmla="*/ 1746 h 1856"/>
                <a:gd name="T36" fmla="*/ 2334 w 2540"/>
                <a:gd name="T37" fmla="*/ 1703 h 1856"/>
                <a:gd name="T38" fmla="*/ 2473 w 2540"/>
                <a:gd name="T39" fmla="*/ 1654 h 1856"/>
                <a:gd name="T40" fmla="*/ 2540 w 2540"/>
                <a:gd name="T41" fmla="*/ 1626 h 1856"/>
                <a:gd name="T42" fmla="*/ 1746 w 2540"/>
                <a:gd name="T43" fmla="*/ 1059 h 1856"/>
                <a:gd name="T44" fmla="*/ 1794 w 2540"/>
                <a:gd name="T45" fmla="*/ 58 h 1856"/>
                <a:gd name="T46" fmla="*/ 1743 w 2540"/>
                <a:gd name="T47" fmla="*/ 74 h 1856"/>
                <a:gd name="T48" fmla="*/ 1641 w 2540"/>
                <a:gd name="T49" fmla="*/ 99 h 1856"/>
                <a:gd name="T50" fmla="*/ 1536 w 2540"/>
                <a:gd name="T51" fmla="*/ 116 h 1856"/>
                <a:gd name="T52" fmla="*/ 1427 w 2540"/>
                <a:gd name="T53" fmla="*/ 125 h 1856"/>
                <a:gd name="T54" fmla="*/ 1373 w 2540"/>
                <a:gd name="T55" fmla="*/ 125 h 1856"/>
                <a:gd name="T56" fmla="*/ 1296 w 2540"/>
                <a:gd name="T57" fmla="*/ 124 h 1856"/>
                <a:gd name="T58" fmla="*/ 1148 w 2540"/>
                <a:gd name="T59" fmla="*/ 109 h 1856"/>
                <a:gd name="T60" fmla="*/ 1006 w 2540"/>
                <a:gd name="T61" fmla="*/ 76 h 1856"/>
                <a:gd name="T62" fmla="*/ 870 w 2540"/>
                <a:gd name="T63" fmla="*/ 29 h 1856"/>
                <a:gd name="T64" fmla="*/ 805 w 2540"/>
                <a:gd name="T65" fmla="*/ 0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0" h="1856">
                  <a:moveTo>
                    <a:pt x="805" y="0"/>
                  </a:moveTo>
                  <a:lnTo>
                    <a:pt x="0" y="580"/>
                  </a:lnTo>
                  <a:lnTo>
                    <a:pt x="52" y="1559"/>
                  </a:lnTo>
                  <a:lnTo>
                    <a:pt x="127" y="1594"/>
                  </a:lnTo>
                  <a:lnTo>
                    <a:pt x="281" y="1657"/>
                  </a:lnTo>
                  <a:lnTo>
                    <a:pt x="439" y="1712"/>
                  </a:lnTo>
                  <a:lnTo>
                    <a:pt x="601" y="1759"/>
                  </a:lnTo>
                  <a:lnTo>
                    <a:pt x="767" y="1797"/>
                  </a:lnTo>
                  <a:lnTo>
                    <a:pt x="937" y="1826"/>
                  </a:lnTo>
                  <a:lnTo>
                    <a:pt x="1108" y="1845"/>
                  </a:lnTo>
                  <a:lnTo>
                    <a:pt x="1283" y="1856"/>
                  </a:lnTo>
                  <a:lnTo>
                    <a:pt x="1373" y="1856"/>
                  </a:lnTo>
                  <a:lnTo>
                    <a:pt x="1449" y="1856"/>
                  </a:lnTo>
                  <a:lnTo>
                    <a:pt x="1602" y="1848"/>
                  </a:lnTo>
                  <a:lnTo>
                    <a:pt x="1754" y="1832"/>
                  </a:lnTo>
                  <a:lnTo>
                    <a:pt x="1903" y="1810"/>
                  </a:lnTo>
                  <a:lnTo>
                    <a:pt x="2049" y="1782"/>
                  </a:lnTo>
                  <a:lnTo>
                    <a:pt x="2193" y="1746"/>
                  </a:lnTo>
                  <a:lnTo>
                    <a:pt x="2334" y="1703"/>
                  </a:lnTo>
                  <a:lnTo>
                    <a:pt x="2473" y="1654"/>
                  </a:lnTo>
                  <a:lnTo>
                    <a:pt x="2540" y="1626"/>
                  </a:lnTo>
                  <a:lnTo>
                    <a:pt x="1746" y="1059"/>
                  </a:lnTo>
                  <a:lnTo>
                    <a:pt x="1794" y="58"/>
                  </a:lnTo>
                  <a:lnTo>
                    <a:pt x="1743" y="74"/>
                  </a:lnTo>
                  <a:lnTo>
                    <a:pt x="1641" y="99"/>
                  </a:lnTo>
                  <a:lnTo>
                    <a:pt x="1536" y="116"/>
                  </a:lnTo>
                  <a:lnTo>
                    <a:pt x="1427" y="125"/>
                  </a:lnTo>
                  <a:lnTo>
                    <a:pt x="1373" y="125"/>
                  </a:lnTo>
                  <a:lnTo>
                    <a:pt x="1296" y="124"/>
                  </a:lnTo>
                  <a:lnTo>
                    <a:pt x="1148" y="109"/>
                  </a:lnTo>
                  <a:lnTo>
                    <a:pt x="1006" y="76"/>
                  </a:lnTo>
                  <a:lnTo>
                    <a:pt x="870" y="29"/>
                  </a:lnTo>
                  <a:lnTo>
                    <a:pt x="805"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200">
                <a:latin typeface="Arial" panose="020B0604020202020204" pitchFamily="34" charset="0"/>
                <a:cs typeface="Arial" panose="020B0604020202020204" pitchFamily="34" charset="0"/>
              </a:endParaRPr>
            </a:p>
          </p:txBody>
        </p:sp>
        <p:sp>
          <p:nvSpPr>
            <p:cNvPr id="5" name="Freeform 8">
              <a:extLst>
                <a:ext uri="{FF2B5EF4-FFF2-40B4-BE49-F238E27FC236}">
                  <a16:creationId xmlns:a16="http://schemas.microsoft.com/office/drawing/2014/main" id="{A7BC7461-5E5C-1BDE-076A-F3E8CDE6F70D}"/>
                </a:ext>
              </a:extLst>
            </p:cNvPr>
            <p:cNvSpPr>
              <a:spLocks/>
            </p:cNvSpPr>
            <p:nvPr/>
          </p:nvSpPr>
          <p:spPr bwMode="auto">
            <a:xfrm>
              <a:off x="4853940" y="3302526"/>
              <a:ext cx="1395988" cy="1333272"/>
            </a:xfrm>
            <a:custGeom>
              <a:avLst/>
              <a:gdLst>
                <a:gd name="T0" fmla="*/ 711 w 2403"/>
                <a:gd name="T1" fmla="*/ 0 h 2298"/>
                <a:gd name="T2" fmla="*/ 688 w 2403"/>
                <a:gd name="T3" fmla="*/ 61 h 2298"/>
                <a:gd name="T4" fmla="*/ 632 w 2403"/>
                <a:gd name="T5" fmla="*/ 176 h 2298"/>
                <a:gd name="T6" fmla="*/ 566 w 2403"/>
                <a:gd name="T7" fmla="*/ 285 h 2298"/>
                <a:gd name="T8" fmla="*/ 491 w 2403"/>
                <a:gd name="T9" fmla="*/ 386 h 2298"/>
                <a:gd name="T10" fmla="*/ 407 w 2403"/>
                <a:gd name="T11" fmla="*/ 480 h 2298"/>
                <a:gd name="T12" fmla="*/ 313 w 2403"/>
                <a:gd name="T13" fmla="*/ 566 h 2298"/>
                <a:gd name="T14" fmla="*/ 212 w 2403"/>
                <a:gd name="T15" fmla="*/ 643 h 2298"/>
                <a:gd name="T16" fmla="*/ 103 w 2403"/>
                <a:gd name="T17" fmla="*/ 710 h 2298"/>
                <a:gd name="T18" fmla="*/ 48 w 2403"/>
                <a:gd name="T19" fmla="*/ 740 h 2298"/>
                <a:gd name="T20" fmla="*/ 0 w 2403"/>
                <a:gd name="T21" fmla="*/ 1726 h 2298"/>
                <a:gd name="T22" fmla="*/ 799 w 2403"/>
                <a:gd name="T23" fmla="*/ 2298 h 2298"/>
                <a:gd name="T24" fmla="*/ 871 w 2403"/>
                <a:gd name="T25" fmla="*/ 2261 h 2298"/>
                <a:gd name="T26" fmla="*/ 1012 w 2403"/>
                <a:gd name="T27" fmla="*/ 2184 h 2298"/>
                <a:gd name="T28" fmla="*/ 1147 w 2403"/>
                <a:gd name="T29" fmla="*/ 2099 h 2298"/>
                <a:gd name="T30" fmla="*/ 1278 w 2403"/>
                <a:gd name="T31" fmla="*/ 2007 h 2298"/>
                <a:gd name="T32" fmla="*/ 1403 w 2403"/>
                <a:gd name="T33" fmla="*/ 1909 h 2298"/>
                <a:gd name="T34" fmla="*/ 1524 w 2403"/>
                <a:gd name="T35" fmla="*/ 1805 h 2298"/>
                <a:gd name="T36" fmla="*/ 1639 w 2403"/>
                <a:gd name="T37" fmla="*/ 1694 h 2298"/>
                <a:gd name="T38" fmla="*/ 1748 w 2403"/>
                <a:gd name="T39" fmla="*/ 1578 h 2298"/>
                <a:gd name="T40" fmla="*/ 1851 w 2403"/>
                <a:gd name="T41" fmla="*/ 1456 h 2298"/>
                <a:gd name="T42" fmla="*/ 1947 w 2403"/>
                <a:gd name="T43" fmla="*/ 1329 h 2298"/>
                <a:gd name="T44" fmla="*/ 2037 w 2403"/>
                <a:gd name="T45" fmla="*/ 1197 h 2298"/>
                <a:gd name="T46" fmla="*/ 2120 w 2403"/>
                <a:gd name="T47" fmla="*/ 1060 h 2298"/>
                <a:gd name="T48" fmla="*/ 2197 w 2403"/>
                <a:gd name="T49" fmla="*/ 919 h 2298"/>
                <a:gd name="T50" fmla="*/ 2265 w 2403"/>
                <a:gd name="T51" fmla="*/ 773 h 2298"/>
                <a:gd name="T52" fmla="*/ 2326 w 2403"/>
                <a:gd name="T53" fmla="*/ 623 h 2298"/>
                <a:gd name="T54" fmla="*/ 2379 w 2403"/>
                <a:gd name="T55" fmla="*/ 470 h 2298"/>
                <a:gd name="T56" fmla="*/ 2403 w 2403"/>
                <a:gd name="T57" fmla="*/ 391 h 2298"/>
                <a:gd name="T58" fmla="*/ 1462 w 2403"/>
                <a:gd name="T59" fmla="*/ 659 h 2298"/>
                <a:gd name="T60" fmla="*/ 711 w 2403"/>
                <a:gd name="T61" fmla="*/ 0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3" h="2298">
                  <a:moveTo>
                    <a:pt x="711" y="0"/>
                  </a:moveTo>
                  <a:lnTo>
                    <a:pt x="688" y="61"/>
                  </a:lnTo>
                  <a:lnTo>
                    <a:pt x="632" y="176"/>
                  </a:lnTo>
                  <a:lnTo>
                    <a:pt x="566" y="285"/>
                  </a:lnTo>
                  <a:lnTo>
                    <a:pt x="491" y="386"/>
                  </a:lnTo>
                  <a:lnTo>
                    <a:pt x="407" y="480"/>
                  </a:lnTo>
                  <a:lnTo>
                    <a:pt x="313" y="566"/>
                  </a:lnTo>
                  <a:lnTo>
                    <a:pt x="212" y="643"/>
                  </a:lnTo>
                  <a:lnTo>
                    <a:pt x="103" y="710"/>
                  </a:lnTo>
                  <a:lnTo>
                    <a:pt x="48" y="740"/>
                  </a:lnTo>
                  <a:lnTo>
                    <a:pt x="0" y="1726"/>
                  </a:lnTo>
                  <a:lnTo>
                    <a:pt x="799" y="2298"/>
                  </a:lnTo>
                  <a:lnTo>
                    <a:pt x="871" y="2261"/>
                  </a:lnTo>
                  <a:lnTo>
                    <a:pt x="1012" y="2184"/>
                  </a:lnTo>
                  <a:lnTo>
                    <a:pt x="1147" y="2099"/>
                  </a:lnTo>
                  <a:lnTo>
                    <a:pt x="1278" y="2007"/>
                  </a:lnTo>
                  <a:lnTo>
                    <a:pt x="1403" y="1909"/>
                  </a:lnTo>
                  <a:lnTo>
                    <a:pt x="1524" y="1805"/>
                  </a:lnTo>
                  <a:lnTo>
                    <a:pt x="1639" y="1694"/>
                  </a:lnTo>
                  <a:lnTo>
                    <a:pt x="1748" y="1578"/>
                  </a:lnTo>
                  <a:lnTo>
                    <a:pt x="1851" y="1456"/>
                  </a:lnTo>
                  <a:lnTo>
                    <a:pt x="1947" y="1329"/>
                  </a:lnTo>
                  <a:lnTo>
                    <a:pt x="2037" y="1197"/>
                  </a:lnTo>
                  <a:lnTo>
                    <a:pt x="2120" y="1060"/>
                  </a:lnTo>
                  <a:lnTo>
                    <a:pt x="2197" y="919"/>
                  </a:lnTo>
                  <a:lnTo>
                    <a:pt x="2265" y="773"/>
                  </a:lnTo>
                  <a:lnTo>
                    <a:pt x="2326" y="623"/>
                  </a:lnTo>
                  <a:lnTo>
                    <a:pt x="2379" y="470"/>
                  </a:lnTo>
                  <a:lnTo>
                    <a:pt x="2403" y="391"/>
                  </a:lnTo>
                  <a:lnTo>
                    <a:pt x="1462" y="659"/>
                  </a:lnTo>
                  <a:lnTo>
                    <a:pt x="711"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200">
                <a:latin typeface="Arial" panose="020B0604020202020204" pitchFamily="34" charset="0"/>
                <a:cs typeface="Arial" panose="020B0604020202020204" pitchFamily="34" charset="0"/>
              </a:endParaRPr>
            </a:p>
          </p:txBody>
        </p:sp>
        <p:sp>
          <p:nvSpPr>
            <p:cNvPr id="6" name="Freeform 1412">
              <a:extLst>
                <a:ext uri="{FF2B5EF4-FFF2-40B4-BE49-F238E27FC236}">
                  <a16:creationId xmlns:a16="http://schemas.microsoft.com/office/drawing/2014/main" id="{7D096807-9E87-2D48-05E3-B7646594564F}"/>
                </a:ext>
              </a:extLst>
            </p:cNvPr>
            <p:cNvSpPr>
              <a:spLocks/>
            </p:cNvSpPr>
            <p:nvPr/>
          </p:nvSpPr>
          <p:spPr bwMode="auto">
            <a:xfrm>
              <a:off x="5186782" y="2001772"/>
              <a:ext cx="1119577" cy="1572519"/>
            </a:xfrm>
            <a:custGeom>
              <a:avLst/>
              <a:gdLst>
                <a:gd name="T0" fmla="*/ 0 w 1928"/>
                <a:gd name="T1" fmla="*/ 1077 h 2710"/>
                <a:gd name="T2" fmla="*/ 46 w 1928"/>
                <a:gd name="T3" fmla="*/ 1155 h 2710"/>
                <a:gd name="T4" fmla="*/ 101 w 1928"/>
                <a:gd name="T5" fmla="*/ 1278 h 2710"/>
                <a:gd name="T6" fmla="*/ 133 w 1928"/>
                <a:gd name="T7" fmla="*/ 1363 h 2710"/>
                <a:gd name="T8" fmla="*/ 157 w 1928"/>
                <a:gd name="T9" fmla="*/ 1450 h 2710"/>
                <a:gd name="T10" fmla="*/ 177 w 1928"/>
                <a:gd name="T11" fmla="*/ 1541 h 2710"/>
                <a:gd name="T12" fmla="*/ 190 w 1928"/>
                <a:gd name="T13" fmla="*/ 1633 h 2710"/>
                <a:gd name="T14" fmla="*/ 196 w 1928"/>
                <a:gd name="T15" fmla="*/ 1728 h 2710"/>
                <a:gd name="T16" fmla="*/ 197 w 1928"/>
                <a:gd name="T17" fmla="*/ 1776 h 2710"/>
                <a:gd name="T18" fmla="*/ 196 w 1928"/>
                <a:gd name="T19" fmla="*/ 1848 h 2710"/>
                <a:gd name="T20" fmla="*/ 180 w 1928"/>
                <a:gd name="T21" fmla="*/ 1989 h 2710"/>
                <a:gd name="T22" fmla="*/ 168 w 1928"/>
                <a:gd name="T23" fmla="*/ 2058 h 2710"/>
                <a:gd name="T24" fmla="*/ 908 w 1928"/>
                <a:gd name="T25" fmla="*/ 2710 h 2710"/>
                <a:gd name="T26" fmla="*/ 1855 w 1928"/>
                <a:gd name="T27" fmla="*/ 2441 h 2710"/>
                <a:gd name="T28" fmla="*/ 1872 w 1928"/>
                <a:gd name="T29" fmla="*/ 2360 h 2710"/>
                <a:gd name="T30" fmla="*/ 1899 w 1928"/>
                <a:gd name="T31" fmla="*/ 2197 h 2710"/>
                <a:gd name="T32" fmla="*/ 1917 w 1928"/>
                <a:gd name="T33" fmla="*/ 2030 h 2710"/>
                <a:gd name="T34" fmla="*/ 1926 w 1928"/>
                <a:gd name="T35" fmla="*/ 1861 h 2710"/>
                <a:gd name="T36" fmla="*/ 1928 w 1928"/>
                <a:gd name="T37" fmla="*/ 1776 h 2710"/>
                <a:gd name="T38" fmla="*/ 1925 w 1928"/>
                <a:gd name="T39" fmla="*/ 1652 h 2710"/>
                <a:gd name="T40" fmla="*/ 1906 w 1928"/>
                <a:gd name="T41" fmla="*/ 1409 h 2710"/>
                <a:gd name="T42" fmla="*/ 1868 w 1928"/>
                <a:gd name="T43" fmla="*/ 1172 h 2710"/>
                <a:gd name="T44" fmla="*/ 1812 w 1928"/>
                <a:gd name="T45" fmla="*/ 940 h 2710"/>
                <a:gd name="T46" fmla="*/ 1740 w 1928"/>
                <a:gd name="T47" fmla="*/ 717 h 2710"/>
                <a:gd name="T48" fmla="*/ 1652 w 1928"/>
                <a:gd name="T49" fmla="*/ 500 h 2710"/>
                <a:gd name="T50" fmla="*/ 1547 w 1928"/>
                <a:gd name="T51" fmla="*/ 293 h 2710"/>
                <a:gd name="T52" fmla="*/ 1427 w 1928"/>
                <a:gd name="T53" fmla="*/ 95 h 2710"/>
                <a:gd name="T54" fmla="*/ 1361 w 1928"/>
                <a:gd name="T55" fmla="*/ 0 h 2710"/>
                <a:gd name="T56" fmla="*/ 985 w 1928"/>
                <a:gd name="T57" fmla="*/ 902 h 2710"/>
                <a:gd name="T58" fmla="*/ 0 w 1928"/>
                <a:gd name="T59" fmla="*/ 1077 h 2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8" h="2710">
                  <a:moveTo>
                    <a:pt x="0" y="1077"/>
                  </a:moveTo>
                  <a:lnTo>
                    <a:pt x="46" y="1155"/>
                  </a:lnTo>
                  <a:lnTo>
                    <a:pt x="101" y="1278"/>
                  </a:lnTo>
                  <a:lnTo>
                    <a:pt x="133" y="1363"/>
                  </a:lnTo>
                  <a:lnTo>
                    <a:pt x="157" y="1450"/>
                  </a:lnTo>
                  <a:lnTo>
                    <a:pt x="177" y="1541"/>
                  </a:lnTo>
                  <a:lnTo>
                    <a:pt x="190" y="1633"/>
                  </a:lnTo>
                  <a:lnTo>
                    <a:pt x="196" y="1728"/>
                  </a:lnTo>
                  <a:lnTo>
                    <a:pt x="197" y="1776"/>
                  </a:lnTo>
                  <a:lnTo>
                    <a:pt x="196" y="1848"/>
                  </a:lnTo>
                  <a:lnTo>
                    <a:pt x="180" y="1989"/>
                  </a:lnTo>
                  <a:lnTo>
                    <a:pt x="168" y="2058"/>
                  </a:lnTo>
                  <a:lnTo>
                    <a:pt x="908" y="2710"/>
                  </a:lnTo>
                  <a:lnTo>
                    <a:pt x="1855" y="2441"/>
                  </a:lnTo>
                  <a:lnTo>
                    <a:pt x="1872" y="2360"/>
                  </a:lnTo>
                  <a:lnTo>
                    <a:pt x="1899" y="2197"/>
                  </a:lnTo>
                  <a:lnTo>
                    <a:pt x="1917" y="2030"/>
                  </a:lnTo>
                  <a:lnTo>
                    <a:pt x="1926" y="1861"/>
                  </a:lnTo>
                  <a:lnTo>
                    <a:pt x="1928" y="1776"/>
                  </a:lnTo>
                  <a:lnTo>
                    <a:pt x="1925" y="1652"/>
                  </a:lnTo>
                  <a:lnTo>
                    <a:pt x="1906" y="1409"/>
                  </a:lnTo>
                  <a:lnTo>
                    <a:pt x="1868" y="1172"/>
                  </a:lnTo>
                  <a:lnTo>
                    <a:pt x="1812" y="940"/>
                  </a:lnTo>
                  <a:lnTo>
                    <a:pt x="1740" y="717"/>
                  </a:lnTo>
                  <a:lnTo>
                    <a:pt x="1652" y="500"/>
                  </a:lnTo>
                  <a:lnTo>
                    <a:pt x="1547" y="293"/>
                  </a:lnTo>
                  <a:lnTo>
                    <a:pt x="1427" y="95"/>
                  </a:lnTo>
                  <a:lnTo>
                    <a:pt x="1361" y="0"/>
                  </a:lnTo>
                  <a:lnTo>
                    <a:pt x="985" y="902"/>
                  </a:lnTo>
                  <a:lnTo>
                    <a:pt x="0" y="1077"/>
                  </a:lnTo>
                  <a:close/>
                </a:path>
              </a:pathLst>
            </a:custGeom>
            <a:solidFill>
              <a:srgbClr val="F359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365760" numCol="1"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b="1" dirty="0">
                <a:solidFill>
                  <a:schemeClr val="bg1"/>
                </a:solidFill>
                <a:latin typeface="Arial" panose="020B0604020202020204" pitchFamily="34" charset="0"/>
                <a:cs typeface="Arial" panose="020B0604020202020204" pitchFamily="34" charset="0"/>
              </a:endParaRPr>
            </a:p>
          </p:txBody>
        </p:sp>
        <p:sp>
          <p:nvSpPr>
            <p:cNvPr id="7" name="Freeform 1413">
              <a:extLst>
                <a:ext uri="{FF2B5EF4-FFF2-40B4-BE49-F238E27FC236}">
                  <a16:creationId xmlns:a16="http://schemas.microsoft.com/office/drawing/2014/main" id="{97D58293-2AB4-F43E-F1EA-DE915913C5F5}"/>
                </a:ext>
              </a:extLst>
            </p:cNvPr>
            <p:cNvSpPr>
              <a:spLocks/>
            </p:cNvSpPr>
            <p:nvPr/>
          </p:nvSpPr>
          <p:spPr bwMode="auto">
            <a:xfrm>
              <a:off x="2782710" y="3063279"/>
              <a:ext cx="1314690" cy="1528385"/>
            </a:xfrm>
            <a:custGeom>
              <a:avLst/>
              <a:gdLst>
                <a:gd name="T0" fmla="*/ 2262 w 2262"/>
                <a:gd name="T1" fmla="*/ 1075 h 2634"/>
                <a:gd name="T2" fmla="*/ 2209 w 2262"/>
                <a:gd name="T3" fmla="*/ 1039 h 2634"/>
                <a:gd name="T4" fmla="*/ 2111 w 2262"/>
                <a:gd name="T5" fmla="*/ 961 h 2634"/>
                <a:gd name="T6" fmla="*/ 2020 w 2262"/>
                <a:gd name="T7" fmla="*/ 874 h 2634"/>
                <a:gd name="T8" fmla="*/ 1938 w 2262"/>
                <a:gd name="T9" fmla="*/ 779 h 2634"/>
                <a:gd name="T10" fmla="*/ 1864 w 2262"/>
                <a:gd name="T11" fmla="*/ 677 h 2634"/>
                <a:gd name="T12" fmla="*/ 1801 w 2262"/>
                <a:gd name="T13" fmla="*/ 567 h 2634"/>
                <a:gd name="T14" fmla="*/ 1748 w 2262"/>
                <a:gd name="T15" fmla="*/ 452 h 2634"/>
                <a:gd name="T16" fmla="*/ 1706 w 2262"/>
                <a:gd name="T17" fmla="*/ 331 h 2634"/>
                <a:gd name="T18" fmla="*/ 1689 w 2262"/>
                <a:gd name="T19" fmla="*/ 267 h 2634"/>
                <a:gd name="T20" fmla="*/ 731 w 2262"/>
                <a:gd name="T21" fmla="*/ 0 h 2634"/>
                <a:gd name="T22" fmla="*/ 0 w 2262"/>
                <a:gd name="T23" fmla="*/ 649 h 2634"/>
                <a:gd name="T24" fmla="*/ 20 w 2262"/>
                <a:gd name="T25" fmla="*/ 729 h 2634"/>
                <a:gd name="T26" fmla="*/ 65 w 2262"/>
                <a:gd name="T27" fmla="*/ 884 h 2634"/>
                <a:gd name="T28" fmla="*/ 118 w 2262"/>
                <a:gd name="T29" fmla="*/ 1037 h 2634"/>
                <a:gd name="T30" fmla="*/ 181 w 2262"/>
                <a:gd name="T31" fmla="*/ 1188 h 2634"/>
                <a:gd name="T32" fmla="*/ 249 w 2262"/>
                <a:gd name="T33" fmla="*/ 1333 h 2634"/>
                <a:gd name="T34" fmla="*/ 324 w 2262"/>
                <a:gd name="T35" fmla="*/ 1473 h 2634"/>
                <a:gd name="T36" fmla="*/ 407 w 2262"/>
                <a:gd name="T37" fmla="*/ 1610 h 2634"/>
                <a:gd name="T38" fmla="*/ 497 w 2262"/>
                <a:gd name="T39" fmla="*/ 1741 h 2634"/>
                <a:gd name="T40" fmla="*/ 593 w 2262"/>
                <a:gd name="T41" fmla="*/ 1868 h 2634"/>
                <a:gd name="T42" fmla="*/ 695 w 2262"/>
                <a:gd name="T43" fmla="*/ 1989 h 2634"/>
                <a:gd name="T44" fmla="*/ 804 w 2262"/>
                <a:gd name="T45" fmla="*/ 2105 h 2634"/>
                <a:gd name="T46" fmla="*/ 918 w 2262"/>
                <a:gd name="T47" fmla="*/ 2216 h 2634"/>
                <a:gd name="T48" fmla="*/ 1039 w 2262"/>
                <a:gd name="T49" fmla="*/ 2319 h 2634"/>
                <a:gd name="T50" fmla="*/ 1163 w 2262"/>
                <a:gd name="T51" fmla="*/ 2418 h 2634"/>
                <a:gd name="T52" fmla="*/ 1294 w 2262"/>
                <a:gd name="T53" fmla="*/ 2510 h 2634"/>
                <a:gd name="T54" fmla="*/ 1429 w 2262"/>
                <a:gd name="T55" fmla="*/ 2594 h 2634"/>
                <a:gd name="T56" fmla="*/ 1497 w 2262"/>
                <a:gd name="T57" fmla="*/ 2634 h 2634"/>
                <a:gd name="T58" fmla="*/ 1447 w 2262"/>
                <a:gd name="T59" fmla="*/ 1663 h 2634"/>
                <a:gd name="T60" fmla="*/ 2262 w 2262"/>
                <a:gd name="T61" fmla="*/ 1075 h 2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62" h="2634">
                  <a:moveTo>
                    <a:pt x="2262" y="1075"/>
                  </a:moveTo>
                  <a:lnTo>
                    <a:pt x="2209" y="1039"/>
                  </a:lnTo>
                  <a:lnTo>
                    <a:pt x="2111" y="961"/>
                  </a:lnTo>
                  <a:lnTo>
                    <a:pt x="2020" y="874"/>
                  </a:lnTo>
                  <a:lnTo>
                    <a:pt x="1938" y="779"/>
                  </a:lnTo>
                  <a:lnTo>
                    <a:pt x="1864" y="677"/>
                  </a:lnTo>
                  <a:lnTo>
                    <a:pt x="1801" y="567"/>
                  </a:lnTo>
                  <a:lnTo>
                    <a:pt x="1748" y="452"/>
                  </a:lnTo>
                  <a:lnTo>
                    <a:pt x="1706" y="331"/>
                  </a:lnTo>
                  <a:lnTo>
                    <a:pt x="1689" y="267"/>
                  </a:lnTo>
                  <a:lnTo>
                    <a:pt x="731" y="0"/>
                  </a:lnTo>
                  <a:lnTo>
                    <a:pt x="0" y="649"/>
                  </a:lnTo>
                  <a:lnTo>
                    <a:pt x="20" y="729"/>
                  </a:lnTo>
                  <a:lnTo>
                    <a:pt x="65" y="884"/>
                  </a:lnTo>
                  <a:lnTo>
                    <a:pt x="118" y="1037"/>
                  </a:lnTo>
                  <a:lnTo>
                    <a:pt x="181" y="1188"/>
                  </a:lnTo>
                  <a:lnTo>
                    <a:pt x="249" y="1333"/>
                  </a:lnTo>
                  <a:lnTo>
                    <a:pt x="324" y="1473"/>
                  </a:lnTo>
                  <a:lnTo>
                    <a:pt x="407" y="1610"/>
                  </a:lnTo>
                  <a:lnTo>
                    <a:pt x="497" y="1741"/>
                  </a:lnTo>
                  <a:lnTo>
                    <a:pt x="593" y="1868"/>
                  </a:lnTo>
                  <a:lnTo>
                    <a:pt x="695" y="1989"/>
                  </a:lnTo>
                  <a:lnTo>
                    <a:pt x="804" y="2105"/>
                  </a:lnTo>
                  <a:lnTo>
                    <a:pt x="918" y="2216"/>
                  </a:lnTo>
                  <a:lnTo>
                    <a:pt x="1039" y="2319"/>
                  </a:lnTo>
                  <a:lnTo>
                    <a:pt x="1163" y="2418"/>
                  </a:lnTo>
                  <a:lnTo>
                    <a:pt x="1294" y="2510"/>
                  </a:lnTo>
                  <a:lnTo>
                    <a:pt x="1429" y="2594"/>
                  </a:lnTo>
                  <a:lnTo>
                    <a:pt x="1497" y="2634"/>
                  </a:lnTo>
                  <a:lnTo>
                    <a:pt x="1447" y="1663"/>
                  </a:lnTo>
                  <a:lnTo>
                    <a:pt x="2262" y="1075"/>
                  </a:lnTo>
                  <a:close/>
                </a:path>
              </a:pathLst>
            </a:custGeom>
            <a:solidFill>
              <a:schemeClr val="accent4">
                <a:lumMod val="75000"/>
              </a:schemeClr>
            </a:solidFill>
            <a:ln>
              <a:noFill/>
            </a:ln>
          </p:spPr>
          <p:txBody>
            <a:bodyPr vert="horz" wrap="square" lIns="91440" tIns="45720" rIns="91440" bIns="45720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b="1" dirty="0">
                <a:solidFill>
                  <a:schemeClr val="bg1"/>
                </a:solidFill>
                <a:latin typeface="Arial" panose="020B0604020202020204" pitchFamily="34" charset="0"/>
                <a:cs typeface="Arial" panose="020B0604020202020204" pitchFamily="34" charset="0"/>
              </a:endParaRPr>
            </a:p>
          </p:txBody>
        </p:sp>
        <p:sp>
          <p:nvSpPr>
            <p:cNvPr id="8" name="Freeform 1414">
              <a:extLst>
                <a:ext uri="{FF2B5EF4-FFF2-40B4-BE49-F238E27FC236}">
                  <a16:creationId xmlns:a16="http://schemas.microsoft.com/office/drawing/2014/main" id="{D7431C1F-A517-F4ED-9CAF-6B7871DAD03E}"/>
                </a:ext>
              </a:extLst>
            </p:cNvPr>
            <p:cNvSpPr>
              <a:spLocks/>
            </p:cNvSpPr>
            <p:nvPr/>
          </p:nvSpPr>
          <p:spPr bwMode="auto">
            <a:xfrm>
              <a:off x="4617702" y="1251516"/>
              <a:ext cx="1291462" cy="1284495"/>
            </a:xfrm>
            <a:custGeom>
              <a:avLst/>
              <a:gdLst>
                <a:gd name="T0" fmla="*/ 0 w 2223"/>
                <a:gd name="T1" fmla="*/ 1735 h 2215"/>
                <a:gd name="T2" fmla="*/ 66 w 2223"/>
                <a:gd name="T3" fmla="*/ 1744 h 2215"/>
                <a:gd name="T4" fmla="*/ 193 w 2223"/>
                <a:gd name="T5" fmla="*/ 1773 h 2215"/>
                <a:gd name="T6" fmla="*/ 315 w 2223"/>
                <a:gd name="T7" fmla="*/ 1813 h 2215"/>
                <a:gd name="T8" fmla="*/ 432 w 2223"/>
                <a:gd name="T9" fmla="*/ 1864 h 2215"/>
                <a:gd name="T10" fmla="*/ 542 w 2223"/>
                <a:gd name="T11" fmla="*/ 1926 h 2215"/>
                <a:gd name="T12" fmla="*/ 647 w 2223"/>
                <a:gd name="T13" fmla="*/ 1997 h 2215"/>
                <a:gd name="T14" fmla="*/ 743 w 2223"/>
                <a:gd name="T15" fmla="*/ 2077 h 2215"/>
                <a:gd name="T16" fmla="*/ 831 w 2223"/>
                <a:gd name="T17" fmla="*/ 2167 h 2215"/>
                <a:gd name="T18" fmla="*/ 872 w 2223"/>
                <a:gd name="T19" fmla="*/ 2215 h 2215"/>
                <a:gd name="T20" fmla="*/ 1845 w 2223"/>
                <a:gd name="T21" fmla="*/ 2042 h 2215"/>
                <a:gd name="T22" fmla="*/ 2223 w 2223"/>
                <a:gd name="T23" fmla="*/ 1134 h 2215"/>
                <a:gd name="T24" fmla="*/ 2174 w 2223"/>
                <a:gd name="T25" fmla="*/ 1074 h 2215"/>
                <a:gd name="T26" fmla="*/ 2067 w 2223"/>
                <a:gd name="T27" fmla="*/ 956 h 2215"/>
                <a:gd name="T28" fmla="*/ 1957 w 2223"/>
                <a:gd name="T29" fmla="*/ 845 h 2215"/>
                <a:gd name="T30" fmla="*/ 1841 w 2223"/>
                <a:gd name="T31" fmla="*/ 738 h 2215"/>
                <a:gd name="T32" fmla="*/ 1719 w 2223"/>
                <a:gd name="T33" fmla="*/ 640 h 2215"/>
                <a:gd name="T34" fmla="*/ 1592 w 2223"/>
                <a:gd name="T35" fmla="*/ 545 h 2215"/>
                <a:gd name="T36" fmla="*/ 1460 w 2223"/>
                <a:gd name="T37" fmla="*/ 459 h 2215"/>
                <a:gd name="T38" fmla="*/ 1323 w 2223"/>
                <a:gd name="T39" fmla="*/ 378 h 2215"/>
                <a:gd name="T40" fmla="*/ 1182 w 2223"/>
                <a:gd name="T41" fmla="*/ 306 h 2215"/>
                <a:gd name="T42" fmla="*/ 1037 w 2223"/>
                <a:gd name="T43" fmla="*/ 238 h 2215"/>
                <a:gd name="T44" fmla="*/ 888 w 2223"/>
                <a:gd name="T45" fmla="*/ 180 h 2215"/>
                <a:gd name="T46" fmla="*/ 736 w 2223"/>
                <a:gd name="T47" fmla="*/ 129 h 2215"/>
                <a:gd name="T48" fmla="*/ 579 w 2223"/>
                <a:gd name="T49" fmla="*/ 85 h 2215"/>
                <a:gd name="T50" fmla="*/ 420 w 2223"/>
                <a:gd name="T51" fmla="*/ 50 h 2215"/>
                <a:gd name="T52" fmla="*/ 258 w 2223"/>
                <a:gd name="T53" fmla="*/ 23 h 2215"/>
                <a:gd name="T54" fmla="*/ 93 w 2223"/>
                <a:gd name="T55" fmla="*/ 5 h 2215"/>
                <a:gd name="T56" fmla="*/ 10 w 2223"/>
                <a:gd name="T57" fmla="*/ 0 h 2215"/>
                <a:gd name="T58" fmla="*/ 478 w 2223"/>
                <a:gd name="T59" fmla="*/ 854 h 2215"/>
                <a:gd name="T60" fmla="*/ 0 w 2223"/>
                <a:gd name="T61" fmla="*/ 1735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3" h="2215">
                  <a:moveTo>
                    <a:pt x="0" y="1735"/>
                  </a:moveTo>
                  <a:lnTo>
                    <a:pt x="66" y="1744"/>
                  </a:lnTo>
                  <a:lnTo>
                    <a:pt x="193" y="1773"/>
                  </a:lnTo>
                  <a:lnTo>
                    <a:pt x="315" y="1813"/>
                  </a:lnTo>
                  <a:lnTo>
                    <a:pt x="432" y="1864"/>
                  </a:lnTo>
                  <a:lnTo>
                    <a:pt x="542" y="1926"/>
                  </a:lnTo>
                  <a:lnTo>
                    <a:pt x="647" y="1997"/>
                  </a:lnTo>
                  <a:lnTo>
                    <a:pt x="743" y="2077"/>
                  </a:lnTo>
                  <a:lnTo>
                    <a:pt x="831" y="2167"/>
                  </a:lnTo>
                  <a:lnTo>
                    <a:pt x="872" y="2215"/>
                  </a:lnTo>
                  <a:lnTo>
                    <a:pt x="1845" y="2042"/>
                  </a:lnTo>
                  <a:lnTo>
                    <a:pt x="2223" y="1134"/>
                  </a:lnTo>
                  <a:lnTo>
                    <a:pt x="2174" y="1074"/>
                  </a:lnTo>
                  <a:lnTo>
                    <a:pt x="2067" y="956"/>
                  </a:lnTo>
                  <a:lnTo>
                    <a:pt x="1957" y="845"/>
                  </a:lnTo>
                  <a:lnTo>
                    <a:pt x="1841" y="738"/>
                  </a:lnTo>
                  <a:lnTo>
                    <a:pt x="1719" y="640"/>
                  </a:lnTo>
                  <a:lnTo>
                    <a:pt x="1592" y="545"/>
                  </a:lnTo>
                  <a:lnTo>
                    <a:pt x="1460" y="459"/>
                  </a:lnTo>
                  <a:lnTo>
                    <a:pt x="1323" y="378"/>
                  </a:lnTo>
                  <a:lnTo>
                    <a:pt x="1182" y="306"/>
                  </a:lnTo>
                  <a:lnTo>
                    <a:pt x="1037" y="238"/>
                  </a:lnTo>
                  <a:lnTo>
                    <a:pt x="888" y="180"/>
                  </a:lnTo>
                  <a:lnTo>
                    <a:pt x="736" y="129"/>
                  </a:lnTo>
                  <a:lnTo>
                    <a:pt x="579" y="85"/>
                  </a:lnTo>
                  <a:lnTo>
                    <a:pt x="420" y="50"/>
                  </a:lnTo>
                  <a:lnTo>
                    <a:pt x="258" y="23"/>
                  </a:lnTo>
                  <a:lnTo>
                    <a:pt x="93" y="5"/>
                  </a:lnTo>
                  <a:lnTo>
                    <a:pt x="10" y="0"/>
                  </a:lnTo>
                  <a:lnTo>
                    <a:pt x="478" y="854"/>
                  </a:lnTo>
                  <a:lnTo>
                    <a:pt x="0" y="1735"/>
                  </a:lnTo>
                  <a:close/>
                </a:path>
              </a:pathLst>
            </a:custGeom>
            <a:solidFill>
              <a:srgbClr val="3939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b="1" dirty="0">
                <a:solidFill>
                  <a:schemeClr val="bg1"/>
                </a:solidFill>
                <a:latin typeface="Arial" panose="020B0604020202020204" pitchFamily="34" charset="0"/>
                <a:cs typeface="Arial" panose="020B0604020202020204" pitchFamily="34" charset="0"/>
              </a:endParaRPr>
            </a:p>
          </p:txBody>
        </p:sp>
        <p:sp>
          <p:nvSpPr>
            <p:cNvPr id="9" name="Freeform 1415">
              <a:extLst>
                <a:ext uri="{FF2B5EF4-FFF2-40B4-BE49-F238E27FC236}">
                  <a16:creationId xmlns:a16="http://schemas.microsoft.com/office/drawing/2014/main" id="{5CFF2E8B-FCF2-46FB-5AB3-6E8B1804B2BA}"/>
                </a:ext>
              </a:extLst>
            </p:cNvPr>
            <p:cNvSpPr>
              <a:spLocks/>
            </p:cNvSpPr>
            <p:nvPr/>
          </p:nvSpPr>
          <p:spPr bwMode="auto">
            <a:xfrm>
              <a:off x="3725757" y="3739207"/>
              <a:ext cx="1474962" cy="1077767"/>
            </a:xfrm>
            <a:custGeom>
              <a:avLst/>
              <a:gdLst>
                <a:gd name="T0" fmla="*/ 1794 w 2540"/>
                <a:gd name="T1" fmla="*/ 58 h 1856"/>
                <a:gd name="T2" fmla="*/ 1743 w 2540"/>
                <a:gd name="T3" fmla="*/ 74 h 1856"/>
                <a:gd name="T4" fmla="*/ 1641 w 2540"/>
                <a:gd name="T5" fmla="*/ 99 h 1856"/>
                <a:gd name="T6" fmla="*/ 1536 w 2540"/>
                <a:gd name="T7" fmla="*/ 116 h 1856"/>
                <a:gd name="T8" fmla="*/ 1427 w 2540"/>
                <a:gd name="T9" fmla="*/ 125 h 1856"/>
                <a:gd name="T10" fmla="*/ 1373 w 2540"/>
                <a:gd name="T11" fmla="*/ 125 h 1856"/>
                <a:gd name="T12" fmla="*/ 1296 w 2540"/>
                <a:gd name="T13" fmla="*/ 124 h 1856"/>
                <a:gd name="T14" fmla="*/ 1148 w 2540"/>
                <a:gd name="T15" fmla="*/ 109 h 1856"/>
                <a:gd name="T16" fmla="*/ 1006 w 2540"/>
                <a:gd name="T17" fmla="*/ 76 h 1856"/>
                <a:gd name="T18" fmla="*/ 870 w 2540"/>
                <a:gd name="T19" fmla="*/ 29 h 1856"/>
                <a:gd name="T20" fmla="*/ 805 w 2540"/>
                <a:gd name="T21" fmla="*/ 0 h 1856"/>
                <a:gd name="T22" fmla="*/ 0 w 2540"/>
                <a:gd name="T23" fmla="*/ 580 h 1856"/>
                <a:gd name="T24" fmla="*/ 52 w 2540"/>
                <a:gd name="T25" fmla="*/ 1559 h 1856"/>
                <a:gd name="T26" fmla="*/ 127 w 2540"/>
                <a:gd name="T27" fmla="*/ 1594 h 1856"/>
                <a:gd name="T28" fmla="*/ 281 w 2540"/>
                <a:gd name="T29" fmla="*/ 1657 h 1856"/>
                <a:gd name="T30" fmla="*/ 439 w 2540"/>
                <a:gd name="T31" fmla="*/ 1712 h 1856"/>
                <a:gd name="T32" fmla="*/ 601 w 2540"/>
                <a:gd name="T33" fmla="*/ 1759 h 1856"/>
                <a:gd name="T34" fmla="*/ 767 w 2540"/>
                <a:gd name="T35" fmla="*/ 1797 h 1856"/>
                <a:gd name="T36" fmla="*/ 937 w 2540"/>
                <a:gd name="T37" fmla="*/ 1826 h 1856"/>
                <a:gd name="T38" fmla="*/ 1108 w 2540"/>
                <a:gd name="T39" fmla="*/ 1845 h 1856"/>
                <a:gd name="T40" fmla="*/ 1283 w 2540"/>
                <a:gd name="T41" fmla="*/ 1856 h 1856"/>
                <a:gd name="T42" fmla="*/ 1373 w 2540"/>
                <a:gd name="T43" fmla="*/ 1856 h 1856"/>
                <a:gd name="T44" fmla="*/ 1449 w 2540"/>
                <a:gd name="T45" fmla="*/ 1856 h 1856"/>
                <a:gd name="T46" fmla="*/ 1602 w 2540"/>
                <a:gd name="T47" fmla="*/ 1848 h 1856"/>
                <a:gd name="T48" fmla="*/ 1754 w 2540"/>
                <a:gd name="T49" fmla="*/ 1832 h 1856"/>
                <a:gd name="T50" fmla="*/ 1903 w 2540"/>
                <a:gd name="T51" fmla="*/ 1810 h 1856"/>
                <a:gd name="T52" fmla="*/ 2049 w 2540"/>
                <a:gd name="T53" fmla="*/ 1782 h 1856"/>
                <a:gd name="T54" fmla="*/ 2193 w 2540"/>
                <a:gd name="T55" fmla="*/ 1746 h 1856"/>
                <a:gd name="T56" fmla="*/ 2334 w 2540"/>
                <a:gd name="T57" fmla="*/ 1703 h 1856"/>
                <a:gd name="T58" fmla="*/ 2473 w 2540"/>
                <a:gd name="T59" fmla="*/ 1654 h 1856"/>
                <a:gd name="T60" fmla="*/ 2540 w 2540"/>
                <a:gd name="T61" fmla="*/ 1626 h 1856"/>
                <a:gd name="T62" fmla="*/ 1746 w 2540"/>
                <a:gd name="T63" fmla="*/ 1059 h 1856"/>
                <a:gd name="T64" fmla="*/ 1794 w 2540"/>
                <a:gd name="T65" fmla="*/ 58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0" h="1856">
                  <a:moveTo>
                    <a:pt x="1794" y="58"/>
                  </a:moveTo>
                  <a:lnTo>
                    <a:pt x="1743" y="74"/>
                  </a:lnTo>
                  <a:lnTo>
                    <a:pt x="1641" y="99"/>
                  </a:lnTo>
                  <a:lnTo>
                    <a:pt x="1536" y="116"/>
                  </a:lnTo>
                  <a:lnTo>
                    <a:pt x="1427" y="125"/>
                  </a:lnTo>
                  <a:lnTo>
                    <a:pt x="1373" y="125"/>
                  </a:lnTo>
                  <a:lnTo>
                    <a:pt x="1296" y="124"/>
                  </a:lnTo>
                  <a:lnTo>
                    <a:pt x="1148" y="109"/>
                  </a:lnTo>
                  <a:lnTo>
                    <a:pt x="1006" y="76"/>
                  </a:lnTo>
                  <a:lnTo>
                    <a:pt x="870" y="29"/>
                  </a:lnTo>
                  <a:lnTo>
                    <a:pt x="805" y="0"/>
                  </a:lnTo>
                  <a:lnTo>
                    <a:pt x="0" y="580"/>
                  </a:lnTo>
                  <a:lnTo>
                    <a:pt x="52" y="1559"/>
                  </a:lnTo>
                  <a:lnTo>
                    <a:pt x="127" y="1594"/>
                  </a:lnTo>
                  <a:lnTo>
                    <a:pt x="281" y="1657"/>
                  </a:lnTo>
                  <a:lnTo>
                    <a:pt x="439" y="1712"/>
                  </a:lnTo>
                  <a:lnTo>
                    <a:pt x="601" y="1759"/>
                  </a:lnTo>
                  <a:lnTo>
                    <a:pt x="767" y="1797"/>
                  </a:lnTo>
                  <a:lnTo>
                    <a:pt x="937" y="1826"/>
                  </a:lnTo>
                  <a:lnTo>
                    <a:pt x="1108" y="1845"/>
                  </a:lnTo>
                  <a:lnTo>
                    <a:pt x="1283" y="1856"/>
                  </a:lnTo>
                  <a:lnTo>
                    <a:pt x="1373" y="1856"/>
                  </a:lnTo>
                  <a:lnTo>
                    <a:pt x="1449" y="1856"/>
                  </a:lnTo>
                  <a:lnTo>
                    <a:pt x="1602" y="1848"/>
                  </a:lnTo>
                  <a:lnTo>
                    <a:pt x="1754" y="1832"/>
                  </a:lnTo>
                  <a:lnTo>
                    <a:pt x="1903" y="1810"/>
                  </a:lnTo>
                  <a:lnTo>
                    <a:pt x="2049" y="1782"/>
                  </a:lnTo>
                  <a:lnTo>
                    <a:pt x="2193" y="1746"/>
                  </a:lnTo>
                  <a:lnTo>
                    <a:pt x="2334" y="1703"/>
                  </a:lnTo>
                  <a:lnTo>
                    <a:pt x="2473" y="1654"/>
                  </a:lnTo>
                  <a:lnTo>
                    <a:pt x="2540" y="1626"/>
                  </a:lnTo>
                  <a:lnTo>
                    <a:pt x="1746" y="1059"/>
                  </a:lnTo>
                  <a:lnTo>
                    <a:pt x="1794" y="58"/>
                  </a:lnTo>
                  <a:close/>
                </a:path>
              </a:pathLst>
            </a:custGeom>
            <a:solidFill>
              <a:schemeClr val="bg2">
                <a:lumMod val="25000"/>
              </a:schemeClr>
            </a:solidFill>
            <a:ln>
              <a:noFill/>
            </a:ln>
          </p:spPr>
          <p:txBody>
            <a:bodyPr vert="horz" wrap="square" lIns="91440" tIns="45720" rIns="45720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b="1" dirty="0">
                <a:solidFill>
                  <a:schemeClr val="bg1"/>
                </a:solidFill>
                <a:latin typeface="Arial" panose="020B0604020202020204" pitchFamily="34" charset="0"/>
                <a:cs typeface="Arial" panose="020B0604020202020204" pitchFamily="34" charset="0"/>
              </a:endParaRPr>
            </a:p>
          </p:txBody>
        </p:sp>
        <p:sp>
          <p:nvSpPr>
            <p:cNvPr id="10" name="Freeform 1416">
              <a:extLst>
                <a:ext uri="{FF2B5EF4-FFF2-40B4-BE49-F238E27FC236}">
                  <a16:creationId xmlns:a16="http://schemas.microsoft.com/office/drawing/2014/main" id="{036D6415-4F4F-4F74-5727-180216CE3F9C}"/>
                </a:ext>
              </a:extLst>
            </p:cNvPr>
            <p:cNvSpPr>
              <a:spLocks/>
            </p:cNvSpPr>
            <p:nvPr/>
          </p:nvSpPr>
          <p:spPr bwMode="auto">
            <a:xfrm>
              <a:off x="4840688" y="3302526"/>
              <a:ext cx="1395988" cy="1333272"/>
            </a:xfrm>
            <a:custGeom>
              <a:avLst/>
              <a:gdLst>
                <a:gd name="T0" fmla="*/ 2403 w 2403"/>
                <a:gd name="T1" fmla="*/ 391 h 2298"/>
                <a:gd name="T2" fmla="*/ 1462 w 2403"/>
                <a:gd name="T3" fmla="*/ 659 h 2298"/>
                <a:gd name="T4" fmla="*/ 711 w 2403"/>
                <a:gd name="T5" fmla="*/ 0 h 2298"/>
                <a:gd name="T6" fmla="*/ 688 w 2403"/>
                <a:gd name="T7" fmla="*/ 61 h 2298"/>
                <a:gd name="T8" fmla="*/ 632 w 2403"/>
                <a:gd name="T9" fmla="*/ 176 h 2298"/>
                <a:gd name="T10" fmla="*/ 566 w 2403"/>
                <a:gd name="T11" fmla="*/ 285 h 2298"/>
                <a:gd name="T12" fmla="*/ 491 w 2403"/>
                <a:gd name="T13" fmla="*/ 386 h 2298"/>
                <a:gd name="T14" fmla="*/ 407 w 2403"/>
                <a:gd name="T15" fmla="*/ 480 h 2298"/>
                <a:gd name="T16" fmla="*/ 313 w 2403"/>
                <a:gd name="T17" fmla="*/ 566 h 2298"/>
                <a:gd name="T18" fmla="*/ 212 w 2403"/>
                <a:gd name="T19" fmla="*/ 643 h 2298"/>
                <a:gd name="T20" fmla="*/ 103 w 2403"/>
                <a:gd name="T21" fmla="*/ 710 h 2298"/>
                <a:gd name="T22" fmla="*/ 48 w 2403"/>
                <a:gd name="T23" fmla="*/ 740 h 2298"/>
                <a:gd name="T24" fmla="*/ 0 w 2403"/>
                <a:gd name="T25" fmla="*/ 1726 h 2298"/>
                <a:gd name="T26" fmla="*/ 799 w 2403"/>
                <a:gd name="T27" fmla="*/ 2298 h 2298"/>
                <a:gd name="T28" fmla="*/ 871 w 2403"/>
                <a:gd name="T29" fmla="*/ 2261 h 2298"/>
                <a:gd name="T30" fmla="*/ 1012 w 2403"/>
                <a:gd name="T31" fmla="*/ 2184 h 2298"/>
                <a:gd name="T32" fmla="*/ 1147 w 2403"/>
                <a:gd name="T33" fmla="*/ 2099 h 2298"/>
                <a:gd name="T34" fmla="*/ 1278 w 2403"/>
                <a:gd name="T35" fmla="*/ 2007 h 2298"/>
                <a:gd name="T36" fmla="*/ 1403 w 2403"/>
                <a:gd name="T37" fmla="*/ 1909 h 2298"/>
                <a:gd name="T38" fmla="*/ 1524 w 2403"/>
                <a:gd name="T39" fmla="*/ 1805 h 2298"/>
                <a:gd name="T40" fmla="*/ 1639 w 2403"/>
                <a:gd name="T41" fmla="*/ 1694 h 2298"/>
                <a:gd name="T42" fmla="*/ 1748 w 2403"/>
                <a:gd name="T43" fmla="*/ 1578 h 2298"/>
                <a:gd name="T44" fmla="*/ 1851 w 2403"/>
                <a:gd name="T45" fmla="*/ 1456 h 2298"/>
                <a:gd name="T46" fmla="*/ 1947 w 2403"/>
                <a:gd name="T47" fmla="*/ 1329 h 2298"/>
                <a:gd name="T48" fmla="*/ 2037 w 2403"/>
                <a:gd name="T49" fmla="*/ 1197 h 2298"/>
                <a:gd name="T50" fmla="*/ 2120 w 2403"/>
                <a:gd name="T51" fmla="*/ 1060 h 2298"/>
                <a:gd name="T52" fmla="*/ 2197 w 2403"/>
                <a:gd name="T53" fmla="*/ 919 h 2298"/>
                <a:gd name="T54" fmla="*/ 2265 w 2403"/>
                <a:gd name="T55" fmla="*/ 773 h 2298"/>
                <a:gd name="T56" fmla="*/ 2326 w 2403"/>
                <a:gd name="T57" fmla="*/ 623 h 2298"/>
                <a:gd name="T58" fmla="*/ 2379 w 2403"/>
                <a:gd name="T59" fmla="*/ 470 h 2298"/>
                <a:gd name="T60" fmla="*/ 2403 w 2403"/>
                <a:gd name="T61" fmla="*/ 391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3" h="2298">
                  <a:moveTo>
                    <a:pt x="2403" y="391"/>
                  </a:moveTo>
                  <a:lnTo>
                    <a:pt x="1462" y="659"/>
                  </a:lnTo>
                  <a:lnTo>
                    <a:pt x="711" y="0"/>
                  </a:lnTo>
                  <a:lnTo>
                    <a:pt x="688" y="61"/>
                  </a:lnTo>
                  <a:lnTo>
                    <a:pt x="632" y="176"/>
                  </a:lnTo>
                  <a:lnTo>
                    <a:pt x="566" y="285"/>
                  </a:lnTo>
                  <a:lnTo>
                    <a:pt x="491" y="386"/>
                  </a:lnTo>
                  <a:lnTo>
                    <a:pt x="407" y="480"/>
                  </a:lnTo>
                  <a:lnTo>
                    <a:pt x="313" y="566"/>
                  </a:lnTo>
                  <a:lnTo>
                    <a:pt x="212" y="643"/>
                  </a:lnTo>
                  <a:lnTo>
                    <a:pt x="103" y="710"/>
                  </a:lnTo>
                  <a:lnTo>
                    <a:pt x="48" y="740"/>
                  </a:lnTo>
                  <a:lnTo>
                    <a:pt x="0" y="1726"/>
                  </a:lnTo>
                  <a:lnTo>
                    <a:pt x="799" y="2298"/>
                  </a:lnTo>
                  <a:lnTo>
                    <a:pt x="871" y="2261"/>
                  </a:lnTo>
                  <a:lnTo>
                    <a:pt x="1012" y="2184"/>
                  </a:lnTo>
                  <a:lnTo>
                    <a:pt x="1147" y="2099"/>
                  </a:lnTo>
                  <a:lnTo>
                    <a:pt x="1278" y="2007"/>
                  </a:lnTo>
                  <a:lnTo>
                    <a:pt x="1403" y="1909"/>
                  </a:lnTo>
                  <a:lnTo>
                    <a:pt x="1524" y="1805"/>
                  </a:lnTo>
                  <a:lnTo>
                    <a:pt x="1639" y="1694"/>
                  </a:lnTo>
                  <a:lnTo>
                    <a:pt x="1748" y="1578"/>
                  </a:lnTo>
                  <a:lnTo>
                    <a:pt x="1851" y="1456"/>
                  </a:lnTo>
                  <a:lnTo>
                    <a:pt x="1947" y="1329"/>
                  </a:lnTo>
                  <a:lnTo>
                    <a:pt x="2037" y="1197"/>
                  </a:lnTo>
                  <a:lnTo>
                    <a:pt x="2120" y="1060"/>
                  </a:lnTo>
                  <a:lnTo>
                    <a:pt x="2197" y="919"/>
                  </a:lnTo>
                  <a:lnTo>
                    <a:pt x="2265" y="773"/>
                  </a:lnTo>
                  <a:lnTo>
                    <a:pt x="2326" y="623"/>
                  </a:lnTo>
                  <a:lnTo>
                    <a:pt x="2379" y="470"/>
                  </a:lnTo>
                  <a:lnTo>
                    <a:pt x="2403" y="391"/>
                  </a:lnTo>
                  <a:close/>
                </a:path>
              </a:pathLst>
            </a:custGeom>
            <a:solidFill>
              <a:schemeClr val="accent6">
                <a:lumMod val="75000"/>
              </a:schemeClr>
            </a:solidFill>
            <a:ln>
              <a:noFill/>
            </a:ln>
          </p:spPr>
          <p:txBody>
            <a:bodyPr vert="horz" wrap="square" lIns="91440" tIns="45720" rIns="45720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b="1" dirty="0">
                <a:solidFill>
                  <a:schemeClr val="bg1"/>
                </a:solidFill>
                <a:latin typeface="Arial" panose="020B0604020202020204" pitchFamily="34" charset="0"/>
                <a:cs typeface="Arial" panose="020B0604020202020204" pitchFamily="34" charset="0"/>
              </a:endParaRPr>
            </a:p>
          </p:txBody>
        </p:sp>
        <p:sp>
          <p:nvSpPr>
            <p:cNvPr id="11" name="Freeform 1417">
              <a:extLst>
                <a:ext uri="{FF2B5EF4-FFF2-40B4-BE49-F238E27FC236}">
                  <a16:creationId xmlns:a16="http://schemas.microsoft.com/office/drawing/2014/main" id="{6A360F8A-AE5A-4108-4A87-835AEFC67C6F}"/>
                </a:ext>
              </a:extLst>
            </p:cNvPr>
            <p:cNvSpPr>
              <a:spLocks/>
            </p:cNvSpPr>
            <p:nvPr/>
          </p:nvSpPr>
          <p:spPr bwMode="auto">
            <a:xfrm>
              <a:off x="2736255" y="1929765"/>
              <a:ext cx="1168356" cy="1395988"/>
            </a:xfrm>
            <a:custGeom>
              <a:avLst/>
              <a:gdLst>
                <a:gd name="T0" fmla="*/ 1737 w 2009"/>
                <a:gd name="T1" fmla="*/ 2034 h 2406"/>
                <a:gd name="T2" fmla="*/ 1732 w 2009"/>
                <a:gd name="T3" fmla="*/ 1968 h 2406"/>
                <a:gd name="T4" fmla="*/ 1730 w 2009"/>
                <a:gd name="T5" fmla="*/ 1901 h 2406"/>
                <a:gd name="T6" fmla="*/ 1732 w 2009"/>
                <a:gd name="T7" fmla="*/ 1844 h 2406"/>
                <a:gd name="T8" fmla="*/ 1741 w 2009"/>
                <a:gd name="T9" fmla="*/ 1730 h 2406"/>
                <a:gd name="T10" fmla="*/ 1760 w 2009"/>
                <a:gd name="T11" fmla="*/ 1619 h 2406"/>
                <a:gd name="T12" fmla="*/ 1787 w 2009"/>
                <a:gd name="T13" fmla="*/ 1513 h 2406"/>
                <a:gd name="T14" fmla="*/ 1824 w 2009"/>
                <a:gd name="T15" fmla="*/ 1409 h 2406"/>
                <a:gd name="T16" fmla="*/ 1868 w 2009"/>
                <a:gd name="T17" fmla="*/ 1310 h 2406"/>
                <a:gd name="T18" fmla="*/ 1918 w 2009"/>
                <a:gd name="T19" fmla="*/ 1215 h 2406"/>
                <a:gd name="T20" fmla="*/ 1978 w 2009"/>
                <a:gd name="T21" fmla="*/ 1126 h 2406"/>
                <a:gd name="T22" fmla="*/ 2009 w 2009"/>
                <a:gd name="T23" fmla="*/ 1083 h 2406"/>
                <a:gd name="T24" fmla="*/ 1622 w 2009"/>
                <a:gd name="T25" fmla="*/ 166 h 2406"/>
                <a:gd name="T26" fmla="*/ 659 w 2009"/>
                <a:gd name="T27" fmla="*/ 0 h 2406"/>
                <a:gd name="T28" fmla="*/ 583 w 2009"/>
                <a:gd name="T29" fmla="*/ 99 h 2406"/>
                <a:gd name="T30" fmla="*/ 445 w 2009"/>
                <a:gd name="T31" fmla="*/ 308 h 2406"/>
                <a:gd name="T32" fmla="*/ 323 w 2009"/>
                <a:gd name="T33" fmla="*/ 528 h 2406"/>
                <a:gd name="T34" fmla="*/ 219 w 2009"/>
                <a:gd name="T35" fmla="*/ 759 h 2406"/>
                <a:gd name="T36" fmla="*/ 135 w 2009"/>
                <a:gd name="T37" fmla="*/ 999 h 2406"/>
                <a:gd name="T38" fmla="*/ 70 w 2009"/>
                <a:gd name="T39" fmla="*/ 1247 h 2406"/>
                <a:gd name="T40" fmla="*/ 25 w 2009"/>
                <a:gd name="T41" fmla="*/ 1504 h 2406"/>
                <a:gd name="T42" fmla="*/ 3 w 2009"/>
                <a:gd name="T43" fmla="*/ 1767 h 2406"/>
                <a:gd name="T44" fmla="*/ 0 w 2009"/>
                <a:gd name="T45" fmla="*/ 1901 h 2406"/>
                <a:gd name="T46" fmla="*/ 3 w 2009"/>
                <a:gd name="T47" fmla="*/ 2030 h 2406"/>
                <a:gd name="T48" fmla="*/ 23 w 2009"/>
                <a:gd name="T49" fmla="*/ 2283 h 2406"/>
                <a:gd name="T50" fmla="*/ 43 w 2009"/>
                <a:gd name="T51" fmla="*/ 2406 h 2406"/>
                <a:gd name="T52" fmla="*/ 767 w 2009"/>
                <a:gd name="T53" fmla="*/ 1762 h 2406"/>
                <a:gd name="T54" fmla="*/ 1737 w 2009"/>
                <a:gd name="T55" fmla="*/ 2034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09" h="2406">
                  <a:moveTo>
                    <a:pt x="1737" y="2034"/>
                  </a:moveTo>
                  <a:lnTo>
                    <a:pt x="1732" y="1968"/>
                  </a:lnTo>
                  <a:lnTo>
                    <a:pt x="1730" y="1901"/>
                  </a:lnTo>
                  <a:lnTo>
                    <a:pt x="1732" y="1844"/>
                  </a:lnTo>
                  <a:lnTo>
                    <a:pt x="1741" y="1730"/>
                  </a:lnTo>
                  <a:lnTo>
                    <a:pt x="1760" y="1619"/>
                  </a:lnTo>
                  <a:lnTo>
                    <a:pt x="1787" y="1513"/>
                  </a:lnTo>
                  <a:lnTo>
                    <a:pt x="1824" y="1409"/>
                  </a:lnTo>
                  <a:lnTo>
                    <a:pt x="1868" y="1310"/>
                  </a:lnTo>
                  <a:lnTo>
                    <a:pt x="1918" y="1215"/>
                  </a:lnTo>
                  <a:lnTo>
                    <a:pt x="1978" y="1126"/>
                  </a:lnTo>
                  <a:lnTo>
                    <a:pt x="2009" y="1083"/>
                  </a:lnTo>
                  <a:lnTo>
                    <a:pt x="1622" y="166"/>
                  </a:lnTo>
                  <a:lnTo>
                    <a:pt x="659" y="0"/>
                  </a:lnTo>
                  <a:lnTo>
                    <a:pt x="583" y="99"/>
                  </a:lnTo>
                  <a:lnTo>
                    <a:pt x="445" y="308"/>
                  </a:lnTo>
                  <a:lnTo>
                    <a:pt x="323" y="528"/>
                  </a:lnTo>
                  <a:lnTo>
                    <a:pt x="219" y="759"/>
                  </a:lnTo>
                  <a:lnTo>
                    <a:pt x="135" y="999"/>
                  </a:lnTo>
                  <a:lnTo>
                    <a:pt x="70" y="1247"/>
                  </a:lnTo>
                  <a:lnTo>
                    <a:pt x="25" y="1504"/>
                  </a:lnTo>
                  <a:lnTo>
                    <a:pt x="3" y="1767"/>
                  </a:lnTo>
                  <a:lnTo>
                    <a:pt x="0" y="1901"/>
                  </a:lnTo>
                  <a:lnTo>
                    <a:pt x="3" y="2030"/>
                  </a:lnTo>
                  <a:lnTo>
                    <a:pt x="23" y="2283"/>
                  </a:lnTo>
                  <a:lnTo>
                    <a:pt x="43" y="2406"/>
                  </a:lnTo>
                  <a:lnTo>
                    <a:pt x="767" y="1762"/>
                  </a:lnTo>
                  <a:lnTo>
                    <a:pt x="1737" y="2034"/>
                  </a:lnTo>
                  <a:close/>
                </a:path>
              </a:pathLst>
            </a:custGeom>
            <a:solidFill>
              <a:schemeClr val="accent1">
                <a:lumMod val="75000"/>
              </a:schemeClr>
            </a:solidFill>
            <a:ln>
              <a:noFill/>
            </a:ln>
          </p:spPr>
          <p:txBody>
            <a:bodyPr vert="horz" wrap="square" lIns="91440" tIns="45720" rIns="91440" bIns="18288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b="1" dirty="0">
                <a:solidFill>
                  <a:schemeClr val="bg1"/>
                </a:solidFill>
                <a:latin typeface="Arial" panose="020B0604020202020204" pitchFamily="34" charset="0"/>
                <a:cs typeface="Arial" panose="020B0604020202020204" pitchFamily="34" charset="0"/>
              </a:endParaRPr>
            </a:p>
          </p:txBody>
        </p:sp>
        <p:sp>
          <p:nvSpPr>
            <p:cNvPr id="13" name="Freeform 1418">
              <a:extLst>
                <a:ext uri="{FF2B5EF4-FFF2-40B4-BE49-F238E27FC236}">
                  <a16:creationId xmlns:a16="http://schemas.microsoft.com/office/drawing/2014/main" id="{344022A9-3C1B-1548-941A-C99C135E2CE1}"/>
                </a:ext>
              </a:extLst>
            </p:cNvPr>
            <p:cNvSpPr>
              <a:spLocks/>
            </p:cNvSpPr>
            <p:nvPr/>
          </p:nvSpPr>
          <p:spPr bwMode="auto">
            <a:xfrm>
              <a:off x="3193842" y="1246870"/>
              <a:ext cx="1588777" cy="1228748"/>
            </a:xfrm>
            <a:custGeom>
              <a:avLst/>
              <a:gdLst>
                <a:gd name="T0" fmla="*/ 1348 w 2736"/>
                <a:gd name="T1" fmla="*/ 2113 h 2113"/>
                <a:gd name="T2" fmla="*/ 1393 w 2736"/>
                <a:gd name="T3" fmla="*/ 2070 h 2113"/>
                <a:gd name="T4" fmla="*/ 1490 w 2736"/>
                <a:gd name="T5" fmla="*/ 1993 h 2113"/>
                <a:gd name="T6" fmla="*/ 1594 w 2736"/>
                <a:gd name="T7" fmla="*/ 1923 h 2113"/>
                <a:gd name="T8" fmla="*/ 1703 w 2736"/>
                <a:gd name="T9" fmla="*/ 1863 h 2113"/>
                <a:gd name="T10" fmla="*/ 1820 w 2736"/>
                <a:gd name="T11" fmla="*/ 1814 h 2113"/>
                <a:gd name="T12" fmla="*/ 1941 w 2736"/>
                <a:gd name="T13" fmla="*/ 1776 h 2113"/>
                <a:gd name="T14" fmla="*/ 2067 w 2736"/>
                <a:gd name="T15" fmla="*/ 1749 h 2113"/>
                <a:gd name="T16" fmla="*/ 2197 w 2736"/>
                <a:gd name="T17" fmla="*/ 1733 h 2113"/>
                <a:gd name="T18" fmla="*/ 2263 w 2736"/>
                <a:gd name="T19" fmla="*/ 1731 h 2113"/>
                <a:gd name="T20" fmla="*/ 2736 w 2736"/>
                <a:gd name="T21" fmla="*/ 860 h 2113"/>
                <a:gd name="T22" fmla="*/ 2264 w 2736"/>
                <a:gd name="T23" fmla="*/ 0 h 2113"/>
                <a:gd name="T24" fmla="*/ 2180 w 2736"/>
                <a:gd name="T25" fmla="*/ 2 h 2113"/>
                <a:gd name="T26" fmla="*/ 2014 w 2736"/>
                <a:gd name="T27" fmla="*/ 12 h 2113"/>
                <a:gd name="T28" fmla="*/ 1851 w 2736"/>
                <a:gd name="T29" fmla="*/ 32 h 2113"/>
                <a:gd name="T30" fmla="*/ 1689 w 2736"/>
                <a:gd name="T31" fmla="*/ 59 h 2113"/>
                <a:gd name="T32" fmla="*/ 1531 w 2736"/>
                <a:gd name="T33" fmla="*/ 94 h 2113"/>
                <a:gd name="T34" fmla="*/ 1376 w 2736"/>
                <a:gd name="T35" fmla="*/ 138 h 2113"/>
                <a:gd name="T36" fmla="*/ 1225 w 2736"/>
                <a:gd name="T37" fmla="*/ 190 h 2113"/>
                <a:gd name="T38" fmla="*/ 1077 w 2736"/>
                <a:gd name="T39" fmla="*/ 248 h 2113"/>
                <a:gd name="T40" fmla="*/ 932 w 2736"/>
                <a:gd name="T41" fmla="*/ 314 h 2113"/>
                <a:gd name="T42" fmla="*/ 792 w 2736"/>
                <a:gd name="T43" fmla="*/ 388 h 2113"/>
                <a:gd name="T44" fmla="*/ 657 w 2736"/>
                <a:gd name="T45" fmla="*/ 468 h 2113"/>
                <a:gd name="T46" fmla="*/ 526 w 2736"/>
                <a:gd name="T47" fmla="*/ 555 h 2113"/>
                <a:gd name="T48" fmla="*/ 399 w 2736"/>
                <a:gd name="T49" fmla="*/ 649 h 2113"/>
                <a:gd name="T50" fmla="*/ 279 w 2736"/>
                <a:gd name="T51" fmla="*/ 747 h 2113"/>
                <a:gd name="T52" fmla="*/ 163 w 2736"/>
                <a:gd name="T53" fmla="*/ 853 h 2113"/>
                <a:gd name="T54" fmla="*/ 52 w 2736"/>
                <a:gd name="T55" fmla="*/ 964 h 2113"/>
                <a:gd name="T56" fmla="*/ 0 w 2736"/>
                <a:gd name="T57" fmla="*/ 1022 h 2113"/>
                <a:gd name="T58" fmla="*/ 956 w 2736"/>
                <a:gd name="T59" fmla="*/ 1188 h 2113"/>
                <a:gd name="T60" fmla="*/ 1348 w 2736"/>
                <a:gd name="T61" fmla="*/ 2113 h 2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36" h="2113">
                  <a:moveTo>
                    <a:pt x="1348" y="2113"/>
                  </a:moveTo>
                  <a:lnTo>
                    <a:pt x="1393" y="2070"/>
                  </a:lnTo>
                  <a:lnTo>
                    <a:pt x="1490" y="1993"/>
                  </a:lnTo>
                  <a:lnTo>
                    <a:pt x="1594" y="1923"/>
                  </a:lnTo>
                  <a:lnTo>
                    <a:pt x="1703" y="1863"/>
                  </a:lnTo>
                  <a:lnTo>
                    <a:pt x="1820" y="1814"/>
                  </a:lnTo>
                  <a:lnTo>
                    <a:pt x="1941" y="1776"/>
                  </a:lnTo>
                  <a:lnTo>
                    <a:pt x="2067" y="1749"/>
                  </a:lnTo>
                  <a:lnTo>
                    <a:pt x="2197" y="1733"/>
                  </a:lnTo>
                  <a:lnTo>
                    <a:pt x="2263" y="1731"/>
                  </a:lnTo>
                  <a:lnTo>
                    <a:pt x="2736" y="860"/>
                  </a:lnTo>
                  <a:lnTo>
                    <a:pt x="2264" y="0"/>
                  </a:lnTo>
                  <a:lnTo>
                    <a:pt x="2180" y="2"/>
                  </a:lnTo>
                  <a:lnTo>
                    <a:pt x="2014" y="12"/>
                  </a:lnTo>
                  <a:lnTo>
                    <a:pt x="1851" y="32"/>
                  </a:lnTo>
                  <a:lnTo>
                    <a:pt x="1689" y="59"/>
                  </a:lnTo>
                  <a:lnTo>
                    <a:pt x="1531" y="94"/>
                  </a:lnTo>
                  <a:lnTo>
                    <a:pt x="1376" y="138"/>
                  </a:lnTo>
                  <a:lnTo>
                    <a:pt x="1225" y="190"/>
                  </a:lnTo>
                  <a:lnTo>
                    <a:pt x="1077" y="248"/>
                  </a:lnTo>
                  <a:lnTo>
                    <a:pt x="932" y="314"/>
                  </a:lnTo>
                  <a:lnTo>
                    <a:pt x="792" y="388"/>
                  </a:lnTo>
                  <a:lnTo>
                    <a:pt x="657" y="468"/>
                  </a:lnTo>
                  <a:lnTo>
                    <a:pt x="526" y="555"/>
                  </a:lnTo>
                  <a:lnTo>
                    <a:pt x="399" y="649"/>
                  </a:lnTo>
                  <a:lnTo>
                    <a:pt x="279" y="747"/>
                  </a:lnTo>
                  <a:lnTo>
                    <a:pt x="163" y="853"/>
                  </a:lnTo>
                  <a:lnTo>
                    <a:pt x="52" y="964"/>
                  </a:lnTo>
                  <a:lnTo>
                    <a:pt x="0" y="1022"/>
                  </a:lnTo>
                  <a:lnTo>
                    <a:pt x="956" y="1188"/>
                  </a:lnTo>
                  <a:lnTo>
                    <a:pt x="1348" y="2113"/>
                  </a:lnTo>
                  <a:close/>
                </a:path>
              </a:pathLst>
            </a:custGeom>
            <a:solidFill>
              <a:schemeClr val="tx1">
                <a:lumMod val="50000"/>
                <a:lumOff val="50000"/>
              </a:schemeClr>
            </a:solidFill>
            <a:ln>
              <a:noFill/>
            </a:ln>
          </p:spPr>
          <p:txBody>
            <a:bodyPr vert="horz" wrap="square" lIns="45720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b="1" dirty="0">
                <a:solidFill>
                  <a:schemeClr val="bg1"/>
                </a:solidFill>
                <a:latin typeface="Arial" panose="020B0604020202020204" pitchFamily="34" charset="0"/>
                <a:cs typeface="Arial" panose="020B0604020202020204" pitchFamily="34" charset="0"/>
              </a:endParaRPr>
            </a:p>
          </p:txBody>
        </p:sp>
        <p:sp>
          <p:nvSpPr>
            <p:cNvPr id="14" name="Teardrop 13">
              <a:extLst>
                <a:ext uri="{FF2B5EF4-FFF2-40B4-BE49-F238E27FC236}">
                  <a16:creationId xmlns:a16="http://schemas.microsoft.com/office/drawing/2014/main" id="{33773F5A-0DBC-E92F-994E-C95C2C13037C}"/>
                </a:ext>
              </a:extLst>
            </p:cNvPr>
            <p:cNvSpPr/>
            <p:nvPr/>
          </p:nvSpPr>
          <p:spPr bwMode="auto">
            <a:xfrm rot="8100000">
              <a:off x="941897" y="1123131"/>
              <a:ext cx="258245" cy="258313"/>
            </a:xfrm>
            <a:prstGeom prst="teardrop">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200" dirty="0">
                <a:latin typeface="Arial" panose="020B0604020202020204" pitchFamily="34" charset="0"/>
                <a:cs typeface="Arial" panose="020B0604020202020204" pitchFamily="34" charset="0"/>
              </a:endParaRPr>
            </a:p>
          </p:txBody>
        </p:sp>
        <p:sp>
          <p:nvSpPr>
            <p:cNvPr id="40" name="TextBox 46">
              <a:extLst>
                <a:ext uri="{FF2B5EF4-FFF2-40B4-BE49-F238E27FC236}">
                  <a16:creationId xmlns:a16="http://schemas.microsoft.com/office/drawing/2014/main" id="{5A70130C-5CBE-2987-53F0-D32E4762F49B}"/>
                </a:ext>
              </a:extLst>
            </p:cNvPr>
            <p:cNvSpPr txBox="1"/>
            <p:nvPr/>
          </p:nvSpPr>
          <p:spPr>
            <a:xfrm>
              <a:off x="1247410" y="1206226"/>
              <a:ext cx="2402772" cy="276999"/>
            </a:xfrm>
            <a:prstGeom prst="rect">
              <a:avLst/>
            </a:prstGeom>
            <a:noFill/>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solidFill>
                    <a:schemeClr val="tx1">
                      <a:lumMod val="50000"/>
                      <a:lumOff val="50000"/>
                    </a:schemeClr>
                  </a:solidFill>
                  <a:latin typeface="Arial" panose="020B0604020202020204" pitchFamily="34" charset="0"/>
                  <a:cs typeface="Arial" panose="020B0604020202020204" pitchFamily="34" charset="0"/>
                </a:rPr>
                <a:t>XXX</a:t>
              </a:r>
            </a:p>
          </p:txBody>
        </p:sp>
        <p:sp>
          <p:nvSpPr>
            <p:cNvPr id="38" name="TextBox 54">
              <a:extLst>
                <a:ext uri="{FF2B5EF4-FFF2-40B4-BE49-F238E27FC236}">
                  <a16:creationId xmlns:a16="http://schemas.microsoft.com/office/drawing/2014/main" id="{2DAA3DFE-D229-938B-149C-61325D0BB18D}"/>
                </a:ext>
              </a:extLst>
            </p:cNvPr>
            <p:cNvSpPr txBox="1"/>
            <p:nvPr/>
          </p:nvSpPr>
          <p:spPr>
            <a:xfrm>
              <a:off x="848804" y="2482161"/>
              <a:ext cx="1904027" cy="276999"/>
            </a:xfrm>
            <a:prstGeom prst="rect">
              <a:avLst/>
            </a:prstGeom>
            <a:noFill/>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solidFill>
                    <a:schemeClr val="accent1">
                      <a:lumMod val="75000"/>
                    </a:schemeClr>
                  </a:solidFill>
                  <a:latin typeface="Arial" panose="020B0604020202020204" pitchFamily="34" charset="0"/>
                  <a:cs typeface="Arial" panose="020B0604020202020204" pitchFamily="34" charset="0"/>
                </a:rPr>
                <a:t>XXX</a:t>
              </a:r>
            </a:p>
          </p:txBody>
        </p:sp>
        <p:sp>
          <p:nvSpPr>
            <p:cNvPr id="36" name="TextBox 57">
              <a:extLst>
                <a:ext uri="{FF2B5EF4-FFF2-40B4-BE49-F238E27FC236}">
                  <a16:creationId xmlns:a16="http://schemas.microsoft.com/office/drawing/2014/main" id="{62926995-03E2-F0E8-A691-D1FC5CD6FDB8}"/>
                </a:ext>
              </a:extLst>
            </p:cNvPr>
            <p:cNvSpPr txBox="1"/>
            <p:nvPr/>
          </p:nvSpPr>
          <p:spPr>
            <a:xfrm>
              <a:off x="663274" y="4153454"/>
              <a:ext cx="2278463" cy="276999"/>
            </a:xfrm>
            <a:prstGeom prst="rect">
              <a:avLst/>
            </a:prstGeom>
            <a:noFill/>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solidFill>
                    <a:schemeClr val="accent4">
                      <a:lumMod val="75000"/>
                    </a:schemeClr>
                  </a:solidFill>
                  <a:latin typeface="Arial" panose="020B0604020202020204" pitchFamily="34" charset="0"/>
                  <a:cs typeface="Arial" panose="020B0604020202020204" pitchFamily="34" charset="0"/>
                </a:rPr>
                <a:t>XXX</a:t>
              </a:r>
            </a:p>
          </p:txBody>
        </p:sp>
        <p:sp>
          <p:nvSpPr>
            <p:cNvPr id="18" name="Teardrop 17">
              <a:extLst>
                <a:ext uri="{FF2B5EF4-FFF2-40B4-BE49-F238E27FC236}">
                  <a16:creationId xmlns:a16="http://schemas.microsoft.com/office/drawing/2014/main" id="{4F5C5A51-3E34-AA04-9E09-BF21C0AFCA0F}"/>
                </a:ext>
              </a:extLst>
            </p:cNvPr>
            <p:cNvSpPr/>
            <p:nvPr/>
          </p:nvSpPr>
          <p:spPr bwMode="auto">
            <a:xfrm rot="8100000">
              <a:off x="451569" y="2312174"/>
              <a:ext cx="258245" cy="258313"/>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200" dirty="0">
                <a:latin typeface="Arial" panose="020B0604020202020204" pitchFamily="34" charset="0"/>
                <a:cs typeface="Arial" panose="020B0604020202020204" pitchFamily="34" charset="0"/>
              </a:endParaRPr>
            </a:p>
          </p:txBody>
        </p:sp>
        <p:sp>
          <p:nvSpPr>
            <p:cNvPr id="19" name="Teardrop 18">
              <a:extLst>
                <a:ext uri="{FF2B5EF4-FFF2-40B4-BE49-F238E27FC236}">
                  <a16:creationId xmlns:a16="http://schemas.microsoft.com/office/drawing/2014/main" id="{E4908C42-EB52-36F9-E72D-D6802232D5D4}"/>
                </a:ext>
              </a:extLst>
            </p:cNvPr>
            <p:cNvSpPr/>
            <p:nvPr/>
          </p:nvSpPr>
          <p:spPr bwMode="auto">
            <a:xfrm rot="8100000">
              <a:off x="266038" y="4004802"/>
              <a:ext cx="258245" cy="258313"/>
            </a:xfrm>
            <a:prstGeom prst="teardrop">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200" dirty="0">
                <a:latin typeface="Arial" panose="020B0604020202020204" pitchFamily="34" charset="0"/>
                <a:cs typeface="Arial" panose="020B0604020202020204" pitchFamily="34" charset="0"/>
              </a:endParaRPr>
            </a:p>
          </p:txBody>
        </p:sp>
        <p:sp>
          <p:nvSpPr>
            <p:cNvPr id="34" name="TextBox 71">
              <a:extLst>
                <a:ext uri="{FF2B5EF4-FFF2-40B4-BE49-F238E27FC236}">
                  <a16:creationId xmlns:a16="http://schemas.microsoft.com/office/drawing/2014/main" id="{15CBBD58-00CC-17A3-BA2D-A3F54D043131}"/>
                </a:ext>
              </a:extLst>
            </p:cNvPr>
            <p:cNvSpPr txBox="1"/>
            <p:nvPr/>
          </p:nvSpPr>
          <p:spPr>
            <a:xfrm>
              <a:off x="3642124" y="5224670"/>
              <a:ext cx="2414407" cy="276999"/>
            </a:xfrm>
            <a:prstGeom prst="rect">
              <a:avLst/>
            </a:prstGeom>
            <a:noFill/>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solidFill>
                    <a:schemeClr val="bg2">
                      <a:lumMod val="25000"/>
                    </a:schemeClr>
                  </a:solidFill>
                  <a:latin typeface="Arial" panose="020B0604020202020204" pitchFamily="34" charset="0"/>
                  <a:cs typeface="Arial" panose="020B0604020202020204" pitchFamily="34" charset="0"/>
                </a:rPr>
                <a:t>XXX</a:t>
              </a:r>
            </a:p>
          </p:txBody>
        </p:sp>
        <p:sp>
          <p:nvSpPr>
            <p:cNvPr id="21" name="Teardrop 20">
              <a:extLst>
                <a:ext uri="{FF2B5EF4-FFF2-40B4-BE49-F238E27FC236}">
                  <a16:creationId xmlns:a16="http://schemas.microsoft.com/office/drawing/2014/main" id="{A2C6841F-3DA5-E7B2-2318-B1732C21DEB7}"/>
                </a:ext>
              </a:extLst>
            </p:cNvPr>
            <p:cNvSpPr/>
            <p:nvPr/>
          </p:nvSpPr>
          <p:spPr bwMode="auto">
            <a:xfrm rot="8100000">
              <a:off x="3330370" y="5001146"/>
              <a:ext cx="258245" cy="258313"/>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200" dirty="0">
                <a:latin typeface="Arial" panose="020B0604020202020204" pitchFamily="34" charset="0"/>
                <a:cs typeface="Arial" panose="020B0604020202020204" pitchFamily="34" charset="0"/>
              </a:endParaRPr>
            </a:p>
          </p:txBody>
        </p:sp>
        <p:sp>
          <p:nvSpPr>
            <p:cNvPr id="22" name="Teardrop 21">
              <a:extLst>
                <a:ext uri="{FF2B5EF4-FFF2-40B4-BE49-F238E27FC236}">
                  <a16:creationId xmlns:a16="http://schemas.microsoft.com/office/drawing/2014/main" id="{59486E65-60ED-E624-8D76-67E2FE985C97}"/>
                </a:ext>
              </a:extLst>
            </p:cNvPr>
            <p:cNvSpPr/>
            <p:nvPr/>
          </p:nvSpPr>
          <p:spPr bwMode="auto">
            <a:xfrm rot="8100000">
              <a:off x="5899419" y="1229148"/>
              <a:ext cx="258245" cy="258313"/>
            </a:xfrm>
            <a:prstGeom prst="teardrop">
              <a:avLst/>
            </a:prstGeom>
            <a:solidFill>
              <a:srgbClr val="3939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200" dirty="0">
                <a:latin typeface="Arial" panose="020B0604020202020204" pitchFamily="34" charset="0"/>
                <a:cs typeface="Arial" panose="020B0604020202020204" pitchFamily="34" charset="0"/>
              </a:endParaRPr>
            </a:p>
          </p:txBody>
        </p:sp>
        <p:sp>
          <p:nvSpPr>
            <p:cNvPr id="32" name="TextBox 86">
              <a:extLst>
                <a:ext uri="{FF2B5EF4-FFF2-40B4-BE49-F238E27FC236}">
                  <a16:creationId xmlns:a16="http://schemas.microsoft.com/office/drawing/2014/main" id="{8F631679-BB59-2B15-907F-7315FCDD7A69}"/>
                </a:ext>
              </a:extLst>
            </p:cNvPr>
            <p:cNvSpPr txBox="1"/>
            <p:nvPr/>
          </p:nvSpPr>
          <p:spPr>
            <a:xfrm>
              <a:off x="6211173" y="1414090"/>
              <a:ext cx="2641280" cy="276999"/>
            </a:xfrm>
            <a:prstGeom prst="rect">
              <a:avLst/>
            </a:prstGeom>
            <a:noFill/>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solidFill>
                    <a:srgbClr val="393950"/>
                  </a:solidFill>
                  <a:latin typeface="Arial" panose="020B0604020202020204" pitchFamily="34" charset="0"/>
                  <a:cs typeface="Arial" panose="020B0604020202020204" pitchFamily="34" charset="0"/>
                </a:rPr>
                <a:t>XXX</a:t>
              </a:r>
            </a:p>
          </p:txBody>
        </p:sp>
        <p:sp>
          <p:nvSpPr>
            <p:cNvPr id="30" name="TextBox 84">
              <a:extLst>
                <a:ext uri="{FF2B5EF4-FFF2-40B4-BE49-F238E27FC236}">
                  <a16:creationId xmlns:a16="http://schemas.microsoft.com/office/drawing/2014/main" id="{B6C3B5F5-487D-D5CD-C8AD-D28371FA48D7}"/>
                </a:ext>
              </a:extLst>
            </p:cNvPr>
            <p:cNvSpPr txBox="1"/>
            <p:nvPr/>
          </p:nvSpPr>
          <p:spPr>
            <a:xfrm>
              <a:off x="6749543" y="2771183"/>
              <a:ext cx="2102910" cy="276999"/>
            </a:xfrm>
            <a:prstGeom prst="rect">
              <a:avLst/>
            </a:prstGeom>
            <a:noFill/>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solidFill>
                    <a:srgbClr val="F3591F"/>
                  </a:solidFill>
                  <a:latin typeface="Arial" panose="020B0604020202020204" pitchFamily="34" charset="0"/>
                  <a:cs typeface="Arial" panose="020B0604020202020204" pitchFamily="34" charset="0"/>
                </a:rPr>
                <a:t>XXX</a:t>
              </a:r>
            </a:p>
          </p:txBody>
        </p:sp>
        <p:sp>
          <p:nvSpPr>
            <p:cNvPr id="28" name="TextBox 82">
              <a:extLst>
                <a:ext uri="{FF2B5EF4-FFF2-40B4-BE49-F238E27FC236}">
                  <a16:creationId xmlns:a16="http://schemas.microsoft.com/office/drawing/2014/main" id="{8F8F5022-C3CC-7CD9-9CB8-EAE7CAB4D058}"/>
                </a:ext>
              </a:extLst>
            </p:cNvPr>
            <p:cNvSpPr txBox="1"/>
            <p:nvPr/>
          </p:nvSpPr>
          <p:spPr>
            <a:xfrm>
              <a:off x="6369869" y="4403381"/>
              <a:ext cx="2482583" cy="276999"/>
            </a:xfrm>
            <a:prstGeom prst="rect">
              <a:avLst/>
            </a:prstGeom>
            <a:noFill/>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solidFill>
                    <a:schemeClr val="accent6">
                      <a:lumMod val="75000"/>
                    </a:schemeClr>
                  </a:solidFill>
                  <a:latin typeface="Arial" panose="020B0604020202020204" pitchFamily="34" charset="0"/>
                  <a:cs typeface="Arial" panose="020B0604020202020204" pitchFamily="34" charset="0"/>
                </a:rPr>
                <a:t>XXX</a:t>
              </a:r>
            </a:p>
          </p:txBody>
        </p:sp>
        <p:sp>
          <p:nvSpPr>
            <p:cNvPr id="26" name="Teardrop 25">
              <a:extLst>
                <a:ext uri="{FF2B5EF4-FFF2-40B4-BE49-F238E27FC236}">
                  <a16:creationId xmlns:a16="http://schemas.microsoft.com/office/drawing/2014/main" id="{19228E31-FCF9-BB92-78BA-78076DEB1C23}"/>
                </a:ext>
              </a:extLst>
            </p:cNvPr>
            <p:cNvSpPr/>
            <p:nvPr/>
          </p:nvSpPr>
          <p:spPr bwMode="auto">
            <a:xfrm rot="8100000">
              <a:off x="6410778" y="2601230"/>
              <a:ext cx="258245" cy="258313"/>
            </a:xfrm>
            <a:prstGeom prst="teardrop">
              <a:avLst/>
            </a:prstGeom>
            <a:solidFill>
              <a:srgbClr val="F359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200" dirty="0">
                <a:latin typeface="Arial" panose="020B0604020202020204" pitchFamily="34" charset="0"/>
                <a:cs typeface="Arial" panose="020B0604020202020204" pitchFamily="34" charset="0"/>
              </a:endParaRPr>
            </a:p>
          </p:txBody>
        </p:sp>
        <p:sp>
          <p:nvSpPr>
            <p:cNvPr id="27" name="Teardrop 26">
              <a:extLst>
                <a:ext uri="{FF2B5EF4-FFF2-40B4-BE49-F238E27FC236}">
                  <a16:creationId xmlns:a16="http://schemas.microsoft.com/office/drawing/2014/main" id="{C865C5E4-6E58-78D1-A473-3AC5B501F418}"/>
                </a:ext>
              </a:extLst>
            </p:cNvPr>
            <p:cNvSpPr/>
            <p:nvPr/>
          </p:nvSpPr>
          <p:spPr bwMode="auto">
            <a:xfrm rot="8100000">
              <a:off x="6084949" y="4230093"/>
              <a:ext cx="258245" cy="258313"/>
            </a:xfrm>
            <a:prstGeom prst="teardrop">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200" dirty="0">
                <a:latin typeface="Arial" panose="020B0604020202020204" pitchFamily="34" charset="0"/>
                <a:cs typeface="Arial" panose="020B0604020202020204" pitchFamily="34" charset="0"/>
              </a:endParaRPr>
            </a:p>
          </p:txBody>
        </p:sp>
        <p:sp>
          <p:nvSpPr>
            <p:cNvPr id="42" name="TextBox 46">
              <a:extLst>
                <a:ext uri="{FF2B5EF4-FFF2-40B4-BE49-F238E27FC236}">
                  <a16:creationId xmlns:a16="http://schemas.microsoft.com/office/drawing/2014/main" id="{38D48568-FF73-AC76-B3E2-A05ABE101B3B}"/>
                </a:ext>
              </a:extLst>
            </p:cNvPr>
            <p:cNvSpPr txBox="1"/>
            <p:nvPr/>
          </p:nvSpPr>
          <p:spPr>
            <a:xfrm>
              <a:off x="3855832" y="2747809"/>
              <a:ext cx="1291462" cy="523220"/>
            </a:xfrm>
            <a:prstGeom prst="rect">
              <a:avLst/>
            </a:prstGeom>
            <a:solidFill>
              <a:schemeClr val="bg1"/>
            </a:solidFill>
            <a:ln>
              <a:solidFill>
                <a:schemeClr val="tx1"/>
              </a:solidFill>
            </a:ln>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dirty="0">
                  <a:latin typeface="Arial" panose="020B0604020202020204" pitchFamily="34" charset="0"/>
                  <a:cs typeface="Arial" panose="020B0604020202020204" pitchFamily="34" charset="0"/>
                </a:rPr>
                <a:t>Plans And Measures</a:t>
              </a:r>
            </a:p>
          </p:txBody>
        </p:sp>
      </p:grpSp>
      <p:sp>
        <p:nvSpPr>
          <p:cNvPr id="47" name="TextBox 46">
            <a:extLst>
              <a:ext uri="{FF2B5EF4-FFF2-40B4-BE49-F238E27FC236}">
                <a16:creationId xmlns:a16="http://schemas.microsoft.com/office/drawing/2014/main" id="{0D5DA595-1533-8056-5F87-B8121E1C9977}"/>
              </a:ext>
            </a:extLst>
          </p:cNvPr>
          <p:cNvSpPr txBox="1"/>
          <p:nvPr/>
        </p:nvSpPr>
        <p:spPr>
          <a:xfrm>
            <a:off x="174259" y="809422"/>
            <a:ext cx="8770957" cy="335156"/>
          </a:xfrm>
          <a:prstGeom prst="rect">
            <a:avLst/>
          </a:prstGeom>
          <a:solidFill>
            <a:schemeClr val="bg1">
              <a:lumMod val="95000"/>
            </a:schemeClr>
          </a:solidFill>
          <a:ln>
            <a:solidFill>
              <a:schemeClr val="tx1"/>
            </a:solidFill>
          </a:ln>
        </p:spPr>
        <p:txBody>
          <a:bodyPr wrap="square" rtlCol="0">
            <a:spAutoFit/>
          </a:bodyPr>
          <a:lstStyle/>
          <a:p>
            <a:pPr algn="ctr">
              <a:lnSpc>
                <a:spcPct val="150000"/>
              </a:lnSpc>
            </a:pPr>
            <a:r>
              <a:rPr lang="en-IN" sz="1200" dirty="0">
                <a:latin typeface="Arial" panose="020B0604020202020204" pitchFamily="34" charset="0"/>
                <a:cs typeface="Arial" panose="020B0604020202020204" pitchFamily="34" charset="0"/>
              </a:rPr>
              <a:t>XXX</a:t>
            </a:r>
          </a:p>
        </p:txBody>
      </p:sp>
      <p:pic>
        <p:nvPicPr>
          <p:cNvPr id="2" name="Picture 1" descr="Text&#10;&#10;Description automatically generated">
            <a:extLst>
              <a:ext uri="{FF2B5EF4-FFF2-40B4-BE49-F238E27FC236}">
                <a16:creationId xmlns:a16="http://schemas.microsoft.com/office/drawing/2014/main" id="{5F41C347-707F-ED6D-974C-1253CFE278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1923712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47755" y="244022"/>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Executive Summary</a:t>
            </a:r>
            <a:endParaRPr lang="en-US" sz="14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DDCE12B-D81B-5928-0A04-F63232A36780}"/>
              </a:ext>
            </a:extLst>
          </p:cNvPr>
          <p:cNvSpPr txBox="1"/>
          <p:nvPr/>
        </p:nvSpPr>
        <p:spPr>
          <a:xfrm>
            <a:off x="4311134" y="6437859"/>
            <a:ext cx="4611756"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TechSci Research</a:t>
            </a:r>
          </a:p>
        </p:txBody>
      </p:sp>
      <p:graphicFrame>
        <p:nvGraphicFramePr>
          <p:cNvPr id="3" name="Table 4">
            <a:extLst>
              <a:ext uri="{FF2B5EF4-FFF2-40B4-BE49-F238E27FC236}">
                <a16:creationId xmlns:a16="http://schemas.microsoft.com/office/drawing/2014/main" id="{1C6C9C19-B27F-F04D-DBA5-46AFA5FC94DD}"/>
              </a:ext>
            </a:extLst>
          </p:cNvPr>
          <p:cNvGraphicFramePr>
            <a:graphicFrameLocks noGrp="1"/>
          </p:cNvGraphicFramePr>
          <p:nvPr>
            <p:extLst>
              <p:ext uri="{D42A27DB-BD31-4B8C-83A1-F6EECF244321}">
                <p14:modId xmlns:p14="http://schemas.microsoft.com/office/powerpoint/2010/main" val="3488154819"/>
              </p:ext>
            </p:extLst>
          </p:nvPr>
        </p:nvGraphicFramePr>
        <p:xfrm>
          <a:off x="147755" y="774716"/>
          <a:ext cx="8797461" cy="3017520"/>
        </p:xfrm>
        <a:graphic>
          <a:graphicData uri="http://schemas.openxmlformats.org/drawingml/2006/table">
            <a:tbl>
              <a:tblPr firstRow="1" bandRow="1">
                <a:tableStyleId>{5C22544A-7EE6-4342-B048-85BDC9FD1C3A}</a:tableStyleId>
              </a:tblPr>
              <a:tblGrid>
                <a:gridCol w="2251246">
                  <a:extLst>
                    <a:ext uri="{9D8B030D-6E8A-4147-A177-3AD203B41FA5}">
                      <a16:colId xmlns:a16="http://schemas.microsoft.com/office/drawing/2014/main" val="4157294585"/>
                    </a:ext>
                  </a:extLst>
                </a:gridCol>
                <a:gridCol w="2577811">
                  <a:extLst>
                    <a:ext uri="{9D8B030D-6E8A-4147-A177-3AD203B41FA5}">
                      <a16:colId xmlns:a16="http://schemas.microsoft.com/office/drawing/2014/main" val="2235128353"/>
                    </a:ext>
                  </a:extLst>
                </a:gridCol>
                <a:gridCol w="1984202">
                  <a:extLst>
                    <a:ext uri="{9D8B030D-6E8A-4147-A177-3AD203B41FA5}">
                      <a16:colId xmlns:a16="http://schemas.microsoft.com/office/drawing/2014/main" val="1950820938"/>
                    </a:ext>
                  </a:extLst>
                </a:gridCol>
                <a:gridCol w="1984202">
                  <a:extLst>
                    <a:ext uri="{9D8B030D-6E8A-4147-A177-3AD203B41FA5}">
                      <a16:colId xmlns:a16="http://schemas.microsoft.com/office/drawing/2014/main" val="3761867352"/>
                    </a:ext>
                  </a:extLst>
                </a:gridCol>
              </a:tblGrid>
              <a:tr h="232876">
                <a:tc gridSpan="4">
                  <a:txBody>
                    <a:bodyPr/>
                    <a:lstStyle/>
                    <a:p>
                      <a:pPr algn="ctr"/>
                      <a:r>
                        <a:rPr lang="en-US" sz="1200" dirty="0">
                          <a:latin typeface="Arial" panose="020B0604020202020204" pitchFamily="34" charset="0"/>
                          <a:cs typeface="Arial" panose="020B0604020202020204" pitchFamily="34" charset="0"/>
                        </a:rPr>
                        <a:t>Distribution Of Key Personnel: Direct/Indirect Ratio (As of 2021)</a:t>
                      </a:r>
                      <a:endParaRPr lang="en-IN" sz="1200" dirty="0">
                        <a:latin typeface="Arial" panose="020B0604020202020204" pitchFamily="34" charset="0"/>
                        <a:cs typeface="Arial" panose="020B0604020202020204" pitchFamily="34" charset="0"/>
                      </a:endParaRPr>
                    </a:p>
                  </a:txBody>
                  <a:tcPr anchor="ctr">
                    <a:solidFill>
                      <a:srgbClr val="222A35"/>
                    </a:solidFill>
                  </a:tcPr>
                </a:tc>
                <a:tc hMerge="1">
                  <a:txBody>
                    <a:bodyPr/>
                    <a:lstStyle/>
                    <a:p>
                      <a:endParaRPr lang="en-IN" sz="1200" dirty="0">
                        <a:latin typeface="Arial" panose="020B0604020202020204" pitchFamily="34" charset="0"/>
                        <a:cs typeface="Arial" panose="020B0604020202020204" pitchFamily="34" charset="0"/>
                      </a:endParaRPr>
                    </a:p>
                  </a:txBody>
                  <a:tcPr/>
                </a:tc>
                <a:tc hMerge="1">
                  <a:txBody>
                    <a:bodyPr/>
                    <a:lstStyle/>
                    <a:p>
                      <a:endParaRPr lang="en-IN" sz="1200" dirty="0">
                        <a:latin typeface="Arial" panose="020B0604020202020204" pitchFamily="34" charset="0"/>
                        <a:cs typeface="Arial" panose="020B0604020202020204" pitchFamily="34" charset="0"/>
                      </a:endParaRPr>
                    </a:p>
                  </a:txBody>
                  <a:tcPr/>
                </a:tc>
                <a:tc hMerge="1">
                  <a:txBody>
                    <a:bodyPr/>
                    <a:lstStyle/>
                    <a:p>
                      <a:pPr algn="ct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67799434"/>
                  </a:ext>
                </a:extLst>
              </a:tr>
              <a:tr h="232876">
                <a:tc gridSpan="2">
                  <a:txBody>
                    <a:bodyPr/>
                    <a:lstStyle/>
                    <a:p>
                      <a:pPr algn="ctr"/>
                      <a:r>
                        <a:rPr lang="en-IN" sz="1200" b="1">
                          <a:solidFill>
                            <a:schemeClr val="tx1"/>
                          </a:solidFill>
                          <a:latin typeface="Arial" panose="020B0604020202020204" pitchFamily="34" charset="0"/>
                          <a:cs typeface="Arial" panose="020B0604020202020204" pitchFamily="34" charset="0"/>
                        </a:rPr>
                        <a:t>Parameters</a:t>
                      </a:r>
                      <a:endParaRPr lang="en-IN" sz="1200" b="1" dirty="0">
                        <a:solidFill>
                          <a:schemeClr val="tx1"/>
                        </a:solidFill>
                        <a:latin typeface="Arial" panose="020B0604020202020204" pitchFamily="34" charset="0"/>
                        <a:cs typeface="Arial" panose="020B0604020202020204" pitchFamily="34" charset="0"/>
                      </a:endParaRPr>
                    </a:p>
                  </a:txBody>
                  <a:tcPr anchor="ctr"/>
                </a:tc>
                <a:tc hMerge="1">
                  <a:txBody>
                    <a:bodyPr/>
                    <a:lstStyle/>
                    <a:p>
                      <a:endParaRPr lang="en-IN" sz="12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solidFill>
                            <a:schemeClr val="tx1"/>
                          </a:solidFill>
                          <a:latin typeface="Arial" panose="020B0604020202020204" pitchFamily="34" charset="0"/>
                          <a:cs typeface="Arial" panose="020B0604020202020204" pitchFamily="34" charset="0"/>
                        </a:rPr>
                        <a:t>Number of Employees</a:t>
                      </a:r>
                    </a:p>
                  </a:txBody>
                  <a:tcPr anchor="ctr"/>
                </a:tc>
                <a:tc>
                  <a:txBody>
                    <a:bodyPr/>
                    <a:lstStyle/>
                    <a:p>
                      <a:pPr algn="ctr"/>
                      <a:r>
                        <a:rPr lang="en-IN" sz="1200" b="1">
                          <a:latin typeface="Arial" panose="020B0604020202020204" pitchFamily="34" charset="0"/>
                          <a:cs typeface="Arial" panose="020B0604020202020204" pitchFamily="34" charset="0"/>
                        </a:rPr>
                        <a:t>% Contribution</a:t>
                      </a:r>
                      <a:endParaRPr lang="en-IN" sz="12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952856978"/>
                  </a:ext>
                </a:extLst>
              </a:tr>
              <a:tr h="232876">
                <a:tc gridSpan="2">
                  <a:txBody>
                    <a:bodyPr/>
                    <a:lstStyle/>
                    <a:p>
                      <a:pPr algn="ctr"/>
                      <a:r>
                        <a:rPr lang="en-IN" sz="1200" b="1">
                          <a:latin typeface="Arial" panose="020B0604020202020204" pitchFamily="34" charset="0"/>
                          <a:cs typeface="Arial" panose="020B0604020202020204" pitchFamily="34" charset="0"/>
                        </a:rPr>
                        <a:t>Direct Employees</a:t>
                      </a:r>
                      <a:endParaRPr lang="en-IN" sz="1200" b="1" dirty="0">
                        <a:latin typeface="Arial" panose="020B0604020202020204" pitchFamily="34" charset="0"/>
                        <a:cs typeface="Arial" panose="020B0604020202020204" pitchFamily="34" charset="0"/>
                      </a:endParaRPr>
                    </a:p>
                  </a:txBody>
                  <a:tcPr anchor="ctr"/>
                </a:tc>
                <a:tc hMerge="1">
                  <a:txBody>
                    <a:bodyPr/>
                    <a:lstStyle/>
                    <a:p>
                      <a:r>
                        <a:rPr lang="en-IN" sz="1200" b="1" dirty="0">
                          <a:latin typeface="Arial" panose="020B0604020202020204" pitchFamily="34" charset="0"/>
                          <a:cs typeface="Arial" panose="020B0604020202020204" pitchFamily="34" charset="0"/>
                        </a:rPr>
                        <a:t>Direct Employees</a:t>
                      </a:r>
                    </a:p>
                  </a:txBody>
                  <a:tcPr anchor="ctr"/>
                </a:tc>
                <a:tc>
                  <a:txBody>
                    <a:bodyPr/>
                    <a:lstStyle/>
                    <a:p>
                      <a:pPr 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txBody>
                  <a:tcPr anchor="ctr"/>
                </a:tc>
                <a:tc>
                  <a:txBody>
                    <a:bodyPr/>
                    <a:lstStyle/>
                    <a:p>
                      <a:pPr 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61175044"/>
                  </a:ext>
                </a:extLst>
              </a:tr>
              <a:tr h="232876">
                <a:tc gridSpan="2">
                  <a:txBody>
                    <a:bodyPr/>
                    <a:lstStyle/>
                    <a:p>
                      <a:pPr algn="ctr"/>
                      <a:r>
                        <a:rPr lang="en-IN" sz="1200" b="1">
                          <a:latin typeface="Arial" panose="020B0604020202020204" pitchFamily="34" charset="0"/>
                          <a:cs typeface="Arial" panose="020B0604020202020204" pitchFamily="34" charset="0"/>
                        </a:rPr>
                        <a:t>Indirect Employees</a:t>
                      </a:r>
                      <a:endParaRPr lang="en-IN" sz="1200" b="1" dirty="0">
                        <a:latin typeface="Arial" panose="020B0604020202020204" pitchFamily="34" charset="0"/>
                        <a:cs typeface="Arial" panose="020B0604020202020204" pitchFamily="34" charset="0"/>
                      </a:endParaRPr>
                    </a:p>
                  </a:txBody>
                  <a:tcPr anchor="ctr"/>
                </a:tc>
                <a:tc hMerge="1">
                  <a:txBody>
                    <a:bodyPr/>
                    <a:lstStyle/>
                    <a:p>
                      <a:r>
                        <a:rPr lang="en-IN" sz="1200" b="1" dirty="0">
                          <a:latin typeface="Arial" panose="020B0604020202020204" pitchFamily="34" charset="0"/>
                          <a:cs typeface="Arial" panose="020B0604020202020204" pitchFamily="34" charset="0"/>
                        </a:rPr>
                        <a:t>Indirect Employees</a:t>
                      </a:r>
                    </a:p>
                  </a:txBody>
                  <a:tcPr anchor="ctr"/>
                </a:tc>
                <a:tc>
                  <a:txBody>
                    <a:bodyPr/>
                    <a:lstStyle/>
                    <a:p>
                      <a:pPr 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txBody>
                  <a:tcPr anchor="ctr"/>
                </a:tc>
                <a:tc>
                  <a:txBody>
                    <a:bodyPr/>
                    <a:lstStyle/>
                    <a:p>
                      <a:pPr 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60269158"/>
                  </a:ext>
                </a:extLst>
              </a:tr>
              <a:tr h="232876">
                <a:tc gridSpan="2">
                  <a:txBody>
                    <a:bodyPr/>
                    <a:lstStyle/>
                    <a:p>
                      <a:pPr algn="ctr"/>
                      <a:r>
                        <a:rPr lang="en-IN" sz="1200" b="1">
                          <a:latin typeface="Arial" panose="020B0604020202020204" pitchFamily="34" charset="0"/>
                          <a:cs typeface="Arial" panose="020B0604020202020204" pitchFamily="34" charset="0"/>
                        </a:rPr>
                        <a:t>Total</a:t>
                      </a:r>
                      <a:endParaRPr lang="en-IN" sz="1200" b="1" dirty="0">
                        <a:latin typeface="Arial" panose="020B0604020202020204" pitchFamily="34" charset="0"/>
                        <a:cs typeface="Arial" panose="020B0604020202020204" pitchFamily="34" charset="0"/>
                      </a:endParaRPr>
                    </a:p>
                  </a:txBody>
                  <a:tcPr anchor="ctr"/>
                </a:tc>
                <a:tc hMerge="1">
                  <a:txBody>
                    <a:bodyPr/>
                    <a:lstStyle/>
                    <a:p>
                      <a:r>
                        <a:rPr lang="en-IN" sz="1200" b="1" dirty="0">
                          <a:latin typeface="Arial" panose="020B0604020202020204" pitchFamily="34" charset="0"/>
                          <a:cs typeface="Arial" panose="020B0604020202020204" pitchFamily="34" charset="0"/>
                        </a:rPr>
                        <a:t>Total</a:t>
                      </a:r>
                    </a:p>
                  </a:txBody>
                  <a:tcPr anchor="ctr"/>
                </a:tc>
                <a:tc>
                  <a:txBody>
                    <a:bodyPr/>
                    <a:lstStyle/>
                    <a:p>
                      <a:pPr 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txBody>
                  <a:tcPr anchor="ctr"/>
                </a:tc>
                <a:tc>
                  <a:txBody>
                    <a:bodyPr/>
                    <a:lstStyle/>
                    <a:p>
                      <a:pPr 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945255"/>
                  </a:ext>
                </a:extLst>
              </a:tr>
              <a:tr h="232876">
                <a:tc gridSpan="2">
                  <a:txBody>
                    <a:bodyPr/>
                    <a:lstStyle/>
                    <a:p>
                      <a:pPr algn="ctr"/>
                      <a:r>
                        <a:rPr lang="en-IN" sz="1200" b="1">
                          <a:solidFill>
                            <a:schemeClr val="tx1"/>
                          </a:solidFill>
                          <a:latin typeface="Arial" panose="020B0604020202020204" pitchFamily="34" charset="0"/>
                          <a:cs typeface="Arial" panose="020B0604020202020204" pitchFamily="34" charset="0"/>
                        </a:rPr>
                        <a:t>Average Age </a:t>
                      </a:r>
                      <a:endParaRPr lang="en-IN" sz="1200" b="1" dirty="0">
                        <a:solidFill>
                          <a:schemeClr val="tx1"/>
                        </a:solidFill>
                        <a:latin typeface="Arial" panose="020B0604020202020204" pitchFamily="34" charset="0"/>
                        <a:cs typeface="Arial" panose="020B0604020202020204" pitchFamily="34" charset="0"/>
                      </a:endParaRPr>
                    </a:p>
                  </a:txBody>
                  <a:tcPr anchor="ctr"/>
                </a:tc>
                <a:tc hMerge="1">
                  <a:txBody>
                    <a:bodyPr/>
                    <a:lstStyle/>
                    <a:p>
                      <a:endParaRPr lang="en-IN" sz="1200" dirty="0">
                        <a:latin typeface="Arial" panose="020B0604020202020204" pitchFamily="34" charset="0"/>
                        <a:cs typeface="Arial" panose="020B0604020202020204" pitchFamily="34" charset="0"/>
                      </a:endParaRPr>
                    </a:p>
                  </a:txBody>
                  <a:tcPr/>
                </a:tc>
                <a:tc gridSpan="2">
                  <a:txBody>
                    <a:bodyPr/>
                    <a:lstStyle/>
                    <a:p>
                      <a:pPr 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txBody>
                  <a:tcPr anchor="ctr"/>
                </a:tc>
                <a:tc hMerge="1">
                  <a:txBody>
                    <a:bodyPr/>
                    <a:lstStyle/>
                    <a:p>
                      <a:endParaRPr lang="en-IN"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456200263"/>
                  </a:ext>
                </a:extLst>
              </a:tr>
              <a:tr h="232876">
                <a:tc gridSpan="2">
                  <a:txBody>
                    <a:bodyPr/>
                    <a:lstStyle/>
                    <a:p>
                      <a:pPr algn="ctr"/>
                      <a:r>
                        <a:rPr lang="en-IN" sz="1200" b="1">
                          <a:solidFill>
                            <a:schemeClr val="tx1"/>
                          </a:solidFill>
                          <a:latin typeface="Arial" panose="020B0604020202020204" pitchFamily="34" charset="0"/>
                          <a:cs typeface="Arial" panose="020B0604020202020204" pitchFamily="34" charset="0"/>
                        </a:rPr>
                        <a:t>Average Years of Service</a:t>
                      </a:r>
                      <a:endParaRPr lang="en-IN" sz="1200" b="1" dirty="0">
                        <a:solidFill>
                          <a:schemeClr val="tx1"/>
                        </a:solidFill>
                        <a:latin typeface="Arial" panose="020B0604020202020204" pitchFamily="34" charset="0"/>
                        <a:cs typeface="Arial" panose="020B0604020202020204" pitchFamily="34" charset="0"/>
                      </a:endParaRPr>
                    </a:p>
                  </a:txBody>
                  <a:tcPr anchor="ctr"/>
                </a:tc>
                <a:tc hMerge="1">
                  <a:txBody>
                    <a:bodyPr/>
                    <a:lstStyle/>
                    <a:p>
                      <a:endParaRPr lang="en-IN" sz="1200" dirty="0">
                        <a:latin typeface="Arial" panose="020B0604020202020204" pitchFamily="34" charset="0"/>
                        <a:cs typeface="Arial" panose="020B0604020202020204" pitchFamily="34" charset="0"/>
                      </a:endParaRPr>
                    </a:p>
                  </a:txBody>
                  <a:tcPr/>
                </a:tc>
                <a:tc gridSpan="2">
                  <a:txBody>
                    <a:bodyPr/>
                    <a:lstStyle/>
                    <a:p>
                      <a:pPr 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txBody>
                  <a:tcPr anchor="ctr"/>
                </a:tc>
                <a:tc hMerge="1">
                  <a:txBody>
                    <a:bodyPr/>
                    <a:lstStyle/>
                    <a:p>
                      <a:endParaRPr lang="en-IN"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93160266"/>
                  </a:ext>
                </a:extLst>
              </a:tr>
              <a:tr h="232876">
                <a:tc rowSpan="4">
                  <a:txBody>
                    <a:bodyPr/>
                    <a:lstStyle/>
                    <a:p>
                      <a:pPr algn="ctr"/>
                      <a:r>
                        <a:rPr lang="en-IN" sz="1200" b="1">
                          <a:solidFill>
                            <a:schemeClr val="tx1"/>
                          </a:solidFill>
                          <a:latin typeface="Arial" panose="020B0604020202020204" pitchFamily="34" charset="0"/>
                          <a:cs typeface="Arial" panose="020B0604020202020204" pitchFamily="34" charset="0"/>
                        </a:rPr>
                        <a:t>Education</a:t>
                      </a:r>
                      <a:endParaRPr lang="en-IN" sz="12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IN" sz="1200" b="1">
                          <a:latin typeface="Arial" panose="020B0604020202020204" pitchFamily="34" charset="0"/>
                          <a:cs typeface="Arial" panose="020B0604020202020204" pitchFamily="34" charset="0"/>
                        </a:rPr>
                        <a:t>Masters</a:t>
                      </a:r>
                      <a:endParaRPr lang="en-IN" sz="1200" b="1" dirty="0">
                        <a:latin typeface="Arial" panose="020B0604020202020204" pitchFamily="34" charset="0"/>
                        <a:cs typeface="Arial" panose="020B0604020202020204" pitchFamily="34" charset="0"/>
                      </a:endParaRPr>
                    </a:p>
                  </a:txBody>
                  <a:tcPr anchor="ctr"/>
                </a:tc>
                <a:tc gridSpan="2">
                  <a:txBody>
                    <a:bodyPr/>
                    <a:lstStyle/>
                    <a:p>
                      <a:pPr 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txBody>
                  <a:tcPr anchor="ctr"/>
                </a:tc>
                <a:tc hMerge="1">
                  <a:txBody>
                    <a:bodyPr/>
                    <a:lstStyle/>
                    <a:p>
                      <a:endParaRPr lang="en-IN"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920617684"/>
                  </a:ext>
                </a:extLst>
              </a:tr>
              <a:tr h="232876">
                <a:tc vMerge="1">
                  <a:txBody>
                    <a:bodyPr/>
                    <a:lstStyle/>
                    <a:p>
                      <a:endParaRPr lang="en-IN" sz="1200" dirty="0">
                        <a:latin typeface="Arial" panose="020B0604020202020204" pitchFamily="34" charset="0"/>
                        <a:cs typeface="Arial" panose="020B0604020202020204" pitchFamily="34" charset="0"/>
                      </a:endParaRPr>
                    </a:p>
                  </a:txBody>
                  <a:tcPr/>
                </a:tc>
                <a:tc>
                  <a:txBody>
                    <a:bodyPr/>
                    <a:lstStyle/>
                    <a:p>
                      <a:pPr algn="ctr"/>
                      <a:r>
                        <a:rPr lang="en-IN" sz="1200" b="1">
                          <a:latin typeface="Arial" panose="020B0604020202020204" pitchFamily="34" charset="0"/>
                          <a:cs typeface="Arial" panose="020B0604020202020204" pitchFamily="34" charset="0"/>
                        </a:rPr>
                        <a:t>University and College</a:t>
                      </a:r>
                      <a:endParaRPr lang="en-IN" sz="1200" b="1" dirty="0">
                        <a:latin typeface="Arial" panose="020B0604020202020204" pitchFamily="34" charset="0"/>
                        <a:cs typeface="Arial" panose="020B0604020202020204" pitchFamily="34" charset="0"/>
                      </a:endParaRPr>
                    </a:p>
                  </a:txBody>
                  <a:tcPr anchor="ctr"/>
                </a:tc>
                <a:tc gridSpan="2">
                  <a:txBody>
                    <a:bodyPr/>
                    <a:lstStyle/>
                    <a:p>
                      <a:pPr 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txBody>
                  <a:tcPr anchor="ctr"/>
                </a:tc>
                <a:tc hMerge="1">
                  <a:txBody>
                    <a:bodyPr/>
                    <a:lstStyle/>
                    <a:p>
                      <a:endParaRPr lang="en-IN"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225716775"/>
                  </a:ext>
                </a:extLst>
              </a:tr>
              <a:tr h="232876">
                <a:tc vMerge="1">
                  <a:txBody>
                    <a:bodyPr/>
                    <a:lstStyle/>
                    <a:p>
                      <a:endParaRPr lang="en-IN" sz="1200" dirty="0">
                        <a:latin typeface="Arial" panose="020B0604020202020204" pitchFamily="34" charset="0"/>
                        <a:cs typeface="Arial" panose="020B0604020202020204" pitchFamily="34" charset="0"/>
                      </a:endParaRPr>
                    </a:p>
                  </a:txBody>
                  <a:tcPr/>
                </a:tc>
                <a:tc>
                  <a:txBody>
                    <a:bodyPr/>
                    <a:lstStyle/>
                    <a:p>
                      <a:pPr algn="ctr"/>
                      <a:r>
                        <a:rPr lang="en-IN" sz="1200" b="1">
                          <a:latin typeface="Arial" panose="020B0604020202020204" pitchFamily="34" charset="0"/>
                          <a:cs typeface="Arial" panose="020B0604020202020204" pitchFamily="34" charset="0"/>
                        </a:rPr>
                        <a:t>Senior High School</a:t>
                      </a:r>
                      <a:endParaRPr lang="en-IN" sz="1200" b="1" dirty="0">
                        <a:latin typeface="Arial" panose="020B0604020202020204" pitchFamily="34" charset="0"/>
                        <a:cs typeface="Arial" panose="020B0604020202020204" pitchFamily="34" charset="0"/>
                      </a:endParaRPr>
                    </a:p>
                  </a:txBody>
                  <a:tcPr anchor="ctr"/>
                </a:tc>
                <a:tc gridSpan="2">
                  <a:txBody>
                    <a:bodyPr/>
                    <a:lstStyle/>
                    <a:p>
                      <a:pPr 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txBody>
                  <a:tcPr anchor="ctr"/>
                </a:tc>
                <a:tc hMerge="1">
                  <a:txBody>
                    <a:bodyPr/>
                    <a:lstStyle/>
                    <a:p>
                      <a:endParaRPr lang="en-IN"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157278012"/>
                  </a:ext>
                </a:extLst>
              </a:tr>
              <a:tr h="232876">
                <a:tc vMerge="1">
                  <a:txBody>
                    <a:bodyPr/>
                    <a:lstStyle/>
                    <a:p>
                      <a:endParaRPr lang="en-IN" sz="1200" dirty="0">
                        <a:latin typeface="Arial" panose="020B0604020202020204" pitchFamily="34" charset="0"/>
                        <a:cs typeface="Arial" panose="020B0604020202020204" pitchFamily="34" charset="0"/>
                      </a:endParaRPr>
                    </a:p>
                  </a:txBody>
                  <a:tcPr/>
                </a:tc>
                <a:tc>
                  <a:txBody>
                    <a:bodyPr/>
                    <a:lstStyle/>
                    <a:p>
                      <a:pPr algn="ctr"/>
                      <a:r>
                        <a:rPr lang="en-IN" sz="1200" b="1">
                          <a:latin typeface="Arial" panose="020B0604020202020204" pitchFamily="34" charset="0"/>
                          <a:cs typeface="Arial" panose="020B0604020202020204" pitchFamily="34" charset="0"/>
                        </a:rPr>
                        <a:t>Below Senior High School</a:t>
                      </a:r>
                      <a:endParaRPr lang="en-IN" sz="1200" b="1" dirty="0">
                        <a:latin typeface="Arial" panose="020B0604020202020204" pitchFamily="34" charset="0"/>
                        <a:cs typeface="Arial" panose="020B0604020202020204" pitchFamily="34" charset="0"/>
                      </a:endParaRPr>
                    </a:p>
                  </a:txBody>
                  <a:tcPr anchor="ctr"/>
                </a:tc>
                <a:tc gridSpan="2">
                  <a:txBody>
                    <a:bodyPr/>
                    <a:lstStyle/>
                    <a:p>
                      <a:pPr 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txBody>
                  <a:tcPr anchor="ctr"/>
                </a:tc>
                <a:tc hMerge="1">
                  <a:txBody>
                    <a:bodyPr/>
                    <a:lstStyle/>
                    <a:p>
                      <a:endParaRPr lang="en-IN"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47398850"/>
                  </a:ext>
                </a:extLst>
              </a:tr>
            </a:tbl>
          </a:graphicData>
        </a:graphic>
      </p:graphicFrame>
      <p:sp>
        <p:nvSpPr>
          <p:cNvPr id="2" name="TextBox 1">
            <a:extLst>
              <a:ext uri="{FF2B5EF4-FFF2-40B4-BE49-F238E27FC236}">
                <a16:creationId xmlns:a16="http://schemas.microsoft.com/office/drawing/2014/main" id="{F48D6457-26E6-9BDB-415D-0729D4C4CC37}"/>
              </a:ext>
            </a:extLst>
          </p:cNvPr>
          <p:cNvSpPr txBox="1"/>
          <p:nvPr/>
        </p:nvSpPr>
        <p:spPr>
          <a:xfrm>
            <a:off x="4609857" y="5564922"/>
            <a:ext cx="4313031" cy="868892"/>
          </a:xfrm>
          <a:prstGeom prst="rect">
            <a:avLst/>
          </a:prstGeom>
          <a:solidFill>
            <a:schemeClr val="bg1">
              <a:lumMod val="95000"/>
            </a:schemeClr>
          </a:solidFill>
          <a:ln>
            <a:solidFill>
              <a:schemeClr val="tx1"/>
            </a:solidFill>
          </a:ln>
        </p:spPr>
        <p:txBody>
          <a:bodyPr wrap="square" rtlCol="0">
            <a:spAutoFit/>
          </a:bodyPr>
          <a:lstStyle/>
          <a:p>
            <a:pPr>
              <a:lnSpc>
                <a:spcPct val="150000"/>
              </a:lnSpc>
            </a:pPr>
            <a:r>
              <a:rPr lang="en-US" sz="1200" dirty="0">
                <a:latin typeface="Arial" panose="020B0604020202020204" pitchFamily="34" charset="0"/>
                <a:cs typeface="Arial" panose="020B0604020202020204" pitchFamily="34" charset="0"/>
              </a:rPr>
              <a:t>Each product has a separate manufacturing line, and the production lines are not mixed with each other.</a:t>
            </a:r>
          </a:p>
          <a:p>
            <a:pPr>
              <a:lnSpc>
                <a:spcPct val="150000"/>
              </a:lnSpc>
            </a:pPr>
            <a:r>
              <a:rPr lang="en-US" sz="1100" b="1" i="1" u="none" strike="noStrike" dirty="0">
                <a:effectLst/>
                <a:latin typeface="Arial" panose="020B0604020202020204" pitchFamily="34" charset="0"/>
                <a:cs typeface="Arial" panose="020B0604020202020204" pitchFamily="34" charset="0"/>
              </a:rPr>
              <a:t>Note:</a:t>
            </a:r>
            <a:r>
              <a:rPr lang="en-US" sz="1100" i="1" u="none" strike="noStrike" dirty="0">
                <a:effectLst/>
                <a:latin typeface="Arial" panose="020B0604020202020204" pitchFamily="34" charset="0"/>
                <a:cs typeface="Arial" panose="020B0604020202020204" pitchFamily="34" charset="0"/>
              </a:rPr>
              <a:t> No. of employees by target product is an indicative number.</a:t>
            </a:r>
            <a:endParaRPr lang="en-US" sz="1100" i="1" u="none" strike="noStrike" dirty="0">
              <a:effectLst/>
              <a:latin typeface="Arial" panose="020B0604020202020204" pitchFamily="34" charset="0"/>
            </a:endParaRPr>
          </a:p>
        </p:txBody>
      </p:sp>
      <p:graphicFrame>
        <p:nvGraphicFramePr>
          <p:cNvPr id="6" name="Table 2">
            <a:extLst>
              <a:ext uri="{FF2B5EF4-FFF2-40B4-BE49-F238E27FC236}">
                <a16:creationId xmlns:a16="http://schemas.microsoft.com/office/drawing/2014/main" id="{D0099823-20D8-F367-C641-B82B44ADC6BB}"/>
              </a:ext>
            </a:extLst>
          </p:cNvPr>
          <p:cNvGraphicFramePr>
            <a:graphicFrameLocks noGrp="1"/>
          </p:cNvGraphicFramePr>
          <p:nvPr>
            <p:extLst>
              <p:ext uri="{D42A27DB-BD31-4B8C-83A1-F6EECF244321}">
                <p14:modId xmlns:p14="http://schemas.microsoft.com/office/powerpoint/2010/main" val="3290273035"/>
              </p:ext>
            </p:extLst>
          </p:nvPr>
        </p:nvGraphicFramePr>
        <p:xfrm>
          <a:off x="147756" y="3832954"/>
          <a:ext cx="4386388" cy="2560320"/>
        </p:xfrm>
        <a:graphic>
          <a:graphicData uri="http://schemas.openxmlformats.org/drawingml/2006/table">
            <a:tbl>
              <a:tblPr firstRow="1" bandRow="1">
                <a:tableStyleId>{5C22544A-7EE6-4342-B048-85BDC9FD1C3A}</a:tableStyleId>
              </a:tblPr>
              <a:tblGrid>
                <a:gridCol w="2188718">
                  <a:extLst>
                    <a:ext uri="{9D8B030D-6E8A-4147-A177-3AD203B41FA5}">
                      <a16:colId xmlns:a16="http://schemas.microsoft.com/office/drawing/2014/main" val="1249987795"/>
                    </a:ext>
                  </a:extLst>
                </a:gridCol>
                <a:gridCol w="152726">
                  <a:extLst>
                    <a:ext uri="{9D8B030D-6E8A-4147-A177-3AD203B41FA5}">
                      <a16:colId xmlns:a16="http://schemas.microsoft.com/office/drawing/2014/main" val="3857521546"/>
                    </a:ext>
                  </a:extLst>
                </a:gridCol>
                <a:gridCol w="2044944">
                  <a:extLst>
                    <a:ext uri="{9D8B030D-6E8A-4147-A177-3AD203B41FA5}">
                      <a16:colId xmlns:a16="http://schemas.microsoft.com/office/drawing/2014/main" val="854298258"/>
                    </a:ext>
                  </a:extLst>
                </a:gridCol>
              </a:tblGrid>
              <a:tr h="85446">
                <a:tc gridSpan="3">
                  <a:txBody>
                    <a:bodyPr/>
                    <a:lstStyle/>
                    <a:p>
                      <a:pPr marL="72000" algn="ctr" fontAlgn="ctr"/>
                      <a:r>
                        <a:rPr lang="en-US" sz="1200" b="1" i="0" u="none" strike="noStrike" dirty="0">
                          <a:solidFill>
                            <a:schemeClr val="bg1"/>
                          </a:solidFill>
                          <a:effectLst/>
                          <a:latin typeface="Arial" panose="020B0604020202020204" pitchFamily="34" charset="0"/>
                          <a:cs typeface="Arial" panose="020B0604020202020204" pitchFamily="34" charset="0"/>
                        </a:rPr>
                        <a:t>Employees By Department</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tc hMerge="1">
                  <a:txBody>
                    <a:bodyPr/>
                    <a:lstStyle/>
                    <a:p>
                      <a:pPr marL="72000" algn="ctr" fontAlgn="ct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tc hMerge="1">
                  <a:txBody>
                    <a:bodyPr/>
                    <a:lstStyle/>
                    <a:p>
                      <a:pPr marL="72000" algn="ctr" fontAlgn="ct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extLst>
                  <a:ext uri="{0D108BD9-81ED-4DB2-BD59-A6C34878D82A}">
                    <a16:rowId xmlns:a16="http://schemas.microsoft.com/office/drawing/2014/main" val="4134640371"/>
                  </a:ext>
                </a:extLst>
              </a:tr>
              <a:tr h="85446">
                <a:tc gridSpan="2">
                  <a:txBody>
                    <a:bodyPr/>
                    <a:lstStyle/>
                    <a:p>
                      <a:pPr marL="72000" algn="ctr" fontAlgn="ctr"/>
                      <a:r>
                        <a:rPr lang="en-IN" sz="1200" b="1" u="none" strike="noStrike" dirty="0">
                          <a:solidFill>
                            <a:schemeClr val="bg1"/>
                          </a:solidFill>
                          <a:effectLst/>
                          <a:latin typeface="Arial" panose="020B0604020202020204" pitchFamily="34" charset="0"/>
                          <a:cs typeface="Arial" panose="020B0604020202020204" pitchFamily="34" charset="0"/>
                        </a:rPr>
                        <a:t>Department</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tc hMerge="1">
                  <a:txBody>
                    <a:bodyPr/>
                    <a:lstStyle/>
                    <a:p>
                      <a:pPr marL="72000" algn="ctr" fontAlgn="ct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tc>
                  <a:txBody>
                    <a:bodyPr/>
                    <a:lstStyle/>
                    <a:p>
                      <a:pPr marL="72000" algn="ctr" fontAlgn="ctr"/>
                      <a:r>
                        <a:rPr lang="en-IN" sz="1200" b="1" u="none" strike="noStrike">
                          <a:solidFill>
                            <a:schemeClr val="bg1"/>
                          </a:solidFill>
                          <a:effectLst/>
                          <a:latin typeface="Arial" panose="020B0604020202020204" pitchFamily="34" charset="0"/>
                          <a:cs typeface="Arial" panose="020B0604020202020204" pitchFamily="34" charset="0"/>
                        </a:rPr>
                        <a:t>Number of Employees</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extLst>
                  <a:ext uri="{0D108BD9-81ED-4DB2-BD59-A6C34878D82A}">
                    <a16:rowId xmlns:a16="http://schemas.microsoft.com/office/drawing/2014/main" val="2927916752"/>
                  </a:ext>
                </a:extLst>
              </a:tr>
              <a:tr h="85446">
                <a:tc gridSpan="2">
                  <a:txBody>
                    <a:bodyPr/>
                    <a:lstStyle/>
                    <a:p>
                      <a:pPr algn="ctr" rtl="0" fontAlgn="ctr"/>
                      <a:r>
                        <a:rPr lang="en-IN" sz="1200" b="0" i="0" u="none" strike="noStrike" dirty="0">
                          <a:solidFill>
                            <a:srgbClr val="000000"/>
                          </a:solidFill>
                          <a:effectLst/>
                          <a:latin typeface="Arial" panose="020B0604020202020204" pitchFamily="34" charset="0"/>
                        </a:rPr>
                        <a:t>Operational Department</a:t>
                      </a:r>
                    </a:p>
                  </a:txBody>
                  <a:tcPr marL="0" marR="0" marT="0" marB="0" anchor="ctr"/>
                </a:tc>
                <a:tc hMerge="1">
                  <a:txBody>
                    <a:bodyPr/>
                    <a:lstStyle/>
                    <a:p>
                      <a:pPr algn="ctr" rtl="0" fontAlgn="ctr"/>
                      <a:endParaRPr lang="en-IN" sz="1200" b="0" i="0" u="none" strike="noStrike" dirty="0">
                        <a:solidFill>
                          <a:srgbClr val="000000"/>
                        </a:solidFill>
                        <a:effectLst/>
                        <a:latin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3362539679"/>
                  </a:ext>
                </a:extLst>
              </a:tr>
              <a:tr h="85446">
                <a:tc gridSpan="2">
                  <a:txBody>
                    <a:bodyPr/>
                    <a:lstStyle/>
                    <a:p>
                      <a:pPr algn="ctr" rtl="0" fontAlgn="ctr"/>
                      <a:r>
                        <a:rPr lang="en-IN" sz="1200" b="0" i="0" u="none" strike="noStrike" dirty="0">
                          <a:solidFill>
                            <a:srgbClr val="000000"/>
                          </a:solidFill>
                          <a:effectLst/>
                          <a:latin typeface="Arial" panose="020B0604020202020204" pitchFamily="34" charset="0"/>
                        </a:rPr>
                        <a:t>Main Management Department</a:t>
                      </a:r>
                    </a:p>
                  </a:txBody>
                  <a:tcPr marL="0" marR="0" marT="0" marB="0" anchor="ctr"/>
                </a:tc>
                <a:tc hMerge="1">
                  <a:txBody>
                    <a:bodyPr/>
                    <a:lstStyle/>
                    <a:p>
                      <a:pPr algn="ctr" rtl="0" fontAlgn="ctr"/>
                      <a:endParaRPr lang="en-IN" sz="1200" b="0" i="0" u="none" strike="noStrike" dirty="0">
                        <a:solidFill>
                          <a:srgbClr val="000000"/>
                        </a:solidFill>
                        <a:effectLst/>
                        <a:latin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3294015296"/>
                  </a:ext>
                </a:extLst>
              </a:tr>
              <a:tr h="85446">
                <a:tc gridSpan="2">
                  <a:txBody>
                    <a:bodyPr/>
                    <a:lstStyle/>
                    <a:p>
                      <a:pPr algn="ctr" rtl="0" fontAlgn="ctr"/>
                      <a:r>
                        <a:rPr lang="en-IN" sz="1200" b="0" i="0" u="none" strike="noStrike" dirty="0">
                          <a:solidFill>
                            <a:srgbClr val="000000"/>
                          </a:solidFill>
                          <a:effectLst/>
                          <a:latin typeface="Arial" panose="020B0604020202020204" pitchFamily="34" charset="0"/>
                        </a:rPr>
                        <a:t>Production Department</a:t>
                      </a:r>
                    </a:p>
                  </a:txBody>
                  <a:tcPr marL="0" marR="0" marT="0" marB="0" anchor="ctr"/>
                </a:tc>
                <a:tc hMerge="1">
                  <a:txBody>
                    <a:bodyPr/>
                    <a:lstStyle/>
                    <a:p>
                      <a:pPr algn="ctr" rtl="0" fontAlgn="ctr"/>
                      <a:endParaRPr lang="en-IN" sz="1200" b="0" i="0" u="none" strike="noStrike" dirty="0">
                        <a:solidFill>
                          <a:srgbClr val="000000"/>
                        </a:solidFill>
                        <a:effectLst/>
                        <a:latin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1158117006"/>
                  </a:ext>
                </a:extLst>
              </a:tr>
              <a:tr h="85446">
                <a:tc gridSpan="2">
                  <a:txBody>
                    <a:bodyPr/>
                    <a:lstStyle/>
                    <a:p>
                      <a:pPr algn="ctr" rtl="0" fontAlgn="ctr"/>
                      <a:r>
                        <a:rPr lang="en-IN" sz="1200" b="0" i="0" u="none" strike="noStrike" dirty="0">
                          <a:solidFill>
                            <a:srgbClr val="000000"/>
                          </a:solidFill>
                          <a:effectLst/>
                          <a:latin typeface="Arial" panose="020B0604020202020204" pitchFamily="34" charset="0"/>
                        </a:rPr>
                        <a:t>R&amp;D Department</a:t>
                      </a:r>
                    </a:p>
                  </a:txBody>
                  <a:tcPr marL="0" marR="0" marT="0" marB="0" anchor="ctr"/>
                </a:tc>
                <a:tc hMerge="1">
                  <a:txBody>
                    <a:bodyPr/>
                    <a:lstStyle/>
                    <a:p>
                      <a:pPr algn="ctr" rtl="0" fontAlgn="ctr"/>
                      <a:endParaRPr lang="en-IN" sz="1200" b="0" i="0" u="none" strike="noStrike" dirty="0">
                        <a:solidFill>
                          <a:srgbClr val="000000"/>
                        </a:solidFill>
                        <a:effectLst/>
                        <a:latin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2517016626"/>
                  </a:ext>
                </a:extLst>
              </a:tr>
              <a:tr h="85446">
                <a:tc gridSpan="2">
                  <a:txBody>
                    <a:bodyPr/>
                    <a:lstStyle/>
                    <a:p>
                      <a:pPr algn="ctr" rtl="0" fontAlgn="ctr"/>
                      <a:r>
                        <a:rPr lang="en-IN" sz="1200" b="0" i="0" u="none" strike="noStrike" dirty="0">
                          <a:solidFill>
                            <a:srgbClr val="000000"/>
                          </a:solidFill>
                          <a:effectLst/>
                          <a:latin typeface="Arial" panose="020B0604020202020204" pitchFamily="34" charset="0"/>
                        </a:rPr>
                        <a:t>Production Control Department</a:t>
                      </a:r>
                    </a:p>
                  </a:txBody>
                  <a:tcPr marL="0" marR="0" marT="0" marB="0" anchor="ctr"/>
                </a:tc>
                <a:tc hMerge="1">
                  <a:txBody>
                    <a:bodyPr/>
                    <a:lstStyle/>
                    <a:p>
                      <a:pPr algn="ctr" rtl="0" fontAlgn="ctr"/>
                      <a:endParaRPr lang="en-IN" sz="1200" b="0" i="0" u="none" strike="noStrike" dirty="0">
                        <a:solidFill>
                          <a:srgbClr val="000000"/>
                        </a:solidFill>
                        <a:effectLst/>
                        <a:latin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1382430694"/>
                  </a:ext>
                </a:extLst>
              </a:tr>
              <a:tr h="85446">
                <a:tc gridSpan="2">
                  <a:txBody>
                    <a:bodyPr/>
                    <a:lstStyle/>
                    <a:p>
                      <a:pPr algn="ctr" rtl="0" fontAlgn="ctr"/>
                      <a:r>
                        <a:rPr lang="en-IN" sz="1200" b="0" i="0" u="none" strike="noStrike" dirty="0">
                          <a:solidFill>
                            <a:srgbClr val="000000"/>
                          </a:solidFill>
                          <a:effectLst/>
                          <a:latin typeface="Arial" panose="020B0604020202020204" pitchFamily="34" charset="0"/>
                        </a:rPr>
                        <a:t>Automation Department</a:t>
                      </a:r>
                    </a:p>
                  </a:txBody>
                  <a:tcPr marL="0" marR="0" marT="0" marB="0" anchor="ctr"/>
                </a:tc>
                <a:tc hMerge="1">
                  <a:txBody>
                    <a:bodyPr/>
                    <a:lstStyle/>
                    <a:p>
                      <a:pPr algn="ctr" rtl="0" fontAlgn="ctr"/>
                      <a:endParaRPr lang="en-IN" sz="1200" b="0" i="0" u="none" strike="noStrike" dirty="0">
                        <a:solidFill>
                          <a:srgbClr val="000000"/>
                        </a:solidFill>
                        <a:effectLst/>
                        <a:latin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2675789184"/>
                  </a:ext>
                </a:extLst>
              </a:tr>
              <a:tr h="85446">
                <a:tc gridSpan="2">
                  <a:txBody>
                    <a:bodyPr/>
                    <a:lstStyle/>
                    <a:p>
                      <a:pPr algn="ctr" rtl="0" fontAlgn="ctr"/>
                      <a:r>
                        <a:rPr lang="en-IN" sz="1200" b="0" i="0" u="none" strike="noStrike" dirty="0">
                          <a:solidFill>
                            <a:srgbClr val="000000"/>
                          </a:solidFill>
                          <a:effectLst/>
                          <a:latin typeface="Arial" panose="020B0604020202020204" pitchFamily="34" charset="0"/>
                        </a:rPr>
                        <a:t>Quality Assurance Department</a:t>
                      </a:r>
                    </a:p>
                  </a:txBody>
                  <a:tcPr marL="0" marR="0" marT="0" marB="0" anchor="ctr"/>
                </a:tc>
                <a:tc hMerge="1">
                  <a:txBody>
                    <a:bodyPr/>
                    <a:lstStyle/>
                    <a:p>
                      <a:pPr algn="ctr" rtl="0" fontAlgn="ctr"/>
                      <a:endParaRPr lang="en-IN" sz="1200" b="0" i="0" u="none" strike="noStrike" dirty="0">
                        <a:solidFill>
                          <a:srgbClr val="000000"/>
                        </a:solidFill>
                        <a:effectLst/>
                        <a:latin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1485804735"/>
                  </a:ext>
                </a:extLst>
              </a:tr>
              <a:tr h="85446">
                <a:tc gridSpan="2">
                  <a:txBody>
                    <a:bodyPr/>
                    <a:lstStyle/>
                    <a:p>
                      <a:pPr algn="ctr" rtl="0" fontAlgn="ctr"/>
                      <a:r>
                        <a:rPr lang="en-IN" sz="1200" b="0" i="0" u="none" strike="noStrike" dirty="0">
                          <a:solidFill>
                            <a:srgbClr val="000000"/>
                          </a:solidFill>
                          <a:effectLst/>
                          <a:latin typeface="Arial" panose="020B0604020202020204" pitchFamily="34" charset="0"/>
                        </a:rPr>
                        <a:t>Labour Safety Office</a:t>
                      </a:r>
                    </a:p>
                  </a:txBody>
                  <a:tcPr marL="0" marR="0" marT="0" marB="0" anchor="ctr"/>
                </a:tc>
                <a:tc hMerge="1">
                  <a:txBody>
                    <a:bodyPr/>
                    <a:lstStyle/>
                    <a:p>
                      <a:pPr algn="ctr" rtl="0" fontAlgn="ctr"/>
                      <a:endParaRPr lang="en-IN" sz="1200" b="0" i="0" u="none" strike="noStrike" dirty="0">
                        <a:solidFill>
                          <a:srgbClr val="000000"/>
                        </a:solidFill>
                        <a:effectLst/>
                        <a:latin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4041453621"/>
                  </a:ext>
                </a:extLst>
              </a:tr>
              <a:tr h="85446">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1" i="0" u="none" strike="noStrike" dirty="0">
                          <a:solidFill>
                            <a:schemeClr val="bg1"/>
                          </a:solidFill>
                          <a:effectLst/>
                          <a:latin typeface="Arial" panose="020B0604020202020204" pitchFamily="34" charset="0"/>
                        </a:rPr>
                        <a:t>Production Department Segmentation</a:t>
                      </a:r>
                      <a:endParaRPr lang="en-IN" sz="1200" b="1" i="0" u="none" strike="noStrike" dirty="0">
                        <a:solidFill>
                          <a:schemeClr val="bg1"/>
                        </a:solidFill>
                        <a:effectLst/>
                        <a:latin typeface="Arial" panose="020B0604020202020204" pitchFamily="34" charset="0"/>
                      </a:endParaRPr>
                    </a:p>
                  </a:txBody>
                  <a:tcPr marL="0" marR="0" marT="0" marB="0" anchor="ctr">
                    <a:solidFill>
                      <a:srgbClr val="222A35"/>
                    </a:solidFill>
                  </a:tcPr>
                </a:tc>
                <a:tc hMerge="1">
                  <a:txBody>
                    <a:bodyPr/>
                    <a:lstStyle/>
                    <a:p>
                      <a:pPr algn="ctr" rtl="0" fontAlgn="ctr"/>
                      <a:endParaRPr lang="en-IN" sz="1200" b="0" i="0" u="none" strike="noStrike" dirty="0">
                        <a:solidFill>
                          <a:srgbClr val="000000"/>
                        </a:solidFill>
                        <a:effectLst/>
                        <a:latin typeface="Arial" panose="020B0604020202020204" pitchFamily="34" charset="0"/>
                      </a:endParaRPr>
                    </a:p>
                  </a:txBody>
                  <a:tcPr marL="0" marR="0" marT="0" marB="0" anchor="ct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IN" sz="1200" b="1" i="0" u="none" strike="noStrike" dirty="0">
                        <a:solidFill>
                          <a:schemeClr val="bg1"/>
                        </a:solidFill>
                        <a:effectLst/>
                        <a:latin typeface="Arial" panose="020B0604020202020204" pitchFamily="34" charset="0"/>
                      </a:endParaRPr>
                    </a:p>
                  </a:txBody>
                  <a:tcPr marL="0" marR="0" marT="0" marB="0" anchor="ctr">
                    <a:solidFill>
                      <a:srgbClr val="222A35"/>
                    </a:solidFill>
                  </a:tcPr>
                </a:tc>
                <a:extLst>
                  <a:ext uri="{0D108BD9-81ED-4DB2-BD59-A6C34878D82A}">
                    <a16:rowId xmlns:a16="http://schemas.microsoft.com/office/drawing/2014/main" val="2445738386"/>
                  </a:ext>
                </a:extLst>
              </a:tr>
              <a:tr h="85446">
                <a:tc>
                  <a:txBody>
                    <a:bodyPr/>
                    <a:lstStyle/>
                    <a:p>
                      <a:pPr algn="ctr" fontAlgn="ctr"/>
                      <a:r>
                        <a:rPr lang="en-IN" sz="1200" u="none" strike="noStrike" dirty="0">
                          <a:effectLst/>
                          <a:latin typeface="Arial" panose="020B0604020202020204" pitchFamily="34" charset="0"/>
                          <a:cs typeface="Arial" panose="020B0604020202020204" pitchFamily="34" charset="0"/>
                        </a:rPr>
                        <a:t>TSM (SMD)</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gridSpan="2">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hMerge="1">
                  <a:txBody>
                    <a:bodyPr/>
                    <a:lstStyle/>
                    <a:p>
                      <a:pPr algn="ctr" fontAlgn="ct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639881596"/>
                  </a:ext>
                </a:extLst>
              </a:tr>
              <a:tr h="85446">
                <a:tc>
                  <a:txBody>
                    <a:bodyPr/>
                    <a:lstStyle/>
                    <a:p>
                      <a:pPr algn="ctr" fontAlgn="ctr"/>
                      <a:r>
                        <a:rPr lang="en-IN" sz="1200" u="none" strike="noStrike" dirty="0">
                          <a:effectLst/>
                          <a:latin typeface="Arial" panose="020B0604020202020204" pitchFamily="34" charset="0"/>
                          <a:cs typeface="Arial" panose="020B0604020202020204" pitchFamily="34" charset="0"/>
                        </a:rPr>
                        <a:t>TSM - H (SMD)</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gridSpan="2">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hMerge="1">
                  <a:txBody>
                    <a:bodyPr/>
                    <a:lstStyle/>
                    <a:p>
                      <a:pPr algn="ctr" fontAlgn="ct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057554763"/>
                  </a:ext>
                </a:extLst>
              </a:tr>
              <a:tr h="85446">
                <a:tc>
                  <a:txBody>
                    <a:bodyPr/>
                    <a:lstStyle/>
                    <a:p>
                      <a:pPr algn="ctr" fontAlgn="ctr"/>
                      <a:r>
                        <a:rPr lang="en-IN" sz="1200" u="none" strike="noStrike" dirty="0">
                          <a:effectLst/>
                          <a:latin typeface="Arial" panose="020B0604020202020204" pitchFamily="34" charset="0"/>
                          <a:cs typeface="Arial" panose="020B0604020202020204" pitchFamily="34" charset="0"/>
                        </a:rPr>
                        <a:t>TSM - C (Automotive)</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gridSpan="2">
                  <a:txBody>
                    <a:bodyPr/>
                    <a:lstStyle/>
                    <a:p>
                      <a:pPr algn="ctr"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hMerge="1">
                  <a:txBody>
                    <a:bodyPr/>
                    <a:lstStyle/>
                    <a:p>
                      <a:pPr algn="ctr" fontAlgn="ct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202565251"/>
                  </a:ext>
                </a:extLst>
              </a:tr>
            </a:tbl>
          </a:graphicData>
        </a:graphic>
      </p:graphicFrame>
      <p:graphicFrame>
        <p:nvGraphicFramePr>
          <p:cNvPr id="9" name="Table 2">
            <a:extLst>
              <a:ext uri="{FF2B5EF4-FFF2-40B4-BE49-F238E27FC236}">
                <a16:creationId xmlns:a16="http://schemas.microsoft.com/office/drawing/2014/main" id="{33A135F9-1C8F-7743-A74C-B4DDC2142810}"/>
              </a:ext>
            </a:extLst>
          </p:cNvPr>
          <p:cNvGraphicFramePr>
            <a:graphicFrameLocks noGrp="1"/>
          </p:cNvGraphicFramePr>
          <p:nvPr>
            <p:extLst>
              <p:ext uri="{D42A27DB-BD31-4B8C-83A1-F6EECF244321}">
                <p14:modId xmlns:p14="http://schemas.microsoft.com/office/powerpoint/2010/main" val="889267764"/>
              </p:ext>
            </p:extLst>
          </p:nvPr>
        </p:nvGraphicFramePr>
        <p:xfrm>
          <a:off x="4609858" y="3842099"/>
          <a:ext cx="4313032" cy="1645920"/>
        </p:xfrm>
        <a:graphic>
          <a:graphicData uri="http://schemas.openxmlformats.org/drawingml/2006/table">
            <a:tbl>
              <a:tblPr firstRow="1" bandRow="1">
                <a:tableStyleId>{5C22544A-7EE6-4342-B048-85BDC9FD1C3A}</a:tableStyleId>
              </a:tblPr>
              <a:tblGrid>
                <a:gridCol w="2152115">
                  <a:extLst>
                    <a:ext uri="{9D8B030D-6E8A-4147-A177-3AD203B41FA5}">
                      <a16:colId xmlns:a16="http://schemas.microsoft.com/office/drawing/2014/main" val="1249987795"/>
                    </a:ext>
                  </a:extLst>
                </a:gridCol>
                <a:gridCol w="2160917">
                  <a:extLst>
                    <a:ext uri="{9D8B030D-6E8A-4147-A177-3AD203B41FA5}">
                      <a16:colId xmlns:a16="http://schemas.microsoft.com/office/drawing/2014/main" val="3857521546"/>
                    </a:ext>
                  </a:extLst>
                </a:gridCol>
              </a:tblGrid>
              <a:tr h="129753">
                <a:tc gridSpan="2">
                  <a:txBody>
                    <a:bodyPr/>
                    <a:lstStyle/>
                    <a:p>
                      <a:pPr marL="72000" algn="ctr" fontAlgn="ctr"/>
                      <a:r>
                        <a:rPr lang="en-US" sz="1200" b="1" i="0" u="none" strike="noStrike" dirty="0">
                          <a:solidFill>
                            <a:schemeClr val="bg1"/>
                          </a:solidFill>
                          <a:effectLst/>
                          <a:latin typeface="Arial" panose="020B0604020202020204" pitchFamily="34" charset="0"/>
                          <a:cs typeface="Arial" panose="020B0604020202020204" pitchFamily="34" charset="0"/>
                        </a:rPr>
                        <a:t>Employees By Factory (Production Department)</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tc hMerge="1">
                  <a:txBody>
                    <a:bodyPr/>
                    <a:lstStyle/>
                    <a:p>
                      <a:pPr marL="72000" algn="ctr" fontAlgn="ct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extLst>
                  <a:ext uri="{0D108BD9-81ED-4DB2-BD59-A6C34878D82A}">
                    <a16:rowId xmlns:a16="http://schemas.microsoft.com/office/drawing/2014/main" val="4134640371"/>
                  </a:ext>
                </a:extLst>
              </a:tr>
              <a:tr h="129753">
                <a:tc>
                  <a:txBody>
                    <a:bodyPr/>
                    <a:lstStyle/>
                    <a:p>
                      <a:pPr marL="72000" algn="ctr" fontAlgn="ctr"/>
                      <a:r>
                        <a:rPr lang="en-IN" sz="1200" b="1" u="none" strike="noStrike" dirty="0">
                          <a:solidFill>
                            <a:schemeClr val="bg1"/>
                          </a:solidFill>
                          <a:effectLst/>
                          <a:latin typeface="Arial" panose="020B0604020202020204" pitchFamily="34" charset="0"/>
                          <a:cs typeface="Arial" panose="020B0604020202020204" pitchFamily="34" charset="0"/>
                        </a:rPr>
                        <a:t>Factory</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tc>
                  <a:txBody>
                    <a:bodyPr/>
                    <a:lstStyle/>
                    <a:p>
                      <a:pPr marL="72000" algn="ctr" fontAlgn="ctr"/>
                      <a:r>
                        <a:rPr lang="en-IN" sz="1200" b="1" u="none" strike="noStrike" dirty="0">
                          <a:solidFill>
                            <a:schemeClr val="bg1"/>
                          </a:solidFill>
                          <a:effectLst/>
                          <a:latin typeface="Arial" panose="020B0604020202020204" pitchFamily="34" charset="0"/>
                          <a:cs typeface="Arial" panose="020B0604020202020204" pitchFamily="34" charset="0"/>
                        </a:rPr>
                        <a:t>Number of Employees</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extLst>
                  <a:ext uri="{0D108BD9-81ED-4DB2-BD59-A6C34878D82A}">
                    <a16:rowId xmlns:a16="http://schemas.microsoft.com/office/drawing/2014/main" val="2927916752"/>
                  </a:ext>
                </a:extLst>
              </a:tr>
              <a:tr h="129753">
                <a:tc>
                  <a:txBody>
                    <a:bodyPr/>
                    <a:lstStyle/>
                    <a:p>
                      <a:pPr algn="ctr" fontAlgn="ctr"/>
                      <a:r>
                        <a:rPr lang="en-IN" sz="1200" b="0" i="0" u="none" strike="noStrike" dirty="0">
                          <a:solidFill>
                            <a:srgbClr val="000000"/>
                          </a:solidFill>
                          <a:effectLst/>
                          <a:latin typeface="Arial" panose="020B0604020202020204" pitchFamily="34" charset="0"/>
                        </a:rPr>
                        <a:t>Kaohsiung 1st Factory, Taiwan</a:t>
                      </a: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362539679"/>
                  </a:ext>
                </a:extLst>
              </a:tr>
              <a:tr h="129753">
                <a:tc>
                  <a:txBody>
                    <a:bodyPr/>
                    <a:lstStyle/>
                    <a:p>
                      <a:pPr algn="ctr" fontAlgn="ctr"/>
                      <a:r>
                        <a:rPr lang="en-IN" sz="1200" b="0" i="0" u="none" strike="noStrike">
                          <a:solidFill>
                            <a:srgbClr val="000000"/>
                          </a:solidFill>
                          <a:effectLst/>
                          <a:latin typeface="Arial" panose="020B0604020202020204" pitchFamily="34" charset="0"/>
                        </a:rPr>
                        <a:t>Kaohsiung 2nd Factory, Taiwan</a:t>
                      </a: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294015296"/>
                  </a:ext>
                </a:extLst>
              </a:tr>
              <a:tr h="129753">
                <a:tc>
                  <a:txBody>
                    <a:bodyPr/>
                    <a:lstStyle/>
                    <a:p>
                      <a:pPr algn="ctr" fontAlgn="ctr"/>
                      <a:r>
                        <a:rPr lang="en-IN" sz="1200" b="0" i="0" u="none" strike="noStrike">
                          <a:solidFill>
                            <a:srgbClr val="000000"/>
                          </a:solidFill>
                          <a:effectLst/>
                          <a:latin typeface="Arial" panose="020B0604020202020204" pitchFamily="34" charset="0"/>
                        </a:rPr>
                        <a:t>Changzhou Factory, China</a:t>
                      </a: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158117006"/>
                  </a:ext>
                </a:extLst>
              </a:tr>
              <a:tr h="129753">
                <a:tc>
                  <a:txBody>
                    <a:bodyPr/>
                    <a:lstStyle/>
                    <a:p>
                      <a:pPr algn="ctr" fontAlgn="ctr"/>
                      <a:r>
                        <a:rPr lang="en-IN" sz="1200" b="0" i="0" u="none" strike="noStrike">
                          <a:solidFill>
                            <a:srgbClr val="000000"/>
                          </a:solidFill>
                          <a:effectLst/>
                          <a:latin typeface="Arial" panose="020B0604020202020204" pitchFamily="34" charset="0"/>
                        </a:rPr>
                        <a:t>Yichang Factory, China</a:t>
                      </a: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517016626"/>
                  </a:ext>
                </a:extLst>
              </a:tr>
              <a:tr h="129753">
                <a:tc>
                  <a:txBody>
                    <a:bodyPr/>
                    <a:lstStyle/>
                    <a:p>
                      <a:pPr algn="ctr" fontAlgn="ctr"/>
                      <a:r>
                        <a:rPr lang="en-IN" sz="1200" b="0" i="0" u="none" strike="noStrike">
                          <a:solidFill>
                            <a:srgbClr val="000000"/>
                          </a:solidFill>
                          <a:effectLst/>
                          <a:latin typeface="Arial" panose="020B0604020202020204" pitchFamily="34" charset="0"/>
                        </a:rPr>
                        <a:t>Dongguan Factory, China</a:t>
                      </a: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382430694"/>
                  </a:ext>
                </a:extLst>
              </a:tr>
              <a:tr h="129753">
                <a:tc>
                  <a:txBody>
                    <a:bodyPr/>
                    <a:lstStyle/>
                    <a:p>
                      <a:pPr algn="ctr" fontAlgn="ctr"/>
                      <a:r>
                        <a:rPr lang="en-IN" sz="1200" b="0" i="0" u="none" strike="noStrike" dirty="0">
                          <a:solidFill>
                            <a:srgbClr val="000000"/>
                          </a:solidFill>
                          <a:effectLst/>
                          <a:latin typeface="Arial" panose="020B0604020202020204" pitchFamily="34" charset="0"/>
                        </a:rPr>
                        <a:t>Jingdezhen Factory, China</a:t>
                      </a: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2675789184"/>
                  </a:ext>
                </a:extLst>
              </a:tr>
              <a:tr h="129753">
                <a:tc>
                  <a:txBody>
                    <a:bodyPr/>
                    <a:lstStyle/>
                    <a:p>
                      <a:pPr algn="ctr" fontAlgn="ctr"/>
                      <a:r>
                        <a:rPr lang="en-IN" sz="1200" b="0" i="0" u="none" strike="noStrike" dirty="0">
                          <a:solidFill>
                            <a:srgbClr val="000000"/>
                          </a:solidFill>
                          <a:effectLst/>
                          <a:latin typeface="Arial" panose="020B0604020202020204" pitchFamily="34" charset="0"/>
                        </a:rPr>
                        <a:t>Yilan, Taiwan</a:t>
                      </a:r>
                    </a:p>
                  </a:txBody>
                  <a:tcPr marL="0" marR="0" marT="0" marB="0" anchor="ctr"/>
                </a:tc>
                <a:tc>
                  <a:txBody>
                    <a:bodyPr/>
                    <a:lstStyle/>
                    <a:p>
                      <a:pPr algn="ctr"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1485804735"/>
                  </a:ext>
                </a:extLst>
              </a:tr>
            </a:tbl>
          </a:graphicData>
        </a:graphic>
      </p:graphicFrame>
      <p:pic>
        <p:nvPicPr>
          <p:cNvPr id="5" name="Picture 4" descr="Text&#10;&#10;Description automatically generated">
            <a:extLst>
              <a:ext uri="{FF2B5EF4-FFF2-40B4-BE49-F238E27FC236}">
                <a16:creationId xmlns:a16="http://schemas.microsoft.com/office/drawing/2014/main" id="{0E3E422C-9F74-559F-935C-28F8B0183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239171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6530A55-979E-70D2-404F-CFA5772642B0}"/>
              </a:ext>
            </a:extLst>
          </p:cNvPr>
          <p:cNvSpPr txBox="1"/>
          <p:nvPr/>
        </p:nvSpPr>
        <p:spPr>
          <a:xfrm>
            <a:off x="174259" y="5345617"/>
            <a:ext cx="8797460" cy="1166153"/>
          </a:xfrm>
          <a:prstGeom prst="rect">
            <a:avLst/>
          </a:prstGeom>
          <a:solidFill>
            <a:schemeClr val="bg1">
              <a:lumMod val="95000"/>
            </a:schemeClr>
          </a:solidFill>
          <a:ln>
            <a:solidFill>
              <a:schemeClr val="tx1"/>
            </a:solidFill>
          </a:ln>
        </p:spPr>
        <p:txBody>
          <a:bodyPr wrap="square" rtlCol="0">
            <a:spAutoFit/>
          </a:bodyPr>
          <a:lstStyle/>
          <a:p>
            <a:pPr>
              <a:lnSpc>
                <a:spcPct val="150000"/>
              </a:lnSpc>
            </a:pPr>
            <a:r>
              <a:rPr lang="en-US" sz="1200" b="1" i="0" u="none" strike="noStrike" dirty="0">
                <a:effectLst/>
                <a:latin typeface="Arial" panose="020B0604020202020204" pitchFamily="34" charset="0"/>
                <a:cs typeface="Arial" panose="020B0604020202020204" pitchFamily="34" charset="0"/>
              </a:rPr>
              <a:t>Buildings: </a:t>
            </a:r>
            <a:r>
              <a:rPr lang="en-US" sz="1200" i="0" u="none" strike="noStrike" dirty="0">
                <a:effectLst/>
                <a:latin typeface="Arial" panose="020B0604020202020204" pitchFamily="34" charset="0"/>
                <a:cs typeface="Arial" panose="020B0604020202020204" pitchFamily="34" charset="0"/>
              </a:rPr>
              <a:t>XXX</a:t>
            </a:r>
            <a:endParaRPr lang="en-US" sz="1200" b="1" i="0" u="none" strike="noStrike" dirty="0">
              <a:effectLst/>
              <a:latin typeface="Arial" panose="020B0604020202020204" pitchFamily="34" charset="0"/>
              <a:cs typeface="Arial" panose="020B0604020202020204" pitchFamily="34" charset="0"/>
            </a:endParaRPr>
          </a:p>
          <a:p>
            <a:pPr>
              <a:lnSpc>
                <a:spcPct val="150000"/>
              </a:lnSpc>
            </a:pPr>
            <a:r>
              <a:rPr lang="en-US" sz="1200" b="1" i="0" u="none" strike="noStrike" dirty="0">
                <a:effectLst/>
                <a:latin typeface="Arial" panose="020B0604020202020204" pitchFamily="34" charset="0"/>
                <a:cs typeface="Arial" panose="020B0604020202020204" pitchFamily="34" charset="0"/>
              </a:rPr>
              <a:t>Raw Materials: </a:t>
            </a:r>
            <a:r>
              <a:rPr lang="en-US" sz="1200" i="0" u="none" strike="noStrike" dirty="0">
                <a:effectLst/>
                <a:latin typeface="Arial" panose="020B0604020202020204" pitchFamily="34" charset="0"/>
                <a:cs typeface="Arial" panose="020B0604020202020204" pitchFamily="34" charset="0"/>
              </a:rPr>
              <a:t>XXX</a:t>
            </a:r>
          </a:p>
          <a:p>
            <a:pPr>
              <a:lnSpc>
                <a:spcPct val="150000"/>
              </a:lnSpc>
            </a:pPr>
            <a:r>
              <a:rPr lang="en-US" sz="1200" dirty="0">
                <a:latin typeface="Arial" panose="020B0604020202020204" pitchFamily="34" charset="0"/>
                <a:cs typeface="Arial" panose="020B0604020202020204" pitchFamily="34" charset="0"/>
              </a:rPr>
              <a:t>XXX</a:t>
            </a:r>
          </a:p>
          <a:p>
            <a:pPr>
              <a:lnSpc>
                <a:spcPct val="150000"/>
              </a:lnSpc>
            </a:pPr>
            <a:r>
              <a:rPr lang="en-US" sz="1200" i="0" u="none" strike="noStrike" dirty="0">
                <a:effectLst/>
                <a:latin typeface="Arial" panose="020B0604020202020204" pitchFamily="34" charset="0"/>
                <a:cs typeface="Arial" panose="020B0604020202020204" pitchFamily="34" charset="0"/>
              </a:rPr>
              <a:t>XXX</a:t>
            </a:r>
          </a:p>
        </p:txBody>
      </p:sp>
      <p:sp>
        <p:nvSpPr>
          <p:cNvPr id="8" name="TextBox 7">
            <a:extLst>
              <a:ext uri="{FF2B5EF4-FFF2-40B4-BE49-F238E27FC236}">
                <a16:creationId xmlns:a16="http://schemas.microsoft.com/office/drawing/2014/main" id="{8C9DD31D-A28D-A384-17B4-5E0A22E0BE8D}"/>
              </a:ext>
            </a:extLst>
          </p:cNvPr>
          <p:cNvSpPr txBox="1"/>
          <p:nvPr/>
        </p:nvSpPr>
        <p:spPr>
          <a:xfrm>
            <a:off x="147755" y="2392829"/>
            <a:ext cx="8848490" cy="594715"/>
          </a:xfrm>
          <a:prstGeom prst="rect">
            <a:avLst/>
          </a:prstGeom>
          <a:solidFill>
            <a:schemeClr val="bg1">
              <a:lumMod val="95000"/>
            </a:schemeClr>
          </a:solidFill>
          <a:ln>
            <a:solidFill>
              <a:schemeClr val="tx1"/>
            </a:solidFill>
          </a:ln>
        </p:spPr>
        <p:txBody>
          <a:bodyPr wrap="square" rtlCol="0">
            <a:spAutoFit/>
          </a:bodyPr>
          <a:lstStyle/>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dirty="0">
                <a:latin typeface="Arial" panose="020B0604020202020204" pitchFamily="34" charset="0"/>
              </a:rPr>
              <a:t>XXX</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dirty="0">
                <a:latin typeface="Arial" panose="020B0604020202020204" pitchFamily="34" charset="0"/>
              </a:rPr>
              <a:t>XXX</a:t>
            </a:r>
          </a:p>
        </p:txBody>
      </p:sp>
      <p:sp>
        <p:nvSpPr>
          <p:cNvPr id="12" name="TextBox 11">
            <a:extLst>
              <a:ext uri="{FF2B5EF4-FFF2-40B4-BE49-F238E27FC236}">
                <a16:creationId xmlns:a16="http://schemas.microsoft.com/office/drawing/2014/main" id="{5D740AAB-3C4E-4371-A580-6D6716365F41}"/>
              </a:ext>
            </a:extLst>
          </p:cNvPr>
          <p:cNvSpPr txBox="1"/>
          <p:nvPr/>
        </p:nvSpPr>
        <p:spPr>
          <a:xfrm>
            <a:off x="114625" y="152123"/>
            <a:ext cx="5862106"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Executive Summary</a:t>
            </a:r>
            <a:endParaRPr lang="en-US" sz="14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DDCE12B-D81B-5928-0A04-F63232A36780}"/>
              </a:ext>
            </a:extLst>
          </p:cNvPr>
          <p:cNvSpPr txBox="1"/>
          <p:nvPr/>
        </p:nvSpPr>
        <p:spPr>
          <a:xfrm>
            <a:off x="2345634" y="6456688"/>
            <a:ext cx="6611323"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TechSci Research, Thinking Electronic </a:t>
            </a:r>
            <a:r>
              <a:rPr lang="en-US" sz="1000" dirty="0">
                <a:latin typeface="Arial" panose="020B0604020202020204" pitchFamily="34" charset="0"/>
                <a:cs typeface="Arial" panose="020B0604020202020204" pitchFamily="34" charset="0"/>
              </a:rPr>
              <a:t>Company Website, Annual Reports, Company Presentation, etc.</a:t>
            </a:r>
            <a:endParaRPr lang="en-IN" sz="10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BDE5788E-DF3E-4CE7-305E-9B5301B9AC98}"/>
              </a:ext>
            </a:extLst>
          </p:cNvPr>
          <p:cNvSpPr txBox="1"/>
          <p:nvPr/>
        </p:nvSpPr>
        <p:spPr>
          <a:xfrm>
            <a:off x="147754" y="3019197"/>
            <a:ext cx="8848490" cy="594715"/>
          </a:xfrm>
          <a:prstGeom prst="rect">
            <a:avLst/>
          </a:prstGeom>
          <a:solidFill>
            <a:schemeClr val="bg1">
              <a:lumMod val="95000"/>
            </a:schemeClr>
          </a:solidFill>
          <a:ln>
            <a:solidFill>
              <a:schemeClr val="tx1"/>
            </a:solidFill>
          </a:ln>
        </p:spPr>
        <p:txBody>
          <a:bodyPr wrap="square" rtlCol="0">
            <a:spAutoFit/>
          </a:bodyPr>
          <a:lstStyle/>
          <a:p>
            <a:pPr rtl="0" eaLnBrk="1" fontAlgn="b" latinLnBrk="0" hangingPunct="1">
              <a:lnSpc>
                <a:spcPct val="150000"/>
              </a:lnSpc>
              <a:spcBef>
                <a:spcPts val="0"/>
              </a:spcBef>
              <a:spcAft>
                <a:spcPts val="0"/>
              </a:spcAft>
            </a:pPr>
            <a:r>
              <a:rPr lang="en-US" sz="1200" b="1" dirty="0">
                <a:latin typeface="Arial" panose="020B0604020202020204" pitchFamily="34" charset="0"/>
              </a:rPr>
              <a:t>Work Shift Organization Status: Operating Days, Hours: </a:t>
            </a:r>
            <a:r>
              <a:rPr lang="en-US" sz="1200" dirty="0">
                <a:latin typeface="Arial" panose="020B0604020202020204" pitchFamily="34" charset="0"/>
              </a:rPr>
              <a:t>XXX</a:t>
            </a:r>
          </a:p>
          <a:p>
            <a:pPr rtl="0" eaLnBrk="1" fontAlgn="b" latinLnBrk="0" hangingPunct="1">
              <a:lnSpc>
                <a:spcPct val="150000"/>
              </a:lnSpc>
              <a:spcBef>
                <a:spcPts val="0"/>
              </a:spcBef>
              <a:spcAft>
                <a:spcPts val="0"/>
              </a:spcAft>
            </a:pPr>
            <a:r>
              <a:rPr lang="en-US" sz="1200" dirty="0">
                <a:latin typeface="Arial" panose="020B0604020202020204" pitchFamily="34" charset="0"/>
              </a:rPr>
              <a:t>XXX</a:t>
            </a:r>
          </a:p>
        </p:txBody>
      </p:sp>
      <p:graphicFrame>
        <p:nvGraphicFramePr>
          <p:cNvPr id="5" name="Table 2">
            <a:extLst>
              <a:ext uri="{FF2B5EF4-FFF2-40B4-BE49-F238E27FC236}">
                <a16:creationId xmlns:a16="http://schemas.microsoft.com/office/drawing/2014/main" id="{13A5A8B8-9AAA-ED75-59C8-E101ED5AB803}"/>
              </a:ext>
            </a:extLst>
          </p:cNvPr>
          <p:cNvGraphicFramePr>
            <a:graphicFrameLocks noGrp="1"/>
          </p:cNvGraphicFramePr>
          <p:nvPr>
            <p:extLst>
              <p:ext uri="{D42A27DB-BD31-4B8C-83A1-F6EECF244321}">
                <p14:modId xmlns:p14="http://schemas.microsoft.com/office/powerpoint/2010/main" val="2715651214"/>
              </p:ext>
            </p:extLst>
          </p:nvPr>
        </p:nvGraphicFramePr>
        <p:xfrm>
          <a:off x="127790" y="3651979"/>
          <a:ext cx="8868454" cy="1645920"/>
        </p:xfrm>
        <a:graphic>
          <a:graphicData uri="http://schemas.openxmlformats.org/drawingml/2006/table">
            <a:tbl>
              <a:tblPr firstRow="1" bandRow="1">
                <a:tableStyleId>{5C22544A-7EE6-4342-B048-85BDC9FD1C3A}</a:tableStyleId>
              </a:tblPr>
              <a:tblGrid>
                <a:gridCol w="2275819">
                  <a:extLst>
                    <a:ext uri="{9D8B030D-6E8A-4147-A177-3AD203B41FA5}">
                      <a16:colId xmlns:a16="http://schemas.microsoft.com/office/drawing/2014/main" val="1249987795"/>
                    </a:ext>
                  </a:extLst>
                </a:gridCol>
                <a:gridCol w="3299702">
                  <a:extLst>
                    <a:ext uri="{9D8B030D-6E8A-4147-A177-3AD203B41FA5}">
                      <a16:colId xmlns:a16="http://schemas.microsoft.com/office/drawing/2014/main" val="3857521546"/>
                    </a:ext>
                  </a:extLst>
                </a:gridCol>
                <a:gridCol w="3292933">
                  <a:extLst>
                    <a:ext uri="{9D8B030D-6E8A-4147-A177-3AD203B41FA5}">
                      <a16:colId xmlns:a16="http://schemas.microsoft.com/office/drawing/2014/main" val="952598907"/>
                    </a:ext>
                  </a:extLst>
                </a:gridCol>
              </a:tblGrid>
              <a:tr h="66079">
                <a:tc rowSpan="2">
                  <a:txBody>
                    <a:bodyPr/>
                    <a:lstStyle/>
                    <a:p>
                      <a:pPr algn="ctr" fontAlgn="ctr">
                        <a:lnSpc>
                          <a:spcPct val="100000"/>
                        </a:lnSpc>
                      </a:pPr>
                      <a:r>
                        <a:rPr lang="en-IN" sz="1200" b="1" i="0" u="none" strike="noStrike" dirty="0">
                          <a:solidFill>
                            <a:schemeClr val="bg1"/>
                          </a:solidFill>
                          <a:effectLst/>
                          <a:latin typeface="Arial" panose="020B0604020202020204" pitchFamily="34" charset="0"/>
                          <a:cs typeface="Arial" panose="020B0604020202020204" pitchFamily="34" charset="0"/>
                        </a:rPr>
                        <a:t>Parameters</a:t>
                      </a:r>
                    </a:p>
                  </a:txBody>
                  <a:tcPr marL="0" marR="0" marT="0" marB="0" anchor="ctr">
                    <a:solidFill>
                      <a:schemeClr val="tx2">
                        <a:lumMod val="50000"/>
                      </a:schemeClr>
                    </a:solidFill>
                  </a:tcPr>
                </a:tc>
                <a:tc>
                  <a:txBody>
                    <a:bodyPr/>
                    <a:lstStyle/>
                    <a:p>
                      <a:pPr algn="ctr" fontAlgn="ctr">
                        <a:lnSpc>
                          <a:spcPct val="100000"/>
                        </a:lnSpc>
                      </a:pPr>
                      <a:r>
                        <a:rPr lang="en-IN" sz="1200" b="1" i="0" u="none" strike="noStrike" dirty="0">
                          <a:solidFill>
                            <a:schemeClr val="bg1"/>
                          </a:solidFill>
                          <a:effectLst/>
                          <a:latin typeface="Arial" panose="020B0604020202020204" pitchFamily="34" charset="0"/>
                          <a:cs typeface="Arial" panose="020B0604020202020204" pitchFamily="34" charset="0"/>
                        </a:rPr>
                        <a:t>Cost</a:t>
                      </a:r>
                    </a:p>
                  </a:txBody>
                  <a:tcPr marL="0" marR="0" marT="0" marB="0" anchor="ctr">
                    <a:solidFill>
                      <a:schemeClr val="tx2">
                        <a:lumMod val="50000"/>
                      </a:schemeClr>
                    </a:solidFill>
                  </a:tcPr>
                </a:tc>
                <a:tc>
                  <a:txBody>
                    <a:bodyPr/>
                    <a:lstStyle/>
                    <a:p>
                      <a:pPr algn="ctr" fontAlgn="ctr">
                        <a:lnSpc>
                          <a:spcPct val="100000"/>
                        </a:lnSpc>
                      </a:pPr>
                      <a:r>
                        <a:rPr lang="en-IN" sz="1200" b="1" i="0" u="none" strike="noStrike" dirty="0">
                          <a:solidFill>
                            <a:schemeClr val="bg1"/>
                          </a:solidFill>
                          <a:effectLst/>
                          <a:latin typeface="Arial" panose="020B0604020202020204" pitchFamily="34" charset="0"/>
                          <a:cs typeface="Arial" panose="020B0604020202020204" pitchFamily="34" charset="0"/>
                        </a:rPr>
                        <a:t>Accumulated Depreciation</a:t>
                      </a:r>
                    </a:p>
                  </a:txBody>
                  <a:tcPr marL="0" marR="0" marT="0" marB="0" anchor="ctr">
                    <a:solidFill>
                      <a:schemeClr val="tx2">
                        <a:lumMod val="50000"/>
                      </a:schemeClr>
                    </a:solidFill>
                  </a:tcPr>
                </a:tc>
                <a:extLst>
                  <a:ext uri="{0D108BD9-81ED-4DB2-BD59-A6C34878D82A}">
                    <a16:rowId xmlns:a16="http://schemas.microsoft.com/office/drawing/2014/main" val="1451632094"/>
                  </a:ext>
                </a:extLst>
              </a:tr>
              <a:tr h="66079">
                <a:tc vMerge="1">
                  <a:txBody>
                    <a:bodyPr/>
                    <a:lstStyle/>
                    <a:p>
                      <a:endParaRPr lang="en-IN"/>
                    </a:p>
                  </a:txBody>
                  <a:tcPr>
                    <a:solidFill>
                      <a:schemeClr val="tx2">
                        <a:lumMod val="50000"/>
                      </a:schemeClr>
                    </a:solidFill>
                  </a:tcPr>
                </a:tc>
                <a:tc>
                  <a:txBody>
                    <a:bodyPr/>
                    <a:lstStyle/>
                    <a:p>
                      <a:pPr algn="ctr" fontAlgn="ctr">
                        <a:lnSpc>
                          <a:spcPct val="100000"/>
                        </a:lnSpc>
                      </a:pPr>
                      <a:r>
                        <a:rPr lang="da-DK" sz="1200" b="1" i="0" u="none" strike="noStrike" dirty="0">
                          <a:solidFill>
                            <a:schemeClr val="bg1"/>
                          </a:solidFill>
                          <a:effectLst/>
                          <a:latin typeface="Arial" panose="020B0604020202020204" pitchFamily="34" charset="0"/>
                          <a:cs typeface="Arial" panose="020B0604020202020204" pitchFamily="34" charset="0"/>
                        </a:rPr>
                        <a:t>Balance at December 31, 2021 (USD Million)</a:t>
                      </a:r>
                    </a:p>
                  </a:txBody>
                  <a:tcPr marL="0" marR="0" marT="0" marB="0" anchor="ctr">
                    <a:solidFill>
                      <a:schemeClr val="tx2">
                        <a:lumMod val="50000"/>
                      </a:schemeClr>
                    </a:solidFill>
                  </a:tcPr>
                </a:tc>
                <a:tc>
                  <a:txBody>
                    <a:bodyPr/>
                    <a:lstStyle/>
                    <a:p>
                      <a:pPr algn="ctr" fontAlgn="ctr">
                        <a:lnSpc>
                          <a:spcPct val="100000"/>
                        </a:lnSpc>
                      </a:pPr>
                      <a:r>
                        <a:rPr lang="da-DK" sz="1200" b="1" i="0" u="none" strike="noStrike" dirty="0">
                          <a:solidFill>
                            <a:schemeClr val="bg1"/>
                          </a:solidFill>
                          <a:effectLst/>
                          <a:latin typeface="Arial" panose="020B0604020202020204" pitchFamily="34" charset="0"/>
                          <a:cs typeface="Arial" panose="020B0604020202020204" pitchFamily="34" charset="0"/>
                        </a:rPr>
                        <a:t>Balance at December 31, 2021 (USD Million)</a:t>
                      </a:r>
                    </a:p>
                  </a:txBody>
                  <a:tcPr marL="0" marR="0" marT="0" marB="0" anchor="ctr">
                    <a:solidFill>
                      <a:schemeClr val="tx2">
                        <a:lumMod val="50000"/>
                      </a:schemeClr>
                    </a:solidFill>
                  </a:tcPr>
                </a:tc>
                <a:extLst>
                  <a:ext uri="{0D108BD9-81ED-4DB2-BD59-A6C34878D82A}">
                    <a16:rowId xmlns:a16="http://schemas.microsoft.com/office/drawing/2014/main" val="2927916752"/>
                  </a:ext>
                </a:extLst>
              </a:tr>
              <a:tr h="66079">
                <a:tc>
                  <a:txBody>
                    <a:bodyPr/>
                    <a:lstStyle/>
                    <a:p>
                      <a:pPr algn="ctr" fontAlgn="ctr">
                        <a:lnSpc>
                          <a:spcPct val="100000"/>
                        </a:lnSpc>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00000"/>
                        </a:lnSpc>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00000"/>
                        </a:lnSpc>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362539679"/>
                  </a:ext>
                </a:extLst>
              </a:tr>
              <a:tr h="66079">
                <a:tc>
                  <a:txBody>
                    <a:bodyPr/>
                    <a:lstStyle/>
                    <a:p>
                      <a:pPr algn="ctr" fontAlgn="ctr">
                        <a:lnSpc>
                          <a:spcPct val="100000"/>
                        </a:lnSpc>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00000"/>
                        </a:lnSpc>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00000"/>
                        </a:lnSpc>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294015296"/>
                  </a:ext>
                </a:extLst>
              </a:tr>
              <a:tr h="66079">
                <a:tc>
                  <a:txBody>
                    <a:bodyPr/>
                    <a:lstStyle/>
                    <a:p>
                      <a:pPr algn="ctr" fontAlgn="ctr">
                        <a:lnSpc>
                          <a:spcPct val="100000"/>
                        </a:lnSpc>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00000"/>
                        </a:lnSpc>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00000"/>
                        </a:lnSpc>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158117006"/>
                  </a:ext>
                </a:extLst>
              </a:tr>
              <a:tr h="66079">
                <a:tc>
                  <a:txBody>
                    <a:bodyPr/>
                    <a:lstStyle/>
                    <a:p>
                      <a:pPr algn="ctr" fontAlgn="ctr">
                        <a:lnSpc>
                          <a:spcPct val="100000"/>
                        </a:lnSpc>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00000"/>
                        </a:lnSpc>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00000"/>
                        </a:lnSpc>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92727545"/>
                  </a:ext>
                </a:extLst>
              </a:tr>
              <a:tr h="66079">
                <a:tc>
                  <a:txBody>
                    <a:bodyPr/>
                    <a:lstStyle/>
                    <a:p>
                      <a:pPr algn="ctr" fontAlgn="ctr">
                        <a:lnSpc>
                          <a:spcPct val="100000"/>
                        </a:lnSpc>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00000"/>
                        </a:lnSpc>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00000"/>
                        </a:lnSpc>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505568345"/>
                  </a:ext>
                </a:extLst>
              </a:tr>
              <a:tr h="66079">
                <a:tc>
                  <a:txBody>
                    <a:bodyPr/>
                    <a:lstStyle/>
                    <a:p>
                      <a:pPr algn="ctr" fontAlgn="ctr">
                        <a:lnSpc>
                          <a:spcPct val="100000"/>
                        </a:lnSpc>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00000"/>
                        </a:lnSpc>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00000"/>
                        </a:lnSpc>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043311589"/>
                  </a:ext>
                </a:extLst>
              </a:tr>
              <a:tr h="66079">
                <a:tc>
                  <a:txBody>
                    <a:bodyPr/>
                    <a:lstStyle/>
                    <a:p>
                      <a:pPr algn="ctr" fontAlgn="ctr">
                        <a:lnSpc>
                          <a:spcPct val="100000"/>
                        </a:lnSpc>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00000"/>
                        </a:lnSpc>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00000"/>
                        </a:lnSpc>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78928086"/>
                  </a:ext>
                </a:extLst>
              </a:tr>
            </a:tbl>
          </a:graphicData>
        </a:graphic>
      </p:graphicFrame>
      <p:sp>
        <p:nvSpPr>
          <p:cNvPr id="6" name="TextBox 5">
            <a:extLst>
              <a:ext uri="{FF2B5EF4-FFF2-40B4-BE49-F238E27FC236}">
                <a16:creationId xmlns:a16="http://schemas.microsoft.com/office/drawing/2014/main" id="{8E2D7576-D011-C435-CC54-0ED704C28DBE}"/>
              </a:ext>
            </a:extLst>
          </p:cNvPr>
          <p:cNvSpPr txBox="1"/>
          <p:nvPr/>
        </p:nvSpPr>
        <p:spPr>
          <a:xfrm>
            <a:off x="165311" y="6469143"/>
            <a:ext cx="2940002" cy="230832"/>
          </a:xfrm>
          <a:prstGeom prst="rect">
            <a:avLst/>
          </a:prstGeom>
          <a:noFill/>
        </p:spPr>
        <p:txBody>
          <a:bodyPr wrap="square">
            <a:spAutoFit/>
          </a:bodyPr>
          <a:lstStyle/>
          <a:p>
            <a:r>
              <a:rPr lang="en-US" sz="900" b="0" i="1" u="none" strike="noStrike" dirty="0">
                <a:solidFill>
                  <a:srgbClr val="000000"/>
                </a:solidFill>
                <a:effectLst/>
                <a:latin typeface="Arial" panose="020B0604020202020204" pitchFamily="34" charset="0"/>
                <a:cs typeface="Arial" panose="020B0604020202020204" pitchFamily="34" charset="0"/>
              </a:rPr>
              <a:t>Exchange Rate Used</a:t>
            </a:r>
            <a:r>
              <a:rPr lang="en-US" sz="900" i="1" dirty="0">
                <a:latin typeface="Arial" panose="020B0604020202020204" pitchFamily="34" charset="0"/>
                <a:cs typeface="Arial" panose="020B0604020202020204" pitchFamily="34" charset="0"/>
              </a:rPr>
              <a:t> </a:t>
            </a:r>
            <a:r>
              <a:rPr lang="en-US" sz="900" b="0" i="1" u="none" strike="noStrike" dirty="0">
                <a:solidFill>
                  <a:srgbClr val="000000"/>
                </a:solidFill>
                <a:effectLst/>
                <a:latin typeface="Arial" panose="020B0604020202020204" pitchFamily="34" charset="0"/>
                <a:cs typeface="Arial" panose="020B0604020202020204" pitchFamily="34" charset="0"/>
              </a:rPr>
              <a:t>US$1=NT$27.68</a:t>
            </a:r>
            <a:r>
              <a:rPr lang="en-US" sz="900" i="1" dirty="0">
                <a:latin typeface="Arial" panose="020B0604020202020204" pitchFamily="34" charset="0"/>
                <a:cs typeface="Arial" panose="020B0604020202020204" pitchFamily="34" charset="0"/>
              </a:rPr>
              <a:t> </a:t>
            </a:r>
            <a:endParaRPr lang="en-IN" sz="900" i="1" dirty="0">
              <a:latin typeface="Arial" panose="020B0604020202020204" pitchFamily="34" charset="0"/>
              <a:cs typeface="Arial" panose="020B0604020202020204" pitchFamily="34" charset="0"/>
            </a:endParaRPr>
          </a:p>
        </p:txBody>
      </p:sp>
      <p:graphicFrame>
        <p:nvGraphicFramePr>
          <p:cNvPr id="9" name="Table 4">
            <a:extLst>
              <a:ext uri="{FF2B5EF4-FFF2-40B4-BE49-F238E27FC236}">
                <a16:creationId xmlns:a16="http://schemas.microsoft.com/office/drawing/2014/main" id="{5A6B310B-D0D7-FBDD-02CB-3C6111E9F8CD}"/>
              </a:ext>
            </a:extLst>
          </p:cNvPr>
          <p:cNvGraphicFramePr>
            <a:graphicFrameLocks noGrp="1"/>
          </p:cNvGraphicFramePr>
          <p:nvPr>
            <p:extLst>
              <p:ext uri="{D42A27DB-BD31-4B8C-83A1-F6EECF244321}">
                <p14:modId xmlns:p14="http://schemas.microsoft.com/office/powerpoint/2010/main" val="3754650687"/>
              </p:ext>
            </p:extLst>
          </p:nvPr>
        </p:nvGraphicFramePr>
        <p:xfrm>
          <a:off x="147755" y="717919"/>
          <a:ext cx="8848488" cy="1645920"/>
        </p:xfrm>
        <a:graphic>
          <a:graphicData uri="http://schemas.openxmlformats.org/drawingml/2006/table">
            <a:tbl>
              <a:tblPr firstRow="1" bandRow="1">
                <a:tableStyleId>{5C22544A-7EE6-4342-B048-85BDC9FD1C3A}</a:tableStyleId>
              </a:tblPr>
              <a:tblGrid>
                <a:gridCol w="2038854">
                  <a:extLst>
                    <a:ext uri="{9D8B030D-6E8A-4147-A177-3AD203B41FA5}">
                      <a16:colId xmlns:a16="http://schemas.microsoft.com/office/drawing/2014/main" val="4157294585"/>
                    </a:ext>
                  </a:extLst>
                </a:gridCol>
                <a:gridCol w="1855304">
                  <a:extLst>
                    <a:ext uri="{9D8B030D-6E8A-4147-A177-3AD203B41FA5}">
                      <a16:colId xmlns:a16="http://schemas.microsoft.com/office/drawing/2014/main" val="1950820938"/>
                    </a:ext>
                  </a:extLst>
                </a:gridCol>
                <a:gridCol w="1696278">
                  <a:extLst>
                    <a:ext uri="{9D8B030D-6E8A-4147-A177-3AD203B41FA5}">
                      <a16:colId xmlns:a16="http://schemas.microsoft.com/office/drawing/2014/main" val="561954276"/>
                    </a:ext>
                  </a:extLst>
                </a:gridCol>
                <a:gridCol w="3258052">
                  <a:extLst>
                    <a:ext uri="{9D8B030D-6E8A-4147-A177-3AD203B41FA5}">
                      <a16:colId xmlns:a16="http://schemas.microsoft.com/office/drawing/2014/main" val="2556812277"/>
                    </a:ext>
                  </a:extLst>
                </a:gridCol>
              </a:tblGrid>
              <a:tr h="34197">
                <a:tc gridSpan="4">
                  <a:txBody>
                    <a:bodyPr/>
                    <a:lstStyle/>
                    <a:p>
                      <a:pPr algn="ctr" fontAlgn="ctr"/>
                      <a:r>
                        <a:rPr lang="en-US" sz="1200" b="1" u="none" strike="noStrike" dirty="0">
                          <a:solidFill>
                            <a:schemeClr val="bg1"/>
                          </a:solidFill>
                          <a:effectLst/>
                          <a:latin typeface="Arial" panose="020B0604020202020204" pitchFamily="34" charset="0"/>
                          <a:cs typeface="Arial" panose="020B0604020202020204" pitchFamily="34" charset="0"/>
                        </a:rPr>
                        <a:t>Key Customers, 2021 </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hMerge="1">
                  <a:txBody>
                    <a:bodyPr/>
                    <a:lstStyle/>
                    <a:p>
                      <a:pPr algn="ctr" fontAlgn="ct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70AD47"/>
                    </a:solidFill>
                  </a:tcPr>
                </a:tc>
                <a:tc hMerge="1">
                  <a:txBody>
                    <a:bodyPr/>
                    <a:lstStyle/>
                    <a:p>
                      <a:pPr algn="ctr" fontAlgn="ct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70AD47"/>
                    </a:solidFill>
                  </a:tcPr>
                </a:tc>
                <a:tc hMerge="1">
                  <a:txBody>
                    <a:bodyPr/>
                    <a:lstStyle/>
                    <a:p>
                      <a:pPr algn="ctr" fontAlgn="ct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extLst>
                  <a:ext uri="{0D108BD9-81ED-4DB2-BD59-A6C34878D82A}">
                    <a16:rowId xmlns:a16="http://schemas.microsoft.com/office/drawing/2014/main" val="3907220349"/>
                  </a:ext>
                </a:extLst>
              </a:tr>
              <a:tr h="68395">
                <a:tc>
                  <a:txBody>
                    <a:bodyPr/>
                    <a:lstStyle/>
                    <a:p>
                      <a:pPr algn="ctr" fontAlgn="ctr"/>
                      <a:r>
                        <a:rPr lang="en-IN" sz="1200" b="1" u="none" strike="noStrike" dirty="0">
                          <a:solidFill>
                            <a:schemeClr val="bg1"/>
                          </a:solidFill>
                          <a:effectLst/>
                          <a:latin typeface="Arial" panose="020B0604020202020204" pitchFamily="34" charset="0"/>
                          <a:cs typeface="Arial" panose="020B0604020202020204" pitchFamily="34" charset="0"/>
                        </a:rPr>
                        <a:t>Customer Name </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ctr"/>
                      <a:r>
                        <a:rPr lang="en-US" sz="1200" b="1" u="none" strike="noStrike" dirty="0">
                          <a:solidFill>
                            <a:schemeClr val="bg1"/>
                          </a:solidFill>
                          <a:effectLst/>
                          <a:latin typeface="Arial" panose="020B0604020202020204" pitchFamily="34" charset="0"/>
                          <a:cs typeface="Arial" panose="020B0604020202020204" pitchFamily="34" charset="0"/>
                        </a:rPr>
                        <a:t>%</a:t>
                      </a:r>
                      <a:r>
                        <a:rPr lang="en-IN" sz="1200" b="1" u="none" strike="noStrike" dirty="0">
                          <a:solidFill>
                            <a:schemeClr val="bg1"/>
                          </a:solidFill>
                          <a:effectLst/>
                          <a:latin typeface="Arial" panose="020B0604020202020204" pitchFamily="34" charset="0"/>
                          <a:cs typeface="Arial" panose="020B0604020202020204" pitchFamily="34" charset="0"/>
                        </a:rPr>
                        <a:t> Share of Total Sales</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ctr"/>
                      <a:r>
                        <a:rPr lang="en-US" sz="1200" b="1" u="none" strike="noStrike" dirty="0">
                          <a:solidFill>
                            <a:schemeClr val="bg1"/>
                          </a:solidFill>
                          <a:effectLst/>
                          <a:latin typeface="Arial" panose="020B0604020202020204" pitchFamily="34" charset="0"/>
                          <a:cs typeface="Arial" panose="020B0604020202020204" pitchFamily="34" charset="0"/>
                        </a:rPr>
                        <a:t>Sales By Value (Thousand USD)</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1" u="none" strike="noStrike" dirty="0">
                          <a:solidFill>
                            <a:schemeClr val="bg1"/>
                          </a:solidFill>
                          <a:effectLst/>
                          <a:latin typeface="Arial" panose="020B0604020202020204" pitchFamily="34" charset="0"/>
                          <a:cs typeface="Arial" panose="020B0604020202020204" pitchFamily="34" charset="0"/>
                        </a:rPr>
                        <a:t>Sales By Value For NTC Thermistor (Thousand USD)</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extLst>
                  <a:ext uri="{0D108BD9-81ED-4DB2-BD59-A6C34878D82A}">
                    <a16:rowId xmlns:a16="http://schemas.microsoft.com/office/drawing/2014/main" val="3191453967"/>
                  </a:ext>
                </a:extLst>
              </a:tr>
              <a:tr h="34197">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062418781"/>
                  </a:ext>
                </a:extLst>
              </a:tr>
              <a:tr h="34197">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54104644"/>
                  </a:ext>
                </a:extLst>
              </a:tr>
              <a:tr h="34197">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550682277"/>
                  </a:ext>
                </a:extLst>
              </a:tr>
              <a:tr h="34197">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205916003"/>
                  </a:ext>
                </a:extLst>
              </a:tr>
              <a:tr h="34197">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361070478"/>
                  </a:ext>
                </a:extLst>
              </a:tr>
              <a:tr h="34197">
                <a:tc>
                  <a:txBody>
                    <a:bodyPr/>
                    <a:lstStyle/>
                    <a:p>
                      <a:pPr algn="ctr"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441210303"/>
                  </a:ext>
                </a:extLst>
              </a:tr>
            </a:tbl>
          </a:graphicData>
        </a:graphic>
      </p:graphicFrame>
      <p:pic>
        <p:nvPicPr>
          <p:cNvPr id="3" name="Picture 2" descr="Text&#10;&#10;Description automatically generated">
            <a:extLst>
              <a:ext uri="{FF2B5EF4-FFF2-40B4-BE49-F238E27FC236}">
                <a16:creationId xmlns:a16="http://schemas.microsoft.com/office/drawing/2014/main" id="{DB48058D-6CE2-75FB-82CD-51AD8ACC6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1782534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CE6EFDD-F177-4AA1-97CA-41CDFC7DF3F3}"/>
              </a:ext>
            </a:extLst>
          </p:cNvPr>
          <p:cNvSpPr txBox="1"/>
          <p:nvPr/>
        </p:nvSpPr>
        <p:spPr>
          <a:xfrm>
            <a:off x="487836" y="4559523"/>
            <a:ext cx="8176104" cy="1236440"/>
          </a:xfrm>
          <a:prstGeom prst="rect">
            <a:avLst/>
          </a:prstGeom>
          <a:noFill/>
        </p:spPr>
        <p:txBody>
          <a:bodyPr vert="horz" lIns="91440" tIns="45720" rIns="91440" bIns="45720" rtlCol="0" anchor="ctr">
            <a:normAutofit/>
          </a:bodyPr>
          <a:lstStyle/>
          <a:p>
            <a:pPr algn="ctr" defTabSz="914400">
              <a:lnSpc>
                <a:spcPct val="90000"/>
              </a:lnSpc>
              <a:spcBef>
                <a:spcPct val="0"/>
              </a:spcBef>
              <a:spcAft>
                <a:spcPts val="600"/>
              </a:spcAft>
            </a:pPr>
            <a:r>
              <a:rPr lang="en-US" sz="3100" b="1" dirty="0">
                <a:latin typeface="Arial" panose="020B0604020202020204" pitchFamily="34" charset="0"/>
                <a:ea typeface="+mj-ea"/>
                <a:cs typeface="Arial" panose="020B0604020202020204" pitchFamily="34" charset="0"/>
              </a:rPr>
              <a:t>XXX </a:t>
            </a:r>
          </a:p>
        </p:txBody>
      </p:sp>
      <p:pic>
        <p:nvPicPr>
          <p:cNvPr id="2" name="Picture 1" descr="Text&#10;&#10;Description automatically generated">
            <a:extLst>
              <a:ext uri="{FF2B5EF4-FFF2-40B4-BE49-F238E27FC236}">
                <a16:creationId xmlns:a16="http://schemas.microsoft.com/office/drawing/2014/main" id="{858078B8-B001-FCA1-44A4-A94E636AF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974"/>
            <a:ext cx="9245600" cy="3932288"/>
          </a:xfrm>
          <a:prstGeom prst="rect">
            <a:avLst/>
          </a:prstGeom>
        </p:spPr>
      </p:pic>
    </p:spTree>
    <p:extLst>
      <p:ext uri="{BB962C8B-B14F-4D97-AF65-F5344CB8AC3E}">
        <p14:creationId xmlns:p14="http://schemas.microsoft.com/office/powerpoint/2010/main" val="1994590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47755" y="244022"/>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Product Overview</a:t>
            </a:r>
          </a:p>
        </p:txBody>
      </p:sp>
      <p:sp>
        <p:nvSpPr>
          <p:cNvPr id="7" name="TextBox 6">
            <a:extLst>
              <a:ext uri="{FF2B5EF4-FFF2-40B4-BE49-F238E27FC236}">
                <a16:creationId xmlns:a16="http://schemas.microsoft.com/office/drawing/2014/main" id="{2B97742C-F762-4101-ADA1-002170DD4CBF}"/>
              </a:ext>
            </a:extLst>
          </p:cNvPr>
          <p:cNvSpPr txBox="1"/>
          <p:nvPr/>
        </p:nvSpPr>
        <p:spPr>
          <a:xfrm>
            <a:off x="147755" y="925737"/>
            <a:ext cx="8777495" cy="276999"/>
          </a:xfrm>
          <a:prstGeom prst="rect">
            <a:avLst/>
          </a:prstGeom>
          <a:solidFill>
            <a:schemeClr val="accent1">
              <a:lumMod val="50000"/>
            </a:schemeClr>
          </a:solidFill>
          <a:ln>
            <a:noFill/>
          </a:ln>
        </p:spPr>
        <p:txBody>
          <a:bodyPr wrap="square" rtlCol="0" anchor="ctr">
            <a:spAutoFit/>
          </a:bodyPr>
          <a:lstStyle/>
          <a:p>
            <a:pPr algn="ctr"/>
            <a:r>
              <a:rPr lang="en-IN" sz="1200" b="1" dirty="0">
                <a:solidFill>
                  <a:schemeClr val="bg1"/>
                </a:solidFill>
                <a:latin typeface="Arial" panose="020B0604020202020204" pitchFamily="34" charset="0"/>
                <a:cs typeface="Arial" panose="020B0604020202020204" pitchFamily="34" charset="0"/>
              </a:rPr>
              <a:t>NTC Thermistor ( </a:t>
            </a:r>
            <a:r>
              <a:rPr lang="pt-BR" sz="1200" b="1" dirty="0">
                <a:solidFill>
                  <a:schemeClr val="bg1"/>
                </a:solidFill>
                <a:latin typeface="Arial" panose="020B0604020202020204" pitchFamily="34" charset="0"/>
                <a:cs typeface="Arial" panose="020B0604020202020204" pitchFamily="34" charset="0"/>
              </a:rPr>
              <a:t>TSM (SMD), TSM - H (SMD), TSM - C (Automotive) )</a:t>
            </a:r>
            <a:r>
              <a:rPr lang="en-IN" sz="1200" b="1" dirty="0">
                <a:solidFill>
                  <a:schemeClr val="bg1"/>
                </a:solidFill>
                <a:latin typeface="Arial" panose="020B0604020202020204" pitchFamily="34" charset="0"/>
                <a:cs typeface="Arial" panose="020B0604020202020204" pitchFamily="34" charset="0"/>
              </a:rPr>
              <a:t> </a:t>
            </a:r>
            <a:endParaRPr lang="en-IN" sz="1200" i="0" u="none" strike="noStrike" dirty="0">
              <a:solidFill>
                <a:schemeClr val="bg1"/>
              </a:solidFill>
              <a:effectLst/>
              <a:latin typeface="Arial" panose="020B0604020202020204" pitchFamily="34" charset="0"/>
            </a:endParaRPr>
          </a:p>
        </p:txBody>
      </p:sp>
      <p:sp>
        <p:nvSpPr>
          <p:cNvPr id="4" name="TextBox 3">
            <a:extLst>
              <a:ext uri="{FF2B5EF4-FFF2-40B4-BE49-F238E27FC236}">
                <a16:creationId xmlns:a16="http://schemas.microsoft.com/office/drawing/2014/main" id="{B558EA94-A285-DA2F-FEAE-03B8A5E58092}"/>
              </a:ext>
            </a:extLst>
          </p:cNvPr>
          <p:cNvSpPr txBox="1"/>
          <p:nvPr/>
        </p:nvSpPr>
        <p:spPr>
          <a:xfrm>
            <a:off x="3260035" y="6410319"/>
            <a:ext cx="5685182"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Thinking Electronic </a:t>
            </a:r>
            <a:r>
              <a:rPr lang="en-US" sz="1000" dirty="0">
                <a:latin typeface="Arial" panose="020B0604020202020204" pitchFamily="34" charset="0"/>
                <a:cs typeface="Arial" panose="020B0604020202020204" pitchFamily="34" charset="0"/>
              </a:rPr>
              <a:t>Company Website, Annual Reports, Company Presentation, etc.</a:t>
            </a:r>
            <a:endParaRPr lang="en-IN" sz="1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5E997029-A894-C395-26B7-B73C1E3A9FEB}"/>
              </a:ext>
            </a:extLst>
          </p:cNvPr>
          <p:cNvSpPr txBox="1"/>
          <p:nvPr/>
        </p:nvSpPr>
        <p:spPr>
          <a:xfrm>
            <a:off x="147755" y="1426759"/>
            <a:ext cx="8777495" cy="4767139"/>
          </a:xfrm>
          <a:prstGeom prst="rect">
            <a:avLst/>
          </a:prstGeom>
          <a:solidFill>
            <a:schemeClr val="bg1"/>
          </a:solidFill>
          <a:ln>
            <a:solidFill>
              <a:schemeClr val="tx1"/>
            </a:solidFill>
          </a:ln>
        </p:spPr>
        <p:txBody>
          <a:bodyPr wrap="square" rtlCol="0" anchor="ctr">
            <a:spAutoFit/>
          </a:bodyPr>
          <a:lstStyle/>
          <a:p>
            <a:pPr algn="just">
              <a:lnSpc>
                <a:spcPct val="150000"/>
              </a:lnSpc>
            </a:pPr>
            <a:r>
              <a:rPr lang="en-US" sz="1200" dirty="0">
                <a:latin typeface="Arial" panose="020B0604020202020204" pitchFamily="34" charset="0"/>
                <a:cs typeface="Arial" panose="020B0604020202020204" pitchFamily="34" charset="0"/>
              </a:rPr>
              <a:t>XXX</a:t>
            </a:r>
          </a:p>
          <a:p>
            <a:pPr algn="just">
              <a:lnSpc>
                <a:spcPct val="150000"/>
              </a:lnSpc>
            </a:pPr>
            <a:r>
              <a:rPr lang="en-US" sz="1200" dirty="0">
                <a:latin typeface="Arial" panose="020B0604020202020204" pitchFamily="34" charset="0"/>
                <a:cs typeface="Arial" panose="020B0604020202020204" pitchFamily="34" charset="0"/>
              </a:rPr>
              <a:t>XXX.</a:t>
            </a:r>
          </a:p>
          <a:p>
            <a:pPr algn="just">
              <a:lnSpc>
                <a:spcPct val="150000"/>
              </a:lnSpc>
            </a:pPr>
            <a:r>
              <a:rPr lang="en-IN" sz="1200" dirty="0">
                <a:latin typeface="Arial" panose="020B0604020202020204" pitchFamily="34" charset="0"/>
                <a:cs typeface="Arial" panose="020B0604020202020204" pitchFamily="34" charset="0"/>
              </a:rPr>
              <a:t>XXX</a:t>
            </a:r>
          </a:p>
          <a:p>
            <a:pPr algn="just">
              <a:lnSpc>
                <a:spcPct val="150000"/>
              </a:lnSpc>
            </a:pPr>
            <a:r>
              <a:rPr lang="en-IN" sz="1200" dirty="0">
                <a:latin typeface="Arial" panose="020B0604020202020204" pitchFamily="34" charset="0"/>
                <a:cs typeface="Arial" panose="020B0604020202020204" pitchFamily="34" charset="0"/>
              </a:rPr>
              <a:t>XXX</a:t>
            </a:r>
          </a:p>
          <a:p>
            <a:pPr algn="just">
              <a:lnSpc>
                <a:spcPct val="150000"/>
              </a:lnSpc>
            </a:pPr>
            <a:r>
              <a:rPr lang="en-US" sz="1200" dirty="0">
                <a:latin typeface="Arial" panose="020B0604020202020204" pitchFamily="34" charset="0"/>
                <a:cs typeface="Arial" panose="020B0604020202020204" pitchFamily="34" charset="0"/>
              </a:rPr>
              <a:t>XXX</a:t>
            </a:r>
          </a:p>
          <a:p>
            <a:pPr algn="just">
              <a:lnSpc>
                <a:spcPct val="150000"/>
              </a:lnSpc>
            </a:pPr>
            <a:r>
              <a:rPr lang="en-US" sz="1200" dirty="0">
                <a:latin typeface="Arial" panose="020B0604020202020204" pitchFamily="34" charset="0"/>
                <a:cs typeface="Arial" panose="020B0604020202020204" pitchFamily="34" charset="0"/>
              </a:rPr>
              <a:t>XXX</a:t>
            </a:r>
          </a:p>
          <a:p>
            <a:pPr algn="just">
              <a:lnSpc>
                <a:spcPct val="150000"/>
              </a:lnSpc>
            </a:pPr>
            <a:r>
              <a:rPr lang="en-US" sz="1200" dirty="0">
                <a:latin typeface="Arial" panose="020B0604020202020204" pitchFamily="34" charset="0"/>
                <a:cs typeface="Arial" panose="020B0604020202020204" pitchFamily="34" charset="0"/>
              </a:rPr>
              <a:t>XXX</a:t>
            </a:r>
          </a:p>
          <a:p>
            <a:pPr algn="just">
              <a:lnSpc>
                <a:spcPct val="150000"/>
              </a:lnSpc>
            </a:pPr>
            <a:r>
              <a:rPr lang="en-US" sz="1200" dirty="0">
                <a:latin typeface="Arial" panose="020B0604020202020204" pitchFamily="34" charset="0"/>
                <a:cs typeface="Arial" panose="020B0604020202020204" pitchFamily="34" charset="0"/>
              </a:rPr>
              <a:t>XXX</a:t>
            </a:r>
          </a:p>
          <a:p>
            <a:pPr algn="just">
              <a:lnSpc>
                <a:spcPct val="150000"/>
              </a:lnSpc>
            </a:pPr>
            <a:r>
              <a:rPr lang="en-US" sz="1200" dirty="0">
                <a:latin typeface="Arial" panose="020B0604020202020204" pitchFamily="34" charset="0"/>
                <a:cs typeface="Arial" panose="020B0604020202020204" pitchFamily="34" charset="0"/>
              </a:rPr>
              <a:t>XXX</a:t>
            </a:r>
          </a:p>
          <a:p>
            <a:pPr algn="just">
              <a:lnSpc>
                <a:spcPct val="150000"/>
              </a:lnSpc>
            </a:pPr>
            <a:r>
              <a:rPr lang="en-US" sz="1200" dirty="0">
                <a:latin typeface="Arial" panose="020B0604020202020204" pitchFamily="34" charset="0"/>
                <a:cs typeface="Arial" panose="020B0604020202020204" pitchFamily="34" charset="0"/>
              </a:rPr>
              <a:t>XXX</a:t>
            </a:r>
          </a:p>
          <a:p>
            <a:pPr algn="just">
              <a:lnSpc>
                <a:spcPct val="150000"/>
              </a:lnSpc>
            </a:pPr>
            <a:r>
              <a:rPr lang="en-US" sz="1200" dirty="0">
                <a:latin typeface="Arial" panose="020B0604020202020204" pitchFamily="34" charset="0"/>
                <a:cs typeface="Arial" panose="020B0604020202020204" pitchFamily="34" charset="0"/>
              </a:rPr>
              <a:t>XXX</a:t>
            </a:r>
          </a:p>
          <a:p>
            <a:pPr algn="just">
              <a:lnSpc>
                <a:spcPct val="150000"/>
              </a:lnSpc>
            </a:pPr>
            <a:r>
              <a:rPr lang="en-US" sz="1200" b="1" dirty="0">
                <a:latin typeface="Arial" panose="020B0604020202020204" pitchFamily="34" charset="0"/>
              </a:rPr>
              <a:t>Applications:</a:t>
            </a:r>
          </a:p>
          <a:p>
            <a:pPr marL="171450" indent="-171450" algn="just">
              <a:lnSpc>
                <a:spcPct val="150000"/>
              </a:lnSpc>
              <a:buFont typeface="Arial" panose="020B0604020202020204" pitchFamily="34" charset="0"/>
              <a:buChar char="•"/>
            </a:pPr>
            <a:r>
              <a:rPr lang="en-US" sz="1200" b="1" i="0" u="none" strike="noStrike" dirty="0">
                <a:effectLst/>
                <a:latin typeface="Arial" panose="020B0604020202020204" pitchFamily="34" charset="0"/>
              </a:rPr>
              <a:t>Temperature Measurement: </a:t>
            </a:r>
            <a:r>
              <a:rPr lang="en-US" sz="1200" i="0" u="none" strike="noStrike" dirty="0">
                <a:effectLst/>
                <a:latin typeface="Arial" panose="020B0604020202020204" pitchFamily="34" charset="0"/>
              </a:rPr>
              <a:t>XXX </a:t>
            </a:r>
          </a:p>
          <a:p>
            <a:pPr marL="171450" indent="-171450" algn="just">
              <a:lnSpc>
                <a:spcPct val="150000"/>
              </a:lnSpc>
              <a:buFont typeface="Arial" panose="020B0604020202020204" pitchFamily="34" charset="0"/>
              <a:buChar char="•"/>
            </a:pPr>
            <a:r>
              <a:rPr lang="en-US" sz="1200" b="1" i="0" u="none" strike="noStrike" dirty="0">
                <a:effectLst/>
                <a:latin typeface="Arial" panose="020B0604020202020204" pitchFamily="34" charset="0"/>
              </a:rPr>
              <a:t>Temperature Control: </a:t>
            </a:r>
            <a:r>
              <a:rPr lang="en-US" sz="1200" i="0" u="none" strike="noStrike" dirty="0">
                <a:effectLst/>
                <a:latin typeface="Arial" panose="020B0604020202020204" pitchFamily="34" charset="0"/>
              </a:rPr>
              <a:t>XXX</a:t>
            </a:r>
          </a:p>
          <a:p>
            <a:pPr marL="171450" indent="-171450" algn="just">
              <a:lnSpc>
                <a:spcPct val="150000"/>
              </a:lnSpc>
              <a:buFont typeface="Arial" panose="020B0604020202020204" pitchFamily="34" charset="0"/>
              <a:buChar char="•"/>
            </a:pPr>
            <a:r>
              <a:rPr lang="en-US" sz="1200" b="1" i="0" u="none" strike="noStrike" dirty="0">
                <a:effectLst/>
                <a:latin typeface="Arial" panose="020B0604020202020204" pitchFamily="34" charset="0"/>
              </a:rPr>
              <a:t>Temperature Compensation:</a:t>
            </a:r>
            <a:r>
              <a:rPr lang="en-US" sz="1200" i="0" u="none" strike="noStrike" dirty="0">
                <a:effectLst/>
                <a:latin typeface="Arial" panose="020B0604020202020204" pitchFamily="34" charset="0"/>
              </a:rPr>
              <a:t> XXX.</a:t>
            </a:r>
          </a:p>
          <a:p>
            <a:pPr marL="171450" indent="-171450" algn="just">
              <a:lnSpc>
                <a:spcPct val="150000"/>
              </a:lnSpc>
              <a:buFont typeface="Arial" panose="020B0604020202020204" pitchFamily="34" charset="0"/>
              <a:buChar char="•"/>
            </a:pPr>
            <a:r>
              <a:rPr lang="en-US" sz="1200" b="1" i="0" u="none" strike="noStrike" dirty="0">
                <a:effectLst/>
                <a:latin typeface="Arial" panose="020B0604020202020204" pitchFamily="34" charset="0"/>
              </a:rPr>
              <a:t>Inrush Current Suppressing:</a:t>
            </a:r>
            <a:r>
              <a:rPr lang="en-US" sz="1200" i="0" u="none" strike="noStrike" dirty="0">
                <a:effectLst/>
                <a:latin typeface="Arial" panose="020B0604020202020204" pitchFamily="34" charset="0"/>
              </a:rPr>
              <a:t> XXX</a:t>
            </a:r>
            <a:endParaRPr lang="en-US" sz="1200" dirty="0">
              <a:latin typeface="Arial" panose="020B0604020202020204" pitchFamily="34" charset="0"/>
            </a:endParaRPr>
          </a:p>
          <a:p>
            <a:pPr marL="171450" indent="-171450" algn="just">
              <a:lnSpc>
                <a:spcPct val="150000"/>
              </a:lnSpc>
              <a:buFont typeface="Arial" panose="020B0604020202020204" pitchFamily="34" charset="0"/>
              <a:buChar char="•"/>
            </a:pPr>
            <a:r>
              <a:rPr lang="en-US" sz="1200" b="1" i="0" u="none" strike="noStrike" dirty="0">
                <a:effectLst/>
                <a:latin typeface="Arial" panose="020B0604020202020204" pitchFamily="34" charset="0"/>
              </a:rPr>
              <a:t>Liquid Level Sensing:</a:t>
            </a:r>
            <a:r>
              <a:rPr lang="en-US" sz="1200" i="0" u="none" strike="noStrike" dirty="0">
                <a:effectLst/>
                <a:latin typeface="Arial" panose="020B0604020202020204" pitchFamily="34" charset="0"/>
              </a:rPr>
              <a:t> XXX. </a:t>
            </a:r>
            <a:endParaRPr lang="en-IN" sz="1200" i="0" u="none" strike="noStrike" dirty="0">
              <a:effectLst/>
              <a:latin typeface="Arial" panose="020B0604020202020204" pitchFamily="34" charset="0"/>
            </a:endParaRPr>
          </a:p>
        </p:txBody>
      </p:sp>
      <p:pic>
        <p:nvPicPr>
          <p:cNvPr id="2" name="Picture 1" descr="Text&#10;&#10;Description automatically generated">
            <a:extLst>
              <a:ext uri="{FF2B5EF4-FFF2-40B4-BE49-F238E27FC236}">
                <a16:creationId xmlns:a16="http://schemas.microsoft.com/office/drawing/2014/main" id="{60987C8D-CE4F-5031-21A8-9A78B468F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3775184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47755" y="244022"/>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Business Description</a:t>
            </a:r>
          </a:p>
        </p:txBody>
      </p:sp>
      <p:sp>
        <p:nvSpPr>
          <p:cNvPr id="7" name="TextBox 6">
            <a:extLst>
              <a:ext uri="{FF2B5EF4-FFF2-40B4-BE49-F238E27FC236}">
                <a16:creationId xmlns:a16="http://schemas.microsoft.com/office/drawing/2014/main" id="{2B97742C-F762-4101-ADA1-002170DD4CBF}"/>
              </a:ext>
            </a:extLst>
          </p:cNvPr>
          <p:cNvSpPr txBox="1"/>
          <p:nvPr/>
        </p:nvSpPr>
        <p:spPr>
          <a:xfrm>
            <a:off x="147755" y="896659"/>
            <a:ext cx="8777495" cy="5303696"/>
          </a:xfrm>
          <a:prstGeom prst="rect">
            <a:avLst/>
          </a:prstGeom>
          <a:solidFill>
            <a:schemeClr val="bg1">
              <a:lumMod val="95000"/>
            </a:schemeClr>
          </a:solidFill>
          <a:ln>
            <a:solidFill>
              <a:schemeClr val="tx1"/>
            </a:solidFill>
          </a:ln>
        </p:spPr>
        <p:txBody>
          <a:bodyPr wrap="square" rtlCol="0">
            <a:spAutoFit/>
          </a:bodyPr>
          <a:lstStyle/>
          <a:p>
            <a:pPr>
              <a:lnSpc>
                <a:spcPct val="150000"/>
              </a:lnSpc>
            </a:pPr>
            <a:r>
              <a:rPr lang="en-US" sz="1200" b="1" dirty="0">
                <a:latin typeface="Arial" panose="020B0604020202020204" pitchFamily="34" charset="0"/>
                <a:cs typeface="Arial" panose="020B0604020202020204" pitchFamily="34" charset="0"/>
              </a:rPr>
              <a:t>Headquarters: </a:t>
            </a:r>
            <a:r>
              <a:rPr lang="en-US" sz="1200" dirty="0">
                <a:latin typeface="Arial" panose="020B0604020202020204" pitchFamily="34" charset="0"/>
                <a:cs typeface="Arial" panose="020B0604020202020204" pitchFamily="34" charset="0"/>
              </a:rPr>
              <a:t>XXX</a:t>
            </a:r>
          </a:p>
          <a:p>
            <a:pPr>
              <a:lnSpc>
                <a:spcPct val="150000"/>
              </a:lnSpc>
            </a:pPr>
            <a:r>
              <a:rPr lang="en-US" sz="1200" b="1" dirty="0">
                <a:latin typeface="Arial" panose="020B0604020202020204" pitchFamily="34" charset="0"/>
                <a:cs typeface="Arial" panose="020B0604020202020204" pitchFamily="34" charset="0"/>
              </a:rPr>
              <a:t>Geographical Presence:</a:t>
            </a:r>
          </a:p>
          <a:p>
            <a:pPr marL="171450" indent="-171450">
              <a:lnSpc>
                <a:spcPct val="150000"/>
              </a:lnSpc>
              <a:buFont typeface="Arial" panose="020B0604020202020204" pitchFamily="34" charset="0"/>
              <a:buChar char="•"/>
            </a:pPr>
            <a:r>
              <a:rPr lang="en-US" sz="1200" b="1" dirty="0">
                <a:latin typeface="Arial" panose="020B0604020202020204" pitchFamily="34" charset="0"/>
                <a:cs typeface="Arial" panose="020B0604020202020204" pitchFamily="34" charset="0"/>
              </a:rPr>
              <a:t>Sales Office: </a:t>
            </a:r>
            <a:r>
              <a:rPr lang="en-US" sz="1200" dirty="0">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US" sz="1200" b="1" dirty="0">
                <a:latin typeface="Arial" panose="020B0604020202020204" pitchFamily="34" charset="0"/>
                <a:cs typeface="Arial" panose="020B0604020202020204" pitchFamily="34" charset="0"/>
              </a:rPr>
              <a:t>Sales Representative: </a:t>
            </a:r>
            <a:r>
              <a:rPr lang="en-US" sz="1200" dirty="0">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US" sz="1200" b="1" dirty="0">
                <a:latin typeface="Arial" panose="020B0604020202020204" pitchFamily="34" charset="0"/>
                <a:cs typeface="Arial" panose="020B0604020202020204" pitchFamily="34" charset="0"/>
              </a:rPr>
              <a:t>Manufacturing Plant: </a:t>
            </a:r>
            <a:r>
              <a:rPr lang="en-US" sz="1200" dirty="0">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US" sz="1200" b="1" dirty="0">
                <a:latin typeface="Arial" panose="020B0604020202020204" pitchFamily="34" charset="0"/>
                <a:cs typeface="Arial" panose="020B0604020202020204" pitchFamily="34" charset="0"/>
              </a:rPr>
              <a:t>Distributors: </a:t>
            </a:r>
            <a:r>
              <a:rPr lang="en-US" sz="1200" dirty="0">
                <a:latin typeface="Arial" panose="020B0604020202020204" pitchFamily="34" charset="0"/>
                <a:cs typeface="Arial" panose="020B0604020202020204" pitchFamily="34" charset="0"/>
              </a:rPr>
              <a:t>XXX</a:t>
            </a:r>
          </a:p>
          <a:p>
            <a:pPr>
              <a:lnSpc>
                <a:spcPct val="150000"/>
              </a:lnSpc>
            </a:pPr>
            <a:endParaRPr lang="en-US" sz="1200" b="1" dirty="0">
              <a:latin typeface="Arial" panose="020B0604020202020204" pitchFamily="34" charset="0"/>
              <a:cs typeface="Arial" panose="020B0604020202020204" pitchFamily="34" charset="0"/>
            </a:endParaRPr>
          </a:p>
          <a:p>
            <a:pPr>
              <a:lnSpc>
                <a:spcPct val="150000"/>
              </a:lnSpc>
            </a:pPr>
            <a:r>
              <a:rPr lang="en-US" sz="1200" b="1" dirty="0">
                <a:latin typeface="Arial" panose="020B0604020202020204" pitchFamily="34" charset="0"/>
                <a:cs typeface="Arial" panose="020B0604020202020204" pitchFamily="34" charset="0"/>
              </a:rPr>
              <a:t>Product Offerings: </a:t>
            </a:r>
          </a:p>
          <a:p>
            <a:pPr marL="171450" indent="-171450">
              <a:lnSpc>
                <a:spcPct val="150000"/>
              </a:lnSpc>
              <a:buFont typeface="Arial" panose="020B0604020202020204" pitchFamily="34" charset="0"/>
              <a:buChar char="•"/>
            </a:pPr>
            <a:r>
              <a:rPr lang="en-US" sz="1200" dirty="0">
                <a:latin typeface="Arial" panose="020B0604020202020204" pitchFamily="34" charset="0"/>
                <a:cs typeface="Arial" panose="020B0604020202020204" pitchFamily="34" charset="0"/>
              </a:rPr>
              <a:t>XXX</a:t>
            </a:r>
          </a:p>
          <a:p>
            <a:pPr marL="0" rtl="0" eaLnBrk="1" fontAlgn="b" latinLnBrk="0" hangingPunct="1">
              <a:lnSpc>
                <a:spcPct val="150000"/>
              </a:lnSpc>
              <a:spcBef>
                <a:spcPts val="0"/>
              </a:spcBef>
              <a:spcAft>
                <a:spcPts val="0"/>
              </a:spcAft>
            </a:pPr>
            <a:r>
              <a:rPr lang="en-US" sz="1200" i="0" u="none" strike="noStrike" kern="1200" dirty="0">
                <a:solidFill>
                  <a:srgbClr val="000000"/>
                </a:solidFill>
                <a:effectLst/>
                <a:latin typeface="Arial" panose="020B0604020202020204" pitchFamily="34" charset="0"/>
                <a:cs typeface="Arial" panose="020B0604020202020204" pitchFamily="34" charset="0"/>
              </a:rPr>
              <a:t>XXX</a:t>
            </a:r>
          </a:p>
          <a:p>
            <a:pPr rtl="0" eaLnBrk="1" fontAlgn="b" latinLnBrk="0" hangingPunct="1">
              <a:lnSpc>
                <a:spcPct val="150000"/>
              </a:lnSpc>
              <a:spcBef>
                <a:spcPts val="0"/>
              </a:spcBef>
              <a:spcAft>
                <a:spcPts val="0"/>
              </a:spcAft>
            </a:pPr>
            <a:r>
              <a:rPr lang="en-IN" sz="1200" i="0" u="none" strike="noStrike" dirty="0">
                <a:effectLst/>
                <a:latin typeface="Arial" panose="020B0604020202020204" pitchFamily="34" charset="0"/>
              </a:rPr>
              <a:t>Some common applications areas for target product are:</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IN" sz="1200" b="1" dirty="0">
                <a:latin typeface="Arial" panose="020B0604020202020204" pitchFamily="34" charset="0"/>
              </a:rPr>
              <a:t>XXX</a:t>
            </a:r>
            <a:r>
              <a:rPr lang="en-IN" sz="1200" b="1" i="0" u="none" strike="noStrike" dirty="0">
                <a:effectLst/>
                <a:latin typeface="Arial" panose="020B0604020202020204" pitchFamily="34" charset="0"/>
              </a:rPr>
              <a:t>:</a:t>
            </a:r>
            <a:r>
              <a:rPr lang="en-IN" sz="1200" i="0" u="none" strike="noStrike" dirty="0">
                <a:effectLst/>
                <a:latin typeface="Arial" panose="020B0604020202020204" pitchFamily="34" charset="0"/>
              </a:rPr>
              <a:t> </a:t>
            </a:r>
            <a:r>
              <a:rPr lang="en-US" sz="1200" i="0" u="none" strike="noStrike" dirty="0">
                <a:effectLst/>
                <a:latin typeface="Arial" panose="020B0604020202020204" pitchFamily="34" charset="0"/>
              </a:rPr>
              <a:t>XXX.</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IN" sz="1200" b="1" dirty="0">
                <a:latin typeface="Arial" panose="020B0604020202020204" pitchFamily="34" charset="0"/>
              </a:rPr>
              <a:t>XXX</a:t>
            </a:r>
            <a:r>
              <a:rPr lang="en-IN" sz="1200" b="1" i="0" u="none" strike="noStrike" dirty="0">
                <a:effectLst/>
                <a:latin typeface="Arial" panose="020B0604020202020204" pitchFamily="34" charset="0"/>
              </a:rPr>
              <a:t>: </a:t>
            </a:r>
            <a:r>
              <a:rPr lang="en-US" sz="1200" b="1" i="0" u="none" strike="noStrike" dirty="0">
                <a:effectLst/>
                <a:latin typeface="Arial" panose="020B0604020202020204" pitchFamily="34" charset="0"/>
              </a:rPr>
              <a:t> </a:t>
            </a:r>
            <a:r>
              <a:rPr lang="en-US" sz="1200" i="0" u="none" strike="noStrike" dirty="0">
                <a:effectLst/>
                <a:latin typeface="Arial" panose="020B0604020202020204" pitchFamily="34" charset="0"/>
              </a:rPr>
              <a:t>XXX</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IN" sz="1200" b="1" i="0" u="none" strike="noStrike" dirty="0">
                <a:effectLst/>
                <a:latin typeface="Arial" panose="020B0604020202020204" pitchFamily="34" charset="0"/>
              </a:rPr>
              <a:t>XXX:</a:t>
            </a:r>
            <a:r>
              <a:rPr lang="en-IN" sz="1200" b="1" dirty="0">
                <a:latin typeface="Arial" panose="020B0604020202020204" pitchFamily="34" charset="0"/>
              </a:rPr>
              <a:t> </a:t>
            </a:r>
            <a:r>
              <a:rPr lang="en-US" sz="1200" i="0" u="none" strike="noStrike" dirty="0">
                <a:effectLst/>
                <a:latin typeface="Arial" panose="020B0604020202020204" pitchFamily="34" charset="0"/>
              </a:rPr>
              <a:t>XXX</a:t>
            </a:r>
          </a:p>
          <a:p>
            <a:pPr marL="171450" indent="-171450" fontAlgn="b">
              <a:lnSpc>
                <a:spcPct val="150000"/>
              </a:lnSpc>
              <a:buFont typeface="Arial" panose="020B0604020202020204" pitchFamily="34" charset="0"/>
              <a:buChar char="•"/>
            </a:pPr>
            <a:r>
              <a:rPr lang="en-IN" sz="1200" b="1" i="0" u="none" strike="noStrike" dirty="0">
                <a:effectLst/>
                <a:latin typeface="Arial" panose="020B0604020202020204" pitchFamily="34" charset="0"/>
              </a:rPr>
              <a:t>XXX:</a:t>
            </a:r>
            <a:r>
              <a:rPr lang="en-IN" sz="1200" b="1" dirty="0">
                <a:latin typeface="Arial" panose="020B0604020202020204" pitchFamily="34" charset="0"/>
              </a:rPr>
              <a:t> </a:t>
            </a:r>
            <a:r>
              <a:rPr lang="en-US" sz="1200" i="0" u="none" strike="noStrike" dirty="0">
                <a:effectLst/>
                <a:latin typeface="Arial" panose="020B0604020202020204" pitchFamily="34" charset="0"/>
              </a:rPr>
              <a:t>XXX</a:t>
            </a:r>
          </a:p>
          <a:p>
            <a:pPr marL="171450" indent="-171450" fontAlgn="b">
              <a:lnSpc>
                <a:spcPct val="150000"/>
              </a:lnSpc>
              <a:buFont typeface="Arial" panose="020B0604020202020204" pitchFamily="34" charset="0"/>
              <a:buChar char="•"/>
            </a:pPr>
            <a:r>
              <a:rPr lang="en-IN" sz="1200" b="1" i="0" u="none" strike="noStrike" dirty="0">
                <a:effectLst/>
                <a:latin typeface="Arial" panose="020B0604020202020204" pitchFamily="34" charset="0"/>
              </a:rPr>
              <a:t>XXX:</a:t>
            </a:r>
            <a:r>
              <a:rPr lang="en-IN" sz="1200" b="1" dirty="0">
                <a:latin typeface="Arial" panose="020B0604020202020204" pitchFamily="34" charset="0"/>
              </a:rPr>
              <a:t> </a:t>
            </a:r>
            <a:r>
              <a:rPr lang="en-US" sz="1200" i="0" u="none" strike="noStrike" dirty="0">
                <a:effectLst/>
                <a:latin typeface="Arial" panose="020B0604020202020204" pitchFamily="34" charset="0"/>
              </a:rPr>
              <a:t>XXX</a:t>
            </a:r>
          </a:p>
          <a:p>
            <a:pPr marL="171450" indent="-171450" fontAlgn="b">
              <a:lnSpc>
                <a:spcPct val="150000"/>
              </a:lnSpc>
              <a:buFont typeface="Arial" panose="020B0604020202020204" pitchFamily="34" charset="0"/>
              <a:buChar char="•"/>
            </a:pPr>
            <a:r>
              <a:rPr lang="en-IN" sz="1200" b="1" i="0" u="none" strike="noStrike" dirty="0">
                <a:effectLst/>
                <a:latin typeface="Arial" panose="020B0604020202020204" pitchFamily="34" charset="0"/>
              </a:rPr>
              <a:t>XXX:</a:t>
            </a:r>
            <a:r>
              <a:rPr lang="en-IN" sz="1200" b="1" dirty="0">
                <a:latin typeface="Arial" panose="020B0604020202020204" pitchFamily="34" charset="0"/>
              </a:rPr>
              <a:t> </a:t>
            </a:r>
            <a:r>
              <a:rPr lang="en-US" sz="1200" i="0" u="none" strike="noStrike" dirty="0">
                <a:effectLst/>
                <a:latin typeface="Arial" panose="020B0604020202020204" pitchFamily="34" charset="0"/>
              </a:rPr>
              <a:t>XXX</a:t>
            </a:r>
          </a:p>
          <a:p>
            <a:pPr marL="171450" indent="-171450" fontAlgn="b">
              <a:lnSpc>
                <a:spcPct val="150000"/>
              </a:lnSpc>
              <a:buFont typeface="Arial" panose="020B0604020202020204" pitchFamily="34" charset="0"/>
              <a:buChar char="•"/>
            </a:pPr>
            <a:r>
              <a:rPr lang="en-IN" sz="1200" b="1" i="0" u="none" strike="noStrike" dirty="0">
                <a:effectLst/>
                <a:latin typeface="Arial" panose="020B0604020202020204" pitchFamily="34" charset="0"/>
              </a:rPr>
              <a:t>XXX:</a:t>
            </a:r>
            <a:r>
              <a:rPr lang="en-IN" sz="1200" b="1" dirty="0">
                <a:latin typeface="Arial" panose="020B0604020202020204" pitchFamily="34" charset="0"/>
              </a:rPr>
              <a:t> </a:t>
            </a:r>
            <a:r>
              <a:rPr lang="en-US" sz="1200" i="0" u="none" strike="noStrike" dirty="0">
                <a:effectLst/>
                <a:latin typeface="Arial" panose="020B0604020202020204" pitchFamily="34" charset="0"/>
              </a:rPr>
              <a:t>XXX</a:t>
            </a:r>
          </a:p>
          <a:p>
            <a:pPr marL="171450" indent="-171450" fontAlgn="b">
              <a:lnSpc>
                <a:spcPct val="150000"/>
              </a:lnSpc>
              <a:buFont typeface="Arial" panose="020B0604020202020204" pitchFamily="34" charset="0"/>
              <a:buChar char="•"/>
            </a:pPr>
            <a:r>
              <a:rPr lang="en-IN" sz="1200" b="1" i="0" u="none" strike="noStrike" dirty="0">
                <a:effectLst/>
                <a:latin typeface="Arial" panose="020B0604020202020204" pitchFamily="34" charset="0"/>
              </a:rPr>
              <a:t>XXX:</a:t>
            </a:r>
            <a:r>
              <a:rPr lang="en-IN" sz="1200" b="1" dirty="0">
                <a:latin typeface="Arial" panose="020B0604020202020204" pitchFamily="34" charset="0"/>
              </a:rPr>
              <a:t> </a:t>
            </a:r>
            <a:r>
              <a:rPr lang="en-US" sz="1200" i="0" u="none" strike="noStrike" dirty="0">
                <a:effectLst/>
                <a:latin typeface="Arial" panose="020B0604020202020204" pitchFamily="34" charset="0"/>
              </a:rPr>
              <a:t>XXX</a:t>
            </a:r>
          </a:p>
        </p:txBody>
      </p:sp>
      <p:sp>
        <p:nvSpPr>
          <p:cNvPr id="4" name="TextBox 3">
            <a:extLst>
              <a:ext uri="{FF2B5EF4-FFF2-40B4-BE49-F238E27FC236}">
                <a16:creationId xmlns:a16="http://schemas.microsoft.com/office/drawing/2014/main" id="{B558EA94-A285-DA2F-FEAE-03B8A5E58092}"/>
              </a:ext>
            </a:extLst>
          </p:cNvPr>
          <p:cNvSpPr txBox="1"/>
          <p:nvPr/>
        </p:nvSpPr>
        <p:spPr>
          <a:xfrm>
            <a:off x="3101010" y="6304303"/>
            <a:ext cx="5844208"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Thinking Electronic </a:t>
            </a:r>
            <a:r>
              <a:rPr lang="en-US" sz="1000" dirty="0">
                <a:latin typeface="Arial" panose="020B0604020202020204" pitchFamily="34" charset="0"/>
                <a:cs typeface="Arial" panose="020B0604020202020204" pitchFamily="34" charset="0"/>
              </a:rPr>
              <a:t>Company Website, Annual Reports, Company Presentation, etc.</a:t>
            </a:r>
            <a:endParaRPr lang="en-IN" sz="1000" dirty="0">
              <a:latin typeface="Arial" panose="020B0604020202020204" pitchFamily="34" charset="0"/>
              <a:cs typeface="Arial" panose="020B0604020202020204" pitchFamily="34" charset="0"/>
            </a:endParaRPr>
          </a:p>
        </p:txBody>
      </p:sp>
      <p:pic>
        <p:nvPicPr>
          <p:cNvPr id="2" name="Picture 1" descr="Text&#10;&#10;Description automatically generated">
            <a:extLst>
              <a:ext uri="{FF2B5EF4-FFF2-40B4-BE49-F238E27FC236}">
                <a16:creationId xmlns:a16="http://schemas.microsoft.com/office/drawing/2014/main" id="{57971A63-3169-95A4-48C7-827422C4E0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3303852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47755" y="244022"/>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Target Product</a:t>
            </a:r>
          </a:p>
        </p:txBody>
      </p:sp>
      <p:sp>
        <p:nvSpPr>
          <p:cNvPr id="4" name="TextBox 3">
            <a:extLst>
              <a:ext uri="{FF2B5EF4-FFF2-40B4-BE49-F238E27FC236}">
                <a16:creationId xmlns:a16="http://schemas.microsoft.com/office/drawing/2014/main" id="{B558EA94-A285-DA2F-FEAE-03B8A5E58092}"/>
              </a:ext>
            </a:extLst>
          </p:cNvPr>
          <p:cNvSpPr txBox="1"/>
          <p:nvPr/>
        </p:nvSpPr>
        <p:spPr>
          <a:xfrm>
            <a:off x="3366052" y="6304303"/>
            <a:ext cx="5579165"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Thinking Electronic </a:t>
            </a:r>
            <a:r>
              <a:rPr lang="en-US" sz="1000" dirty="0">
                <a:latin typeface="Arial" panose="020B0604020202020204" pitchFamily="34" charset="0"/>
                <a:cs typeface="Arial" panose="020B0604020202020204" pitchFamily="34" charset="0"/>
              </a:rPr>
              <a:t>Company Website, Annual Reports, Company Presentation, etc.</a:t>
            </a:r>
            <a:endParaRPr lang="en-IN" sz="1000" dirty="0">
              <a:latin typeface="Arial" panose="020B0604020202020204" pitchFamily="34" charset="0"/>
              <a:cs typeface="Arial" panose="020B0604020202020204" pitchFamily="34" charset="0"/>
            </a:endParaRPr>
          </a:p>
        </p:txBody>
      </p:sp>
      <p:graphicFrame>
        <p:nvGraphicFramePr>
          <p:cNvPr id="2" name="Table 2">
            <a:extLst>
              <a:ext uri="{FF2B5EF4-FFF2-40B4-BE49-F238E27FC236}">
                <a16:creationId xmlns:a16="http://schemas.microsoft.com/office/drawing/2014/main" id="{729B8A57-FBF5-D6C9-0574-8AFE85B849E2}"/>
              </a:ext>
            </a:extLst>
          </p:cNvPr>
          <p:cNvGraphicFramePr>
            <a:graphicFrameLocks noGrp="1"/>
          </p:cNvGraphicFramePr>
          <p:nvPr>
            <p:extLst>
              <p:ext uri="{D42A27DB-BD31-4B8C-83A1-F6EECF244321}">
                <p14:modId xmlns:p14="http://schemas.microsoft.com/office/powerpoint/2010/main" val="1043510621"/>
              </p:ext>
            </p:extLst>
          </p:nvPr>
        </p:nvGraphicFramePr>
        <p:xfrm>
          <a:off x="147756" y="1037907"/>
          <a:ext cx="8797461" cy="5266396"/>
        </p:xfrm>
        <a:graphic>
          <a:graphicData uri="http://schemas.openxmlformats.org/drawingml/2006/table">
            <a:tbl>
              <a:tblPr firstRow="1" bandRow="1">
                <a:tableStyleId>{5C22544A-7EE6-4342-B048-85BDC9FD1C3A}</a:tableStyleId>
              </a:tblPr>
              <a:tblGrid>
                <a:gridCol w="1154258">
                  <a:extLst>
                    <a:ext uri="{9D8B030D-6E8A-4147-A177-3AD203B41FA5}">
                      <a16:colId xmlns:a16="http://schemas.microsoft.com/office/drawing/2014/main" val="1249987795"/>
                    </a:ext>
                  </a:extLst>
                </a:gridCol>
                <a:gridCol w="1275973">
                  <a:extLst>
                    <a:ext uri="{9D8B030D-6E8A-4147-A177-3AD203B41FA5}">
                      <a16:colId xmlns:a16="http://schemas.microsoft.com/office/drawing/2014/main" val="3857521546"/>
                    </a:ext>
                  </a:extLst>
                </a:gridCol>
                <a:gridCol w="947504">
                  <a:extLst>
                    <a:ext uri="{9D8B030D-6E8A-4147-A177-3AD203B41FA5}">
                      <a16:colId xmlns:a16="http://schemas.microsoft.com/office/drawing/2014/main" val="952598907"/>
                    </a:ext>
                  </a:extLst>
                </a:gridCol>
                <a:gridCol w="3170982">
                  <a:extLst>
                    <a:ext uri="{9D8B030D-6E8A-4147-A177-3AD203B41FA5}">
                      <a16:colId xmlns:a16="http://schemas.microsoft.com/office/drawing/2014/main" val="1750222931"/>
                    </a:ext>
                  </a:extLst>
                </a:gridCol>
                <a:gridCol w="2248744">
                  <a:extLst>
                    <a:ext uri="{9D8B030D-6E8A-4147-A177-3AD203B41FA5}">
                      <a16:colId xmlns:a16="http://schemas.microsoft.com/office/drawing/2014/main" val="3088256514"/>
                    </a:ext>
                  </a:extLst>
                </a:gridCol>
              </a:tblGrid>
              <a:tr h="470214">
                <a:tc>
                  <a:txBody>
                    <a:bodyPr/>
                    <a:lstStyle/>
                    <a:p>
                      <a:r>
                        <a:rPr lang="en-IN" sz="1200" dirty="0">
                          <a:latin typeface="Arial" panose="020B0604020202020204" pitchFamily="34" charset="0"/>
                          <a:cs typeface="Arial" panose="020B0604020202020204" pitchFamily="34" charset="0"/>
                        </a:rPr>
                        <a:t>Name</a:t>
                      </a:r>
                    </a:p>
                  </a:txBody>
                  <a:tcPr>
                    <a:solidFill>
                      <a:schemeClr val="tx2">
                        <a:lumMod val="50000"/>
                      </a:schemeClr>
                    </a:solidFill>
                  </a:tcPr>
                </a:tc>
                <a:tc>
                  <a:txBody>
                    <a:bodyPr/>
                    <a:lstStyle/>
                    <a:p>
                      <a:r>
                        <a:rPr lang="en-IN" sz="1200" dirty="0">
                          <a:latin typeface="Arial" panose="020B0604020202020204" pitchFamily="34" charset="0"/>
                          <a:cs typeface="Arial" panose="020B0604020202020204" pitchFamily="34" charset="0"/>
                        </a:rPr>
                        <a:t>Application</a:t>
                      </a:r>
                    </a:p>
                  </a:txBody>
                  <a:tcPr>
                    <a:solidFill>
                      <a:schemeClr val="tx2">
                        <a:lumMod val="50000"/>
                      </a:schemeClr>
                    </a:solidFill>
                  </a:tcPr>
                </a:tc>
                <a:tc>
                  <a:txBody>
                    <a:bodyPr/>
                    <a:lstStyle/>
                    <a:p>
                      <a:r>
                        <a:rPr lang="en-IN" sz="1200" dirty="0">
                          <a:latin typeface="Arial" panose="020B0604020202020204" pitchFamily="34" charset="0"/>
                          <a:cs typeface="Arial" panose="020B0604020202020204" pitchFamily="34" charset="0"/>
                        </a:rPr>
                        <a:t>R25 (Ohm)</a:t>
                      </a:r>
                    </a:p>
                  </a:txBody>
                  <a:tcPr>
                    <a:solidFill>
                      <a:schemeClr val="tx2">
                        <a:lumMod val="50000"/>
                      </a:schemeClr>
                    </a:solidFill>
                  </a:tcPr>
                </a:tc>
                <a:tc>
                  <a:txBody>
                    <a:bodyPr/>
                    <a:lstStyle/>
                    <a:p>
                      <a:r>
                        <a:rPr lang="en-IN" sz="1200" dirty="0">
                          <a:latin typeface="Arial" panose="020B0604020202020204" pitchFamily="34" charset="0"/>
                          <a:cs typeface="Arial" panose="020B0604020202020204" pitchFamily="34" charset="0"/>
                        </a:rPr>
                        <a:t>Features</a:t>
                      </a:r>
                    </a:p>
                  </a:txBody>
                  <a:tcPr>
                    <a:solidFill>
                      <a:schemeClr val="tx2">
                        <a:lumMod val="50000"/>
                      </a:schemeClr>
                    </a:solidFill>
                  </a:tcPr>
                </a:tc>
                <a:tc>
                  <a:txBody>
                    <a:bodyPr/>
                    <a:lstStyle/>
                    <a:p>
                      <a:r>
                        <a:rPr lang="en-IN" sz="1200" dirty="0">
                          <a:latin typeface="Arial" panose="020B0604020202020204" pitchFamily="34" charset="0"/>
                          <a:cs typeface="Arial" panose="020B0604020202020204" pitchFamily="34" charset="0"/>
                        </a:rPr>
                        <a:t>Storage</a:t>
                      </a:r>
                    </a:p>
                  </a:txBody>
                  <a:tcPr>
                    <a:solidFill>
                      <a:schemeClr val="tx2">
                        <a:lumMod val="50000"/>
                      </a:schemeClr>
                    </a:solidFill>
                  </a:tcPr>
                </a:tc>
                <a:extLst>
                  <a:ext uri="{0D108BD9-81ED-4DB2-BD59-A6C34878D82A}">
                    <a16:rowId xmlns:a16="http://schemas.microsoft.com/office/drawing/2014/main" val="2927916752"/>
                  </a:ext>
                </a:extLst>
              </a:tr>
              <a:tr h="1410642">
                <a:tc>
                  <a:txBody>
                    <a:bodyPr/>
                    <a:lstStyle/>
                    <a:p>
                      <a:r>
                        <a:rPr lang="en-IN" sz="1200" dirty="0">
                          <a:latin typeface="Arial" panose="020B0604020202020204" pitchFamily="34" charset="0"/>
                          <a:cs typeface="Arial" panose="020B0604020202020204" pitchFamily="34" charset="0"/>
                        </a:rPr>
                        <a:t>XXX</a:t>
                      </a:r>
                    </a:p>
                  </a:txBody>
                  <a:tcPr anchor="ctr"/>
                </a:tc>
                <a:tc>
                  <a:txBody>
                    <a:bodyPr/>
                    <a:lstStyle/>
                    <a:p>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txBody>
                  <a:tcPr anchor="ctr"/>
                </a:tc>
                <a:tc>
                  <a:txBody>
                    <a:bodyPr/>
                    <a:lstStyle/>
                    <a:p>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txBody>
                  <a:tcPr anchor="ctr"/>
                </a:tc>
                <a:tc>
                  <a:txBody>
                    <a:bodyPr/>
                    <a:lstStyle/>
                    <a:p>
                      <a:pPr marL="171450" indent="-171450">
                        <a:buFont typeface="Arial" panose="020B0604020202020204" pitchFamily="34" charset="0"/>
                        <a:buChar cha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txBody>
                  <a:tcPr anchor="ctr"/>
                </a:tc>
                <a:tc>
                  <a:txBody>
                    <a:bodyPr/>
                    <a:lstStyle/>
                    <a:p>
                      <a:pPr marL="171450" indent="-171450">
                        <a:buFont typeface="Arial" panose="020B0604020202020204" pitchFamily="34" charset="0"/>
                        <a:buChar cha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62539679"/>
                  </a:ext>
                </a:extLst>
              </a:tr>
              <a:tr h="1410642">
                <a:tc>
                  <a:txBody>
                    <a:bodyPr/>
                    <a:lstStyle/>
                    <a:p>
                      <a:r>
                        <a:rPr lang="en-IN" sz="1200" dirty="0">
                          <a:latin typeface="Arial" panose="020B0604020202020204" pitchFamily="34" charset="0"/>
                          <a:cs typeface="Arial" panose="020B0604020202020204" pitchFamily="34" charset="0"/>
                        </a:rPr>
                        <a:t>XXX</a:t>
                      </a:r>
                    </a:p>
                  </a:txBody>
                  <a:tcPr anchor="ctr"/>
                </a:tc>
                <a:tc>
                  <a:txBody>
                    <a:bodyPr/>
                    <a:lstStyle/>
                    <a:p>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txBody>
                  <a:tcPr anchor="ctr"/>
                </a:tc>
                <a:tc>
                  <a:txBody>
                    <a:bodyPr/>
                    <a:lstStyle/>
                    <a:p>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txBody>
                  <a:tcPr anchor="ctr"/>
                </a:tc>
                <a:tc>
                  <a:txBody>
                    <a:bodyPr/>
                    <a:lstStyle/>
                    <a:p>
                      <a:pPr marL="171450" indent="-171450">
                        <a:buFont typeface="Arial" panose="020B0604020202020204" pitchFamily="34" charset="0"/>
                        <a:buChar cha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txBody>
                  <a:tcPr anchor="ctr"/>
                </a:tc>
                <a:tc>
                  <a:txBody>
                    <a:bodyPr/>
                    <a:lstStyle/>
                    <a:p>
                      <a:pPr marL="171450" indent="-171450">
                        <a:buFont typeface="Arial" panose="020B0604020202020204" pitchFamily="34" charset="0"/>
                        <a:buChar cha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294015296"/>
                  </a:ext>
                </a:extLst>
              </a:tr>
              <a:tr h="1974898">
                <a:tc>
                  <a:txBody>
                    <a:bodyPr/>
                    <a:lstStyle/>
                    <a:p>
                      <a:r>
                        <a:rPr lang="en-IN" sz="1200" dirty="0">
                          <a:latin typeface="Arial" panose="020B0604020202020204" pitchFamily="34" charset="0"/>
                          <a:cs typeface="Arial" panose="020B0604020202020204" pitchFamily="34" charset="0"/>
                        </a:rPr>
                        <a:t>XXX</a:t>
                      </a:r>
                    </a:p>
                  </a:txBody>
                  <a:tcPr anchor="ctr"/>
                </a:tc>
                <a:tc>
                  <a:txBody>
                    <a:bodyPr/>
                    <a:lstStyle/>
                    <a:p>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txBody>
                  <a:tcPr anchor="ctr"/>
                </a:tc>
                <a:tc>
                  <a:txBody>
                    <a:bodyPr/>
                    <a:lstStyle/>
                    <a:p>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58117006"/>
                  </a:ext>
                </a:extLst>
              </a:tr>
            </a:tbl>
          </a:graphicData>
        </a:graphic>
      </p:graphicFrame>
      <p:pic>
        <p:nvPicPr>
          <p:cNvPr id="3" name="Picture 2" descr="Text&#10;&#10;Description automatically generated">
            <a:extLst>
              <a:ext uri="{FF2B5EF4-FFF2-40B4-BE49-F238E27FC236}">
                <a16:creationId xmlns:a16="http://schemas.microsoft.com/office/drawing/2014/main" id="{3126E8FA-C2F9-1B58-3022-01B003974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3879670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47755" y="244022"/>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Corporate Milestones</a:t>
            </a:r>
            <a:endParaRPr lang="en-US" sz="1400" b="1" dirty="0">
              <a:latin typeface="Arial" panose="020B0604020202020204" pitchFamily="34" charset="0"/>
              <a:cs typeface="Arial" panose="020B0604020202020204" pitchFamily="34" charset="0"/>
            </a:endParaRPr>
          </a:p>
        </p:txBody>
      </p:sp>
      <p:sp>
        <p:nvSpPr>
          <p:cNvPr id="2137" name="TextBox 2136">
            <a:extLst>
              <a:ext uri="{FF2B5EF4-FFF2-40B4-BE49-F238E27FC236}">
                <a16:creationId xmlns:a16="http://schemas.microsoft.com/office/drawing/2014/main" id="{6F940016-BC16-0DF7-2296-8FEAF0EF6966}"/>
              </a:ext>
            </a:extLst>
          </p:cNvPr>
          <p:cNvSpPr txBox="1"/>
          <p:nvPr/>
        </p:nvSpPr>
        <p:spPr>
          <a:xfrm>
            <a:off x="2233577" y="6422718"/>
            <a:ext cx="6473101"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Thinking Electronic </a:t>
            </a:r>
            <a:r>
              <a:rPr lang="en-US" sz="1000" dirty="0">
                <a:latin typeface="Arial" panose="020B0604020202020204" pitchFamily="34" charset="0"/>
                <a:cs typeface="Arial" panose="020B0604020202020204" pitchFamily="34" charset="0"/>
              </a:rPr>
              <a:t>Company Website, Annual Reports, Company Presentation, etc.</a:t>
            </a:r>
            <a:endParaRPr lang="en-IN" sz="1000" dirty="0">
              <a:latin typeface="Arial" panose="020B0604020202020204" pitchFamily="34" charset="0"/>
              <a:cs typeface="Arial" panose="020B0604020202020204" pitchFamily="34" charset="0"/>
            </a:endParaRPr>
          </a:p>
        </p:txBody>
      </p:sp>
      <p:pic>
        <p:nvPicPr>
          <p:cNvPr id="9" name="Picture 8" descr="Diagram&#10;&#10;Description automatically generated">
            <a:extLst>
              <a:ext uri="{FF2B5EF4-FFF2-40B4-BE49-F238E27FC236}">
                <a16:creationId xmlns:a16="http://schemas.microsoft.com/office/drawing/2014/main" id="{B755D525-1810-7B49-5CC0-C615844393C9}"/>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378188" y="838009"/>
            <a:ext cx="8387623" cy="5486453"/>
          </a:xfrm>
          <a:prstGeom prst="rect">
            <a:avLst/>
          </a:prstGeom>
        </p:spPr>
      </p:pic>
      <p:pic>
        <p:nvPicPr>
          <p:cNvPr id="10" name="Picture 9" descr="Text&#10;&#10;Description automatically generated">
            <a:extLst>
              <a:ext uri="{FF2B5EF4-FFF2-40B4-BE49-F238E27FC236}">
                <a16:creationId xmlns:a16="http://schemas.microsoft.com/office/drawing/2014/main" id="{147B203B-7C16-D98F-D14C-B6580B8B2C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1207844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47755" y="244022"/>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Manufacturing Plant</a:t>
            </a:r>
          </a:p>
        </p:txBody>
      </p:sp>
      <p:sp>
        <p:nvSpPr>
          <p:cNvPr id="4" name="TextBox 3">
            <a:extLst>
              <a:ext uri="{FF2B5EF4-FFF2-40B4-BE49-F238E27FC236}">
                <a16:creationId xmlns:a16="http://schemas.microsoft.com/office/drawing/2014/main" id="{B558EA94-A285-DA2F-FEAE-03B8A5E58092}"/>
              </a:ext>
            </a:extLst>
          </p:cNvPr>
          <p:cNvSpPr txBox="1"/>
          <p:nvPr/>
        </p:nvSpPr>
        <p:spPr>
          <a:xfrm>
            <a:off x="3522128" y="6357311"/>
            <a:ext cx="5526156"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Thinking Electronic </a:t>
            </a:r>
            <a:r>
              <a:rPr lang="en-US" sz="1000" dirty="0">
                <a:latin typeface="Arial" panose="020B0604020202020204" pitchFamily="34" charset="0"/>
                <a:cs typeface="Arial" panose="020B0604020202020204" pitchFamily="34" charset="0"/>
              </a:rPr>
              <a:t>Company Website, Annual Reports, Company Presentation, etc.</a:t>
            </a:r>
            <a:endParaRPr lang="en-IN" sz="10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740A432-57F2-3923-356A-F644DCF7DCA3}"/>
              </a:ext>
            </a:extLst>
          </p:cNvPr>
          <p:cNvPicPr>
            <a:picLocks noChangeAspect="1"/>
          </p:cNvPicPr>
          <p:nvPr/>
        </p:nvPicPr>
        <p:blipFill>
          <a:blip r:embed="rId2"/>
          <a:stretch>
            <a:fillRect/>
          </a:stretch>
        </p:blipFill>
        <p:spPr>
          <a:xfrm>
            <a:off x="6116861" y="1402892"/>
            <a:ext cx="967408" cy="852406"/>
          </a:xfrm>
          <a:prstGeom prst="rect">
            <a:avLst/>
          </a:prstGeom>
        </p:spPr>
      </p:pic>
      <p:pic>
        <p:nvPicPr>
          <p:cNvPr id="10" name="Picture 9">
            <a:extLst>
              <a:ext uri="{FF2B5EF4-FFF2-40B4-BE49-F238E27FC236}">
                <a16:creationId xmlns:a16="http://schemas.microsoft.com/office/drawing/2014/main" id="{15564E7B-A717-3DBF-2B95-3CC1DCEFAFB9}"/>
              </a:ext>
            </a:extLst>
          </p:cNvPr>
          <p:cNvPicPr>
            <a:picLocks noChangeAspect="1"/>
          </p:cNvPicPr>
          <p:nvPr/>
        </p:nvPicPr>
        <p:blipFill>
          <a:blip r:embed="rId3"/>
          <a:stretch>
            <a:fillRect/>
          </a:stretch>
        </p:blipFill>
        <p:spPr>
          <a:xfrm>
            <a:off x="5716811" y="2208848"/>
            <a:ext cx="800100" cy="709589"/>
          </a:xfrm>
          <a:prstGeom prst="rect">
            <a:avLst/>
          </a:prstGeom>
        </p:spPr>
      </p:pic>
      <p:grpSp>
        <p:nvGrpSpPr>
          <p:cNvPr id="8" name="Group 7">
            <a:extLst>
              <a:ext uri="{FF2B5EF4-FFF2-40B4-BE49-F238E27FC236}">
                <a16:creationId xmlns:a16="http://schemas.microsoft.com/office/drawing/2014/main" id="{31339FF0-E263-2BD0-636D-2058FD13C5E8}"/>
              </a:ext>
            </a:extLst>
          </p:cNvPr>
          <p:cNvGrpSpPr/>
          <p:nvPr/>
        </p:nvGrpSpPr>
        <p:grpSpPr>
          <a:xfrm>
            <a:off x="95716" y="804309"/>
            <a:ext cx="8542013" cy="5772905"/>
            <a:chOff x="121177" y="777619"/>
            <a:chExt cx="8542013" cy="5772905"/>
          </a:xfrm>
        </p:grpSpPr>
        <p:grpSp>
          <p:nvGrpSpPr>
            <p:cNvPr id="6" name="Group 5">
              <a:extLst>
                <a:ext uri="{FF2B5EF4-FFF2-40B4-BE49-F238E27FC236}">
                  <a16:creationId xmlns:a16="http://schemas.microsoft.com/office/drawing/2014/main" id="{A651EE7C-D934-25B0-D400-328BCCCEBAC6}"/>
                </a:ext>
              </a:extLst>
            </p:cNvPr>
            <p:cNvGrpSpPr/>
            <p:nvPr/>
          </p:nvGrpSpPr>
          <p:grpSpPr>
            <a:xfrm>
              <a:off x="121177" y="777619"/>
              <a:ext cx="8542013" cy="5772905"/>
              <a:chOff x="121177" y="777619"/>
              <a:chExt cx="8542013" cy="5772905"/>
            </a:xfrm>
          </p:grpSpPr>
          <p:sp>
            <p:nvSpPr>
              <p:cNvPr id="24" name="Rectangle 23">
                <a:extLst>
                  <a:ext uri="{FF2B5EF4-FFF2-40B4-BE49-F238E27FC236}">
                    <a16:creationId xmlns:a16="http://schemas.microsoft.com/office/drawing/2014/main" id="{4B2B3670-593F-4DC5-A13A-D7756EFDFE68}"/>
                  </a:ext>
                </a:extLst>
              </p:cNvPr>
              <p:cNvSpPr/>
              <p:nvPr/>
            </p:nvSpPr>
            <p:spPr>
              <a:xfrm>
                <a:off x="560322" y="4929809"/>
                <a:ext cx="2961806" cy="16207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chemeClr val="tx1"/>
                    </a:solidFill>
                    <a:latin typeface="Arial" panose="020B0604020202020204" pitchFamily="34" charset="0"/>
                    <a:cs typeface="Arial" panose="020B0604020202020204" pitchFamily="34" charset="0"/>
                  </a:rPr>
                  <a:t>Manufacturing Locations:</a:t>
                </a:r>
              </a:p>
              <a:p>
                <a:pPr marL="17145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XXX</a:t>
                </a:r>
              </a:p>
              <a:p>
                <a:pPr marL="17145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XXX</a:t>
                </a:r>
              </a:p>
              <a:p>
                <a:pPr marL="17145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XXX</a:t>
                </a:r>
              </a:p>
              <a:p>
                <a:pPr marL="17145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XXX</a:t>
                </a:r>
              </a:p>
              <a:p>
                <a:pPr marL="17145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XXX</a:t>
                </a:r>
              </a:p>
              <a:p>
                <a:pPr marL="17145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XXX</a:t>
                </a:r>
              </a:p>
              <a:p>
                <a:pPr marL="171450" indent="-171450">
                  <a:buFont typeface="Arial" panose="020B0604020202020204" pitchFamily="34" charset="0"/>
                  <a:buChar char="•"/>
                </a:pPr>
                <a:r>
                  <a:rPr lang="en-IN" sz="1200" dirty="0">
                    <a:solidFill>
                      <a:schemeClr val="tx1"/>
                    </a:solidFill>
                    <a:latin typeface="Arial" panose="020B0604020202020204" pitchFamily="34" charset="0"/>
                    <a:cs typeface="Arial" panose="020B0604020202020204" pitchFamily="34" charset="0"/>
                  </a:rPr>
                  <a:t>XXX</a:t>
                </a:r>
              </a:p>
            </p:txBody>
          </p:sp>
          <p:grpSp>
            <p:nvGrpSpPr>
              <p:cNvPr id="2" name="Group 1">
                <a:extLst>
                  <a:ext uri="{FF2B5EF4-FFF2-40B4-BE49-F238E27FC236}">
                    <a16:creationId xmlns:a16="http://schemas.microsoft.com/office/drawing/2014/main" id="{82C4D99C-F8DB-2F3B-1957-0417C343E315}"/>
                  </a:ext>
                </a:extLst>
              </p:cNvPr>
              <p:cNvGrpSpPr/>
              <p:nvPr/>
            </p:nvGrpSpPr>
            <p:grpSpPr>
              <a:xfrm>
                <a:off x="324541" y="777619"/>
                <a:ext cx="8338649" cy="4426226"/>
                <a:chOff x="324541" y="910139"/>
                <a:chExt cx="8338649" cy="4426226"/>
              </a:xfrm>
            </p:grpSpPr>
            <p:pic>
              <p:nvPicPr>
                <p:cNvPr id="13314" name="Picture 2">
                  <a:extLst>
                    <a:ext uri="{FF2B5EF4-FFF2-40B4-BE49-F238E27FC236}">
                      <a16:creationId xmlns:a16="http://schemas.microsoft.com/office/drawing/2014/main" id="{92C09707-4CCB-F8A2-372A-830547E99D8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324541" y="910139"/>
                  <a:ext cx="5209012" cy="44262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D4954C1-343C-BDD0-3076-9E7CE1CAD65F}"/>
                    </a:ext>
                  </a:extLst>
                </p:cNvPr>
                <p:cNvPicPr>
                  <a:picLocks noChangeAspect="1"/>
                </p:cNvPicPr>
                <p:nvPr/>
              </p:nvPicPr>
              <p:blipFill>
                <a:blip r:embed="rId6">
                  <a:extLst>
                    <a:ext uri="{BEBA8EAE-BF5A-486C-A8C5-ECC9F3942E4B}">
                      <a14:imgProps xmlns:a14="http://schemas.microsoft.com/office/drawing/2010/main">
                        <a14:imgLayer r:embed="rId7">
                          <a14:imgEffect>
                            <a14:artisticBlur/>
                          </a14:imgEffect>
                        </a14:imgLayer>
                      </a14:imgProps>
                    </a:ext>
                  </a:extLst>
                </a:blip>
                <a:stretch>
                  <a:fillRect/>
                </a:stretch>
              </p:blipFill>
              <p:spPr>
                <a:xfrm>
                  <a:off x="5560057" y="910139"/>
                  <a:ext cx="3103133" cy="4426080"/>
                </a:xfrm>
                <a:prstGeom prst="rect">
                  <a:avLst/>
                </a:prstGeom>
              </p:spPr>
            </p:pic>
            <p:pic>
              <p:nvPicPr>
                <p:cNvPr id="13318" name="Picture 6">
                  <a:extLst>
                    <a:ext uri="{FF2B5EF4-FFF2-40B4-BE49-F238E27FC236}">
                      <a16:creationId xmlns:a16="http://schemas.microsoft.com/office/drawing/2014/main" id="{83E1537F-C87D-8E09-2B7A-A080974EE4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4733" y="3588578"/>
                  <a:ext cx="355486" cy="3554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AF6E2367-F1E2-3CBA-CC66-41BFA0169D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0837" y="3505372"/>
                  <a:ext cx="355486" cy="3554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5B32BAA3-FF3D-987C-82C4-33E61AC421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9919" y="4006631"/>
                  <a:ext cx="355486" cy="3554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B1F81A22-30A7-D8DB-9AFD-9AD8F23973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9181" y="3327629"/>
                  <a:ext cx="355486" cy="35548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a:extLst>
                    <a:ext uri="{FF2B5EF4-FFF2-40B4-BE49-F238E27FC236}">
                      <a16:creationId xmlns:a16="http://schemas.microsoft.com/office/drawing/2014/main" id="{FBABFAD3-E201-F40D-142E-7D21B120F5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2744" y="3828888"/>
                  <a:ext cx="355486" cy="35548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a:extLst>
                    <a:ext uri="{FF2B5EF4-FFF2-40B4-BE49-F238E27FC236}">
                      <a16:creationId xmlns:a16="http://schemas.microsoft.com/office/drawing/2014/main" id="{E183A02C-50D8-0CBE-BB4C-48849051AB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92358" y="4423760"/>
                  <a:ext cx="355486" cy="355486"/>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6">
                <a:extLst>
                  <a:ext uri="{FF2B5EF4-FFF2-40B4-BE49-F238E27FC236}">
                    <a16:creationId xmlns:a16="http://schemas.microsoft.com/office/drawing/2014/main" id="{74AE57BE-4590-8FCF-7C8C-A2E67430A9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177" y="5149623"/>
                <a:ext cx="355486" cy="355486"/>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a:extLst>
                <a:ext uri="{FF2B5EF4-FFF2-40B4-BE49-F238E27FC236}">
                  <a16:creationId xmlns:a16="http://schemas.microsoft.com/office/drawing/2014/main" id="{70F5A548-5EA7-E8CF-CFB9-F84B55C874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1376" y="1651352"/>
              <a:ext cx="355486" cy="355486"/>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8" descr="Text&#10;&#10;Description automatically generated">
            <a:extLst>
              <a:ext uri="{FF2B5EF4-FFF2-40B4-BE49-F238E27FC236}">
                <a16:creationId xmlns:a16="http://schemas.microsoft.com/office/drawing/2014/main" id="{E6775ECE-779F-5B55-4F36-532D3F24E6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4115622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47755" y="244022"/>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Global Locations</a:t>
            </a:r>
          </a:p>
        </p:txBody>
      </p:sp>
      <p:sp>
        <p:nvSpPr>
          <p:cNvPr id="4" name="TextBox 3">
            <a:extLst>
              <a:ext uri="{FF2B5EF4-FFF2-40B4-BE49-F238E27FC236}">
                <a16:creationId xmlns:a16="http://schemas.microsoft.com/office/drawing/2014/main" id="{B558EA94-A285-DA2F-FEAE-03B8A5E58092}"/>
              </a:ext>
            </a:extLst>
          </p:cNvPr>
          <p:cNvSpPr txBox="1"/>
          <p:nvPr/>
        </p:nvSpPr>
        <p:spPr>
          <a:xfrm>
            <a:off x="5097158" y="6146298"/>
            <a:ext cx="3942629" cy="400110"/>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Thinking Electronic </a:t>
            </a:r>
            <a:r>
              <a:rPr lang="en-US" sz="1000" dirty="0">
                <a:latin typeface="Arial" panose="020B0604020202020204" pitchFamily="34" charset="0"/>
                <a:cs typeface="Arial" panose="020B0604020202020204" pitchFamily="34" charset="0"/>
              </a:rPr>
              <a:t>Company Website, Annual Reports, Company Presentation, etc.</a:t>
            </a:r>
            <a:endParaRPr lang="en-IN" sz="1000" dirty="0">
              <a:latin typeface="Arial" panose="020B0604020202020204" pitchFamily="34" charset="0"/>
              <a:cs typeface="Arial" panose="020B0604020202020204" pitchFamily="34" charset="0"/>
            </a:endParaRPr>
          </a:p>
        </p:txBody>
      </p:sp>
      <p:grpSp>
        <p:nvGrpSpPr>
          <p:cNvPr id="46" name="Group 45">
            <a:extLst>
              <a:ext uri="{FF2B5EF4-FFF2-40B4-BE49-F238E27FC236}">
                <a16:creationId xmlns:a16="http://schemas.microsoft.com/office/drawing/2014/main" id="{25A34E36-7F53-379B-A143-FE8FF9AE5591}"/>
              </a:ext>
            </a:extLst>
          </p:cNvPr>
          <p:cNvGrpSpPr/>
          <p:nvPr/>
        </p:nvGrpSpPr>
        <p:grpSpPr>
          <a:xfrm>
            <a:off x="0" y="801138"/>
            <a:ext cx="9144000" cy="5766572"/>
            <a:chOff x="0" y="801138"/>
            <a:chExt cx="9144000" cy="5766572"/>
          </a:xfrm>
        </p:grpSpPr>
        <p:pic>
          <p:nvPicPr>
            <p:cNvPr id="3" name="Picture 2">
              <a:extLst>
                <a:ext uri="{FF2B5EF4-FFF2-40B4-BE49-F238E27FC236}">
                  <a16:creationId xmlns:a16="http://schemas.microsoft.com/office/drawing/2014/main" id="{C740A432-57F2-3923-356A-F644DCF7DCA3}"/>
                </a:ext>
              </a:extLst>
            </p:cNvPr>
            <p:cNvPicPr>
              <a:picLocks noChangeAspect="1"/>
            </p:cNvPicPr>
            <p:nvPr/>
          </p:nvPicPr>
          <p:blipFill>
            <a:blip r:embed="rId2"/>
            <a:stretch>
              <a:fillRect/>
            </a:stretch>
          </p:blipFill>
          <p:spPr>
            <a:xfrm>
              <a:off x="6116861" y="1402892"/>
              <a:ext cx="967408" cy="852406"/>
            </a:xfrm>
            <a:prstGeom prst="rect">
              <a:avLst/>
            </a:prstGeom>
          </p:spPr>
        </p:pic>
        <p:pic>
          <p:nvPicPr>
            <p:cNvPr id="10" name="Picture 9">
              <a:extLst>
                <a:ext uri="{FF2B5EF4-FFF2-40B4-BE49-F238E27FC236}">
                  <a16:creationId xmlns:a16="http://schemas.microsoft.com/office/drawing/2014/main" id="{15564E7B-A717-3DBF-2B95-3CC1DCEFAFB9}"/>
                </a:ext>
              </a:extLst>
            </p:cNvPr>
            <p:cNvPicPr>
              <a:picLocks noChangeAspect="1"/>
            </p:cNvPicPr>
            <p:nvPr/>
          </p:nvPicPr>
          <p:blipFill>
            <a:blip r:embed="rId3"/>
            <a:stretch>
              <a:fillRect/>
            </a:stretch>
          </p:blipFill>
          <p:spPr>
            <a:xfrm>
              <a:off x="5716811" y="2208848"/>
              <a:ext cx="800100" cy="709589"/>
            </a:xfrm>
            <a:prstGeom prst="rect">
              <a:avLst/>
            </a:prstGeom>
          </p:spPr>
        </p:pic>
        <p:pic>
          <p:nvPicPr>
            <p:cNvPr id="14340" name="Picture 4">
              <a:extLst>
                <a:ext uri="{FF2B5EF4-FFF2-40B4-BE49-F238E27FC236}">
                  <a16:creationId xmlns:a16="http://schemas.microsoft.com/office/drawing/2014/main" id="{EEEECD23-537B-E3F2-7655-9F39AC9267A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0" y="801138"/>
              <a:ext cx="9144000" cy="4711768"/>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8BDD012F-7C1D-2204-C417-B7026BC48E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7885" y="1987313"/>
              <a:ext cx="270929" cy="2709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6FC58554-F397-CB6E-8CA9-7C0A3C0CE5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9721" y="2544522"/>
              <a:ext cx="270929" cy="2709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0D6CCDA1-6DCC-BE7A-654C-8954DECC4F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7324" y="3153667"/>
              <a:ext cx="270929" cy="2709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8B9EC11-FB5D-12AB-B702-F82D795924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5740" y="3332571"/>
              <a:ext cx="270929" cy="2709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A49EDD43-6001-9284-0411-F1640F1051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3874" y="2189638"/>
              <a:ext cx="270929" cy="27092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0C3EC94-D732-20A6-F7CB-1CAB7B6CFBCF}"/>
                </a:ext>
              </a:extLst>
            </p:cNvPr>
            <p:cNvSpPr/>
            <p:nvPr/>
          </p:nvSpPr>
          <p:spPr>
            <a:xfrm>
              <a:off x="431597" y="4266138"/>
              <a:ext cx="1762265" cy="6225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chemeClr val="tx1"/>
                  </a:solidFill>
                  <a:latin typeface="Arial" panose="020B0604020202020204" pitchFamily="34" charset="0"/>
                  <a:cs typeface="Arial" panose="020B0604020202020204" pitchFamily="34" charset="0"/>
                </a:rPr>
                <a:t>Sales Office:</a:t>
              </a:r>
              <a:r>
                <a:rPr lang="en-IN" sz="1200" dirty="0">
                  <a:solidFill>
                    <a:schemeClr val="tx1"/>
                  </a:solidFill>
                  <a:latin typeface="Arial" panose="020B0604020202020204" pitchFamily="34" charset="0"/>
                  <a:cs typeface="Arial" panose="020B0604020202020204" pitchFamily="34" charset="0"/>
                </a:rPr>
                <a:t> XXX</a:t>
              </a:r>
            </a:p>
          </p:txBody>
        </p:sp>
        <p:pic>
          <p:nvPicPr>
            <p:cNvPr id="16" name="Picture 6">
              <a:extLst>
                <a:ext uri="{FF2B5EF4-FFF2-40B4-BE49-F238E27FC236}">
                  <a16:creationId xmlns:a16="http://schemas.microsoft.com/office/drawing/2014/main" id="{B77CECFA-B650-71B7-0E9C-B847BFC896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13" y="4383316"/>
              <a:ext cx="270929" cy="270929"/>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91433A25-268E-B6F6-93E5-041D9A5AA7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88803" y="2155418"/>
              <a:ext cx="270928" cy="27092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A2F932D2-9800-ACE8-E679-1D5537BC00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3503" y="2561096"/>
              <a:ext cx="270928" cy="27092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A77111B9-D56E-E6EA-CA7F-B5465DE892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6203" y="3723528"/>
              <a:ext cx="270928" cy="27092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C8F706C7-42B0-87AE-89F7-758F771037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213" y="5068708"/>
              <a:ext cx="270928" cy="27092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62EDBA28-0585-C951-A779-080CC92EFB10}"/>
                </a:ext>
              </a:extLst>
            </p:cNvPr>
            <p:cNvSpPr/>
            <p:nvPr/>
          </p:nvSpPr>
          <p:spPr>
            <a:xfrm>
              <a:off x="431597" y="4994188"/>
              <a:ext cx="1762265" cy="580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chemeClr val="tx1"/>
                  </a:solidFill>
                  <a:latin typeface="Arial" panose="020B0604020202020204" pitchFamily="34" charset="0"/>
                  <a:cs typeface="Arial" panose="020B0604020202020204" pitchFamily="34" charset="0"/>
                </a:rPr>
                <a:t>Sales Representative: XXX</a:t>
              </a:r>
              <a:endParaRPr lang="en-IN" sz="1200" dirty="0">
                <a:solidFill>
                  <a:schemeClr val="tx1"/>
                </a:solidFill>
                <a:latin typeface="Arial" panose="020B0604020202020204" pitchFamily="34" charset="0"/>
                <a:cs typeface="Arial" panose="020B0604020202020204" pitchFamily="34" charset="0"/>
              </a:endParaRPr>
            </a:p>
          </p:txBody>
        </p:sp>
        <p:pic>
          <p:nvPicPr>
            <p:cNvPr id="14346" name="Picture 10">
              <a:extLst>
                <a:ext uri="{FF2B5EF4-FFF2-40B4-BE49-F238E27FC236}">
                  <a16:creationId xmlns:a16="http://schemas.microsoft.com/office/drawing/2014/main" id="{2763D449-CB41-29FA-A808-48C1DD1D05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9150" y="2009130"/>
              <a:ext cx="270928" cy="27092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a:extLst>
                <a:ext uri="{FF2B5EF4-FFF2-40B4-BE49-F238E27FC236}">
                  <a16:creationId xmlns:a16="http://schemas.microsoft.com/office/drawing/2014/main" id="{41EF2748-550A-8E71-5A91-177768D38C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13" y="5974951"/>
              <a:ext cx="270928" cy="27092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3726456F-580D-81BC-8AB2-21A5E27FDB5C}"/>
                </a:ext>
              </a:extLst>
            </p:cNvPr>
            <p:cNvSpPr/>
            <p:nvPr/>
          </p:nvSpPr>
          <p:spPr>
            <a:xfrm>
              <a:off x="445187" y="5705038"/>
              <a:ext cx="4482413" cy="8626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chemeClr val="tx1"/>
                  </a:solidFill>
                  <a:latin typeface="Arial" panose="020B0604020202020204" pitchFamily="34" charset="0"/>
                  <a:cs typeface="Arial" panose="020B0604020202020204" pitchFamily="34" charset="0"/>
                </a:rPr>
                <a:t>Distributors:</a:t>
              </a:r>
              <a:r>
                <a:rPr lang="en-IN" sz="1200" dirty="0">
                  <a:solidFill>
                    <a:schemeClr val="tx1"/>
                  </a:solidFill>
                  <a:latin typeface="Arial" panose="020B0604020202020204" pitchFamily="34" charset="0"/>
                  <a:cs typeface="Arial" panose="020B0604020202020204" pitchFamily="34" charset="0"/>
                </a:rPr>
                <a:t> XXX</a:t>
              </a:r>
            </a:p>
          </p:txBody>
        </p:sp>
        <p:pic>
          <p:nvPicPr>
            <p:cNvPr id="23" name="Picture 10">
              <a:extLst>
                <a:ext uri="{FF2B5EF4-FFF2-40B4-BE49-F238E27FC236}">
                  <a16:creationId xmlns:a16="http://schemas.microsoft.com/office/drawing/2014/main" id="{F56C35D5-0D43-DBAB-69E5-60E997FF67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2421" y="1512742"/>
              <a:ext cx="270928" cy="27092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D8187E43-782F-67D9-1D20-E4B45471B8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0050" y="2604400"/>
              <a:ext cx="270928" cy="27092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a:extLst>
                <a:ext uri="{FF2B5EF4-FFF2-40B4-BE49-F238E27FC236}">
                  <a16:creationId xmlns:a16="http://schemas.microsoft.com/office/drawing/2014/main" id="{C2B2109B-1C70-3A9D-2C26-0501847000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26230" y="2052952"/>
              <a:ext cx="270928" cy="27092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a:extLst>
                <a:ext uri="{FF2B5EF4-FFF2-40B4-BE49-F238E27FC236}">
                  <a16:creationId xmlns:a16="http://schemas.microsoft.com/office/drawing/2014/main" id="{5853AB76-C78B-36CF-1A5F-0DCD57E4E4D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6669" y="2144594"/>
              <a:ext cx="270928" cy="27092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a:extLst>
                <a:ext uri="{FF2B5EF4-FFF2-40B4-BE49-F238E27FC236}">
                  <a16:creationId xmlns:a16="http://schemas.microsoft.com/office/drawing/2014/main" id="{BB8D18E9-917E-402D-253E-27D3D5FCC0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8138" y="2839299"/>
              <a:ext cx="270928" cy="27092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a:extLst>
                <a:ext uri="{FF2B5EF4-FFF2-40B4-BE49-F238E27FC236}">
                  <a16:creationId xmlns:a16="http://schemas.microsoft.com/office/drawing/2014/main" id="{043C6613-DE6E-567C-58F2-3A754E8FAD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5651" y="2122777"/>
              <a:ext cx="270928" cy="27092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a:extLst>
                <a:ext uri="{FF2B5EF4-FFF2-40B4-BE49-F238E27FC236}">
                  <a16:creationId xmlns:a16="http://schemas.microsoft.com/office/drawing/2014/main" id="{EE4507F9-64A2-B3FE-560F-DA0A07727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22534" y="3435094"/>
              <a:ext cx="270928" cy="27092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a:extLst>
                <a:ext uri="{FF2B5EF4-FFF2-40B4-BE49-F238E27FC236}">
                  <a16:creationId xmlns:a16="http://schemas.microsoft.com/office/drawing/2014/main" id="{462E6614-EF10-6FC3-FE59-76F3BD0550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72133" y="3563950"/>
              <a:ext cx="270928" cy="27092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a:extLst>
                <a:ext uri="{FF2B5EF4-FFF2-40B4-BE49-F238E27FC236}">
                  <a16:creationId xmlns:a16="http://schemas.microsoft.com/office/drawing/2014/main" id="{94222283-0B92-43C5-14E7-347C14A482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93462" y="3049222"/>
              <a:ext cx="270928" cy="27092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a:extLst>
                <a:ext uri="{FF2B5EF4-FFF2-40B4-BE49-F238E27FC236}">
                  <a16:creationId xmlns:a16="http://schemas.microsoft.com/office/drawing/2014/main" id="{FF7FD504-45AA-C301-A94C-D6299B73DC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8147" y="2792736"/>
              <a:ext cx="270928" cy="27092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a:extLst>
                <a:ext uri="{FF2B5EF4-FFF2-40B4-BE49-F238E27FC236}">
                  <a16:creationId xmlns:a16="http://schemas.microsoft.com/office/drawing/2014/main" id="{CEF60E25-A452-B263-B0D1-B6E8F39218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9230" y="2327797"/>
              <a:ext cx="270928" cy="27092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a:extLst>
                <a:ext uri="{FF2B5EF4-FFF2-40B4-BE49-F238E27FC236}">
                  <a16:creationId xmlns:a16="http://schemas.microsoft.com/office/drawing/2014/main" id="{2441308B-2ABB-BB78-2707-ED45645397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1666" y="1558167"/>
              <a:ext cx="270928" cy="27092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a:extLst>
                <a:ext uri="{FF2B5EF4-FFF2-40B4-BE49-F238E27FC236}">
                  <a16:creationId xmlns:a16="http://schemas.microsoft.com/office/drawing/2014/main" id="{738FF214-F745-668F-2656-01707E4FA6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2821" y="1579055"/>
              <a:ext cx="270928" cy="27092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a:extLst>
                <a:ext uri="{FF2B5EF4-FFF2-40B4-BE49-F238E27FC236}">
                  <a16:creationId xmlns:a16="http://schemas.microsoft.com/office/drawing/2014/main" id="{CAD42C58-C773-7C54-2D7B-E85EC50C5F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70452" y="1851849"/>
              <a:ext cx="270928" cy="27092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a:extLst>
                <a:ext uri="{FF2B5EF4-FFF2-40B4-BE49-F238E27FC236}">
                  <a16:creationId xmlns:a16="http://schemas.microsoft.com/office/drawing/2014/main" id="{4BB4B99A-A725-8527-4728-D9792EC6B1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9726" y="1820993"/>
              <a:ext cx="270928" cy="27092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a:extLst>
                <a:ext uri="{FF2B5EF4-FFF2-40B4-BE49-F238E27FC236}">
                  <a16:creationId xmlns:a16="http://schemas.microsoft.com/office/drawing/2014/main" id="{BFD39B08-6B29-BC10-EE55-A71704E459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44538" y="1577189"/>
              <a:ext cx="270928" cy="27092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
              <a:extLst>
                <a:ext uri="{FF2B5EF4-FFF2-40B4-BE49-F238E27FC236}">
                  <a16:creationId xmlns:a16="http://schemas.microsoft.com/office/drawing/2014/main" id="{53C3E663-7D2C-C948-FDA1-17DE206A80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64461" y="1304528"/>
              <a:ext cx="270928" cy="27092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a:extLst>
                <a:ext uri="{FF2B5EF4-FFF2-40B4-BE49-F238E27FC236}">
                  <a16:creationId xmlns:a16="http://schemas.microsoft.com/office/drawing/2014/main" id="{70C640BE-E416-8F7C-E9F5-0FE5C12A6F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94848" y="2122777"/>
              <a:ext cx="270928" cy="27092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a:extLst>
                <a:ext uri="{FF2B5EF4-FFF2-40B4-BE49-F238E27FC236}">
                  <a16:creationId xmlns:a16="http://schemas.microsoft.com/office/drawing/2014/main" id="{88EB8AC1-F0FE-A777-FF23-15220D6DE8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8534" y="2091921"/>
              <a:ext cx="270928" cy="27092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0">
              <a:extLst>
                <a:ext uri="{FF2B5EF4-FFF2-40B4-BE49-F238E27FC236}">
                  <a16:creationId xmlns:a16="http://schemas.microsoft.com/office/drawing/2014/main" id="{00F6CDAD-28DC-5086-573E-67148AF11B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36398" y="2075332"/>
              <a:ext cx="270928" cy="270928"/>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1" descr="Text&#10;&#10;Description automatically generated">
            <a:extLst>
              <a:ext uri="{FF2B5EF4-FFF2-40B4-BE49-F238E27FC236}">
                <a16:creationId xmlns:a16="http://schemas.microsoft.com/office/drawing/2014/main" id="{6A8533EE-CB3D-CE97-0298-F6DF4B05B4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3269300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836597A6-AEB7-402A-A276-750D0AD59938}"/>
              </a:ext>
            </a:extLst>
          </p:cNvPr>
          <p:cNvSpPr>
            <a:spLocks noGrp="1"/>
          </p:cNvSpPr>
          <p:nvPr>
            <p:ph type="body" sz="quarter" idx="14"/>
          </p:nvPr>
        </p:nvSpPr>
        <p:spPr/>
        <p:txBody>
          <a:bodyPr>
            <a:normAutofit/>
          </a:bodyPr>
          <a:lstStyle/>
          <a:p>
            <a:pPr>
              <a:spcBef>
                <a:spcPts val="0"/>
              </a:spcBef>
            </a:pPr>
            <a:r>
              <a:rPr lang="en-IN" sz="1400" dirty="0">
                <a:solidFill>
                  <a:schemeClr val="tx1">
                    <a:lumMod val="85000"/>
                    <a:lumOff val="15000"/>
                  </a:schemeClr>
                </a:solidFill>
                <a:latin typeface="Arial" panose="020B0604020202020204" pitchFamily="34" charset="0"/>
                <a:ea typeface="Verdana" panose="020B0604030504040204" pitchFamily="34" charset="0"/>
              </a:rPr>
              <a:t>Report Content</a:t>
            </a:r>
            <a:endParaRPr lang="en-US" sz="1400" b="0" dirty="0">
              <a:solidFill>
                <a:schemeClr val="tx1">
                  <a:lumMod val="85000"/>
                  <a:lumOff val="15000"/>
                </a:schemeClr>
              </a:solidFill>
              <a:latin typeface="Arial" panose="020B0604020202020204" pitchFamily="34" charset="0"/>
              <a:ea typeface="Verdana" panose="020B0604030504040204" pitchFamily="34" charset="0"/>
            </a:endParaRPr>
          </a:p>
        </p:txBody>
      </p:sp>
      <p:grpSp>
        <p:nvGrpSpPr>
          <p:cNvPr id="65" name="Group 64">
            <a:extLst>
              <a:ext uri="{FF2B5EF4-FFF2-40B4-BE49-F238E27FC236}">
                <a16:creationId xmlns:a16="http://schemas.microsoft.com/office/drawing/2014/main" id="{B684E558-C713-48F3-8AA5-8A21449119E0}"/>
              </a:ext>
            </a:extLst>
          </p:cNvPr>
          <p:cNvGrpSpPr/>
          <p:nvPr/>
        </p:nvGrpSpPr>
        <p:grpSpPr>
          <a:xfrm>
            <a:off x="269628" y="993763"/>
            <a:ext cx="8597944" cy="366059"/>
            <a:chOff x="269628" y="940731"/>
            <a:chExt cx="8597944" cy="366059"/>
          </a:xfrm>
        </p:grpSpPr>
        <p:sp>
          <p:nvSpPr>
            <p:cNvPr id="18" name="Rectangle 17">
              <a:extLst>
                <a:ext uri="{FF2B5EF4-FFF2-40B4-BE49-F238E27FC236}">
                  <a16:creationId xmlns:a16="http://schemas.microsoft.com/office/drawing/2014/main" id="{F809A87C-BC0A-40D9-A062-32606D225CFA}"/>
                </a:ext>
              </a:extLst>
            </p:cNvPr>
            <p:cNvSpPr/>
            <p:nvPr/>
          </p:nvSpPr>
          <p:spPr>
            <a:xfrm>
              <a:off x="269628" y="940731"/>
              <a:ext cx="760310" cy="3660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prstClr val="white"/>
                  </a:solidFill>
                  <a:latin typeface="Arial" panose="020B0604020202020204" pitchFamily="34" charset="0"/>
                  <a:ea typeface="Verdana" panose="020B0604030504040204" pitchFamily="34" charset="0"/>
                  <a:cs typeface="Arial" panose="020B0604020202020204" pitchFamily="34" charset="0"/>
                </a:rPr>
                <a:t>Sl. No.</a:t>
              </a:r>
            </a:p>
          </p:txBody>
        </p:sp>
        <p:sp>
          <p:nvSpPr>
            <p:cNvPr id="17" name="Rectangle 16">
              <a:extLst>
                <a:ext uri="{FF2B5EF4-FFF2-40B4-BE49-F238E27FC236}">
                  <a16:creationId xmlns:a16="http://schemas.microsoft.com/office/drawing/2014/main" id="{A64D4178-B3F5-427E-8756-98039D1D51A1}"/>
                </a:ext>
              </a:extLst>
            </p:cNvPr>
            <p:cNvSpPr/>
            <p:nvPr/>
          </p:nvSpPr>
          <p:spPr>
            <a:xfrm>
              <a:off x="1260424" y="940731"/>
              <a:ext cx="6505515" cy="3660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IN" sz="1200" b="1" dirty="0">
                  <a:solidFill>
                    <a:prstClr val="white"/>
                  </a:solidFill>
                  <a:latin typeface="Arial" panose="020B0604020202020204" pitchFamily="34" charset="0"/>
                  <a:ea typeface="Verdana" panose="020B0604030504040204" pitchFamily="34" charset="0"/>
                  <a:cs typeface="Arial" panose="020B0604020202020204" pitchFamily="34" charset="0"/>
                </a:rPr>
                <a:t>Report Content</a:t>
              </a:r>
            </a:p>
          </p:txBody>
        </p:sp>
        <p:sp>
          <p:nvSpPr>
            <p:cNvPr id="19" name="Rectangle 18">
              <a:extLst>
                <a:ext uri="{FF2B5EF4-FFF2-40B4-BE49-F238E27FC236}">
                  <a16:creationId xmlns:a16="http://schemas.microsoft.com/office/drawing/2014/main" id="{472BE265-1A4F-4B6A-B72B-C9D1F1A25D5E}"/>
                </a:ext>
              </a:extLst>
            </p:cNvPr>
            <p:cNvSpPr/>
            <p:nvPr/>
          </p:nvSpPr>
          <p:spPr>
            <a:xfrm>
              <a:off x="7996426" y="940731"/>
              <a:ext cx="871146" cy="3660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dirty="0">
                  <a:solidFill>
                    <a:schemeClr val="bg1"/>
                  </a:solidFill>
                  <a:latin typeface="Arial" panose="020B0604020202020204" pitchFamily="34" charset="0"/>
                  <a:ea typeface="Verdana" panose="020B0604030504040204" pitchFamily="34" charset="0"/>
                  <a:cs typeface="Arial" panose="020B0604020202020204" pitchFamily="34" charset="0"/>
                </a:rPr>
                <a:t>Page No.</a:t>
              </a:r>
            </a:p>
          </p:txBody>
        </p:sp>
      </p:grpSp>
      <p:sp>
        <p:nvSpPr>
          <p:cNvPr id="56" name="Rectangle 55">
            <a:extLst>
              <a:ext uri="{FF2B5EF4-FFF2-40B4-BE49-F238E27FC236}">
                <a16:creationId xmlns:a16="http://schemas.microsoft.com/office/drawing/2014/main" id="{C515920A-47CD-4222-8A98-3DF6654D58B4}"/>
              </a:ext>
            </a:extLst>
          </p:cNvPr>
          <p:cNvSpPr/>
          <p:nvPr/>
        </p:nvSpPr>
        <p:spPr>
          <a:xfrm>
            <a:off x="179412" y="867180"/>
            <a:ext cx="8785225" cy="2220577"/>
          </a:xfrm>
          <a:prstGeom prst="rect">
            <a:avLst/>
          </a:prstGeom>
          <a:no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latin typeface="Arial" panose="020B0604020202020204" pitchFamily="34" charset="0"/>
              <a:cs typeface="Arial" panose="020B0604020202020204" pitchFamily="34" charset="0"/>
            </a:endParaRPr>
          </a:p>
        </p:txBody>
      </p:sp>
      <p:grpSp>
        <p:nvGrpSpPr>
          <p:cNvPr id="50" name="Group 49">
            <a:extLst>
              <a:ext uri="{FF2B5EF4-FFF2-40B4-BE49-F238E27FC236}">
                <a16:creationId xmlns:a16="http://schemas.microsoft.com/office/drawing/2014/main" id="{2C38A76E-819B-4630-8DB3-2EF4B7CD1271}"/>
              </a:ext>
            </a:extLst>
          </p:cNvPr>
          <p:cNvGrpSpPr/>
          <p:nvPr/>
        </p:nvGrpSpPr>
        <p:grpSpPr>
          <a:xfrm>
            <a:off x="268422" y="2465340"/>
            <a:ext cx="8607156" cy="366059"/>
            <a:chOff x="269628" y="1428602"/>
            <a:chExt cx="8607156" cy="432000"/>
          </a:xfrm>
        </p:grpSpPr>
        <p:sp>
          <p:nvSpPr>
            <p:cNvPr id="51" name="Rectangle 50">
              <a:extLst>
                <a:ext uri="{FF2B5EF4-FFF2-40B4-BE49-F238E27FC236}">
                  <a16:creationId xmlns:a16="http://schemas.microsoft.com/office/drawing/2014/main" id="{035EDABA-6EE8-4099-B834-7EC1895840F6}"/>
                </a:ext>
              </a:extLst>
            </p:cNvPr>
            <p:cNvSpPr/>
            <p:nvPr/>
          </p:nvSpPr>
          <p:spPr>
            <a:xfrm>
              <a:off x="269628" y="1428602"/>
              <a:ext cx="760310"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a:solidFill>
                    <a:schemeClr val="tx1"/>
                  </a:solidFill>
                  <a:latin typeface="Arial" panose="020B0604020202020204" pitchFamily="34" charset="0"/>
                  <a:ea typeface="Verdana" panose="020B0604030504040204" pitchFamily="34" charset="0"/>
                  <a:cs typeface="Arial" panose="020B0604020202020204" pitchFamily="34" charset="0"/>
                </a:rPr>
                <a:t>1</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997CB4A2-88F5-4263-98D3-814815D5F030}"/>
                </a:ext>
              </a:extLst>
            </p:cNvPr>
            <p:cNvSpPr/>
            <p:nvPr/>
          </p:nvSpPr>
          <p:spPr>
            <a:xfrm>
              <a:off x="1260425" y="1428602"/>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b="1" dirty="0">
                  <a:solidFill>
                    <a:prstClr val="black"/>
                  </a:solidFill>
                  <a:latin typeface="Arial" panose="020B0604020202020204" pitchFamily="34" charset="0"/>
                  <a:ea typeface="Verdana" panose="020B0604030504040204" pitchFamily="34" charset="0"/>
                  <a:cs typeface="Arial" panose="020B0604020202020204" pitchFamily="34" charset="0"/>
                </a:rPr>
                <a:t>XXX </a:t>
              </a:r>
            </a:p>
          </p:txBody>
        </p:sp>
        <p:sp>
          <p:nvSpPr>
            <p:cNvPr id="53" name="Rectangle 52">
              <a:extLst>
                <a:ext uri="{FF2B5EF4-FFF2-40B4-BE49-F238E27FC236}">
                  <a16:creationId xmlns:a16="http://schemas.microsoft.com/office/drawing/2014/main" id="{4BC16F19-2378-449D-92F3-CA67AB4B3CB9}"/>
                </a:ext>
              </a:extLst>
            </p:cNvPr>
            <p:cNvSpPr/>
            <p:nvPr/>
          </p:nvSpPr>
          <p:spPr>
            <a:xfrm>
              <a:off x="8005638" y="1428602"/>
              <a:ext cx="871146"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14-48</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9AEE07EF-64C1-D5F6-1750-293077133395}"/>
              </a:ext>
            </a:extLst>
          </p:cNvPr>
          <p:cNvGrpSpPr/>
          <p:nvPr/>
        </p:nvGrpSpPr>
        <p:grpSpPr>
          <a:xfrm>
            <a:off x="268422" y="1502551"/>
            <a:ext cx="8607156" cy="366059"/>
            <a:chOff x="269628" y="1428602"/>
            <a:chExt cx="8607156" cy="432000"/>
          </a:xfrm>
        </p:grpSpPr>
        <p:sp>
          <p:nvSpPr>
            <p:cNvPr id="12" name="Rectangle 11">
              <a:extLst>
                <a:ext uri="{FF2B5EF4-FFF2-40B4-BE49-F238E27FC236}">
                  <a16:creationId xmlns:a16="http://schemas.microsoft.com/office/drawing/2014/main" id="{F69FECAF-A1C7-5BB1-EF1B-44AFD6B0C53C}"/>
                </a:ext>
              </a:extLst>
            </p:cNvPr>
            <p:cNvSpPr/>
            <p:nvPr/>
          </p:nvSpPr>
          <p:spPr>
            <a:xfrm>
              <a:off x="269628" y="1428602"/>
              <a:ext cx="760310"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a:solidFill>
                    <a:schemeClr val="tx1"/>
                  </a:solidFill>
                  <a:latin typeface="Arial" panose="020B0604020202020204" pitchFamily="34" charset="0"/>
                  <a:ea typeface="Verdana" panose="020B0604030504040204" pitchFamily="34" charset="0"/>
                  <a:cs typeface="Arial" panose="020B0604020202020204" pitchFamily="34" charset="0"/>
                </a:rPr>
                <a:t>1</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C7E16D50-BEE1-A6FD-90A1-3C611EA35F99}"/>
                </a:ext>
              </a:extLst>
            </p:cNvPr>
            <p:cNvSpPr/>
            <p:nvPr/>
          </p:nvSpPr>
          <p:spPr>
            <a:xfrm>
              <a:off x="1260425" y="1428602"/>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b="1" dirty="0">
                  <a:solidFill>
                    <a:prstClr val="black"/>
                  </a:solidFill>
                  <a:latin typeface="Arial" panose="020B0604020202020204" pitchFamily="34" charset="0"/>
                  <a:ea typeface="Verdana" panose="020B0604030504040204" pitchFamily="34" charset="0"/>
                  <a:cs typeface="Arial" panose="020B0604020202020204" pitchFamily="34" charset="0"/>
                </a:rPr>
                <a:t>RESEARCH METHODOLOGY</a:t>
              </a:r>
            </a:p>
          </p:txBody>
        </p:sp>
        <p:sp>
          <p:nvSpPr>
            <p:cNvPr id="20" name="Rectangle 19">
              <a:extLst>
                <a:ext uri="{FF2B5EF4-FFF2-40B4-BE49-F238E27FC236}">
                  <a16:creationId xmlns:a16="http://schemas.microsoft.com/office/drawing/2014/main" id="{09D172B8-4BAA-5CE2-5F2B-8C166DE8667A}"/>
                </a:ext>
              </a:extLst>
            </p:cNvPr>
            <p:cNvSpPr/>
            <p:nvPr/>
          </p:nvSpPr>
          <p:spPr>
            <a:xfrm>
              <a:off x="8005638" y="1428602"/>
              <a:ext cx="871146"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4</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grpSp>
      <p:grpSp>
        <p:nvGrpSpPr>
          <p:cNvPr id="21" name="Group 20">
            <a:extLst>
              <a:ext uri="{FF2B5EF4-FFF2-40B4-BE49-F238E27FC236}">
                <a16:creationId xmlns:a16="http://schemas.microsoft.com/office/drawing/2014/main" id="{5351D17D-84D7-88F7-209C-4AA61CC3A672}"/>
              </a:ext>
            </a:extLst>
          </p:cNvPr>
          <p:cNvGrpSpPr/>
          <p:nvPr/>
        </p:nvGrpSpPr>
        <p:grpSpPr>
          <a:xfrm>
            <a:off x="264941" y="1995193"/>
            <a:ext cx="8607156" cy="366059"/>
            <a:chOff x="269628" y="1428602"/>
            <a:chExt cx="8607156" cy="432000"/>
          </a:xfrm>
        </p:grpSpPr>
        <p:sp>
          <p:nvSpPr>
            <p:cNvPr id="22" name="Rectangle 21">
              <a:extLst>
                <a:ext uri="{FF2B5EF4-FFF2-40B4-BE49-F238E27FC236}">
                  <a16:creationId xmlns:a16="http://schemas.microsoft.com/office/drawing/2014/main" id="{A4691BD8-7DF3-426D-D01A-505F3B0EB0FF}"/>
                </a:ext>
              </a:extLst>
            </p:cNvPr>
            <p:cNvSpPr/>
            <p:nvPr/>
          </p:nvSpPr>
          <p:spPr>
            <a:xfrm>
              <a:off x="269628" y="1428602"/>
              <a:ext cx="760310"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200" b="1">
                  <a:solidFill>
                    <a:schemeClr val="tx1"/>
                  </a:solidFill>
                  <a:latin typeface="Arial" panose="020B0604020202020204" pitchFamily="34" charset="0"/>
                  <a:ea typeface="Verdana" panose="020B0604030504040204" pitchFamily="34" charset="0"/>
                  <a:cs typeface="Arial" panose="020B0604020202020204" pitchFamily="34" charset="0"/>
                </a:rPr>
                <a:t>1</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666C67A5-E255-BEBE-1C22-C97EF584D175}"/>
                </a:ext>
              </a:extLst>
            </p:cNvPr>
            <p:cNvSpPr/>
            <p:nvPr/>
          </p:nvSpPr>
          <p:spPr>
            <a:xfrm>
              <a:off x="1260425" y="1428602"/>
              <a:ext cx="6505515"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b="1" dirty="0">
                  <a:solidFill>
                    <a:prstClr val="black"/>
                  </a:solidFill>
                  <a:latin typeface="Arial" panose="020B0604020202020204" pitchFamily="34" charset="0"/>
                  <a:ea typeface="Verdana" panose="020B0604030504040204" pitchFamily="34" charset="0"/>
                  <a:cs typeface="Arial" panose="020B0604020202020204" pitchFamily="34" charset="0"/>
                </a:rPr>
                <a:t>EXECUTIVE SUMMARY</a:t>
              </a:r>
            </a:p>
          </p:txBody>
        </p:sp>
        <p:sp>
          <p:nvSpPr>
            <p:cNvPr id="24" name="Rectangle 23">
              <a:extLst>
                <a:ext uri="{FF2B5EF4-FFF2-40B4-BE49-F238E27FC236}">
                  <a16:creationId xmlns:a16="http://schemas.microsoft.com/office/drawing/2014/main" id="{A2E61013-22C7-5E3E-342F-F2DB28596A82}"/>
                </a:ext>
              </a:extLst>
            </p:cNvPr>
            <p:cNvSpPr/>
            <p:nvPr/>
          </p:nvSpPr>
          <p:spPr>
            <a:xfrm>
              <a:off x="8005638" y="1428602"/>
              <a:ext cx="871146" cy="432000"/>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dirty="0">
                  <a:solidFill>
                    <a:schemeClr val="tx1"/>
                  </a:solidFill>
                  <a:latin typeface="Arial" panose="020B0604020202020204" pitchFamily="34" charset="0"/>
                  <a:ea typeface="Verdana" panose="020B0604030504040204" pitchFamily="34" charset="0"/>
                  <a:cs typeface="Arial" panose="020B0604020202020204" pitchFamily="34" charset="0"/>
                </a:rPr>
                <a:t>6-12</a:t>
              </a:r>
              <a:endParaRPr lang="en-IN" sz="1200" b="1"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grpSp>
    </p:spTree>
    <p:extLst>
      <p:ext uri="{BB962C8B-B14F-4D97-AF65-F5344CB8AC3E}">
        <p14:creationId xmlns:p14="http://schemas.microsoft.com/office/powerpoint/2010/main" val="16947630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2">
            <a:extLst>
              <a:ext uri="{FF2B5EF4-FFF2-40B4-BE49-F238E27FC236}">
                <a16:creationId xmlns:a16="http://schemas.microsoft.com/office/drawing/2014/main" id="{5D003F01-57BC-B2AF-6805-0D7D783E544F}"/>
              </a:ext>
            </a:extLst>
          </p:cNvPr>
          <p:cNvGraphicFramePr>
            <a:graphicFrameLocks noGrp="1"/>
          </p:cNvGraphicFramePr>
          <p:nvPr>
            <p:extLst>
              <p:ext uri="{D42A27DB-BD31-4B8C-83A1-F6EECF244321}">
                <p14:modId xmlns:p14="http://schemas.microsoft.com/office/powerpoint/2010/main" val="269093361"/>
              </p:ext>
            </p:extLst>
          </p:nvPr>
        </p:nvGraphicFramePr>
        <p:xfrm>
          <a:off x="147754" y="766782"/>
          <a:ext cx="8876978" cy="2662218"/>
        </p:xfrm>
        <a:graphic>
          <a:graphicData uri="http://schemas.openxmlformats.org/drawingml/2006/table">
            <a:tbl>
              <a:tblPr firstRow="1" bandRow="1">
                <a:tableStyleId>{5C22544A-7EE6-4342-B048-85BDC9FD1C3A}</a:tableStyleId>
              </a:tblPr>
              <a:tblGrid>
                <a:gridCol w="1887732">
                  <a:extLst>
                    <a:ext uri="{9D8B030D-6E8A-4147-A177-3AD203B41FA5}">
                      <a16:colId xmlns:a16="http://schemas.microsoft.com/office/drawing/2014/main" val="1249987795"/>
                    </a:ext>
                  </a:extLst>
                </a:gridCol>
                <a:gridCol w="2381151">
                  <a:extLst>
                    <a:ext uri="{9D8B030D-6E8A-4147-A177-3AD203B41FA5}">
                      <a16:colId xmlns:a16="http://schemas.microsoft.com/office/drawing/2014/main" val="3857521546"/>
                    </a:ext>
                  </a:extLst>
                </a:gridCol>
                <a:gridCol w="1964940">
                  <a:extLst>
                    <a:ext uri="{9D8B030D-6E8A-4147-A177-3AD203B41FA5}">
                      <a16:colId xmlns:a16="http://schemas.microsoft.com/office/drawing/2014/main" val="952598907"/>
                    </a:ext>
                  </a:extLst>
                </a:gridCol>
                <a:gridCol w="681832">
                  <a:extLst>
                    <a:ext uri="{9D8B030D-6E8A-4147-A177-3AD203B41FA5}">
                      <a16:colId xmlns:a16="http://schemas.microsoft.com/office/drawing/2014/main" val="1274370311"/>
                    </a:ext>
                  </a:extLst>
                </a:gridCol>
                <a:gridCol w="808382">
                  <a:extLst>
                    <a:ext uri="{9D8B030D-6E8A-4147-A177-3AD203B41FA5}">
                      <a16:colId xmlns:a16="http://schemas.microsoft.com/office/drawing/2014/main" val="1178430456"/>
                    </a:ext>
                  </a:extLst>
                </a:gridCol>
                <a:gridCol w="1152941">
                  <a:extLst>
                    <a:ext uri="{9D8B030D-6E8A-4147-A177-3AD203B41FA5}">
                      <a16:colId xmlns:a16="http://schemas.microsoft.com/office/drawing/2014/main" val="2663437860"/>
                    </a:ext>
                  </a:extLst>
                </a:gridCol>
              </a:tblGrid>
              <a:tr h="531359">
                <a:tc rowSpan="2">
                  <a:txBody>
                    <a:bodyPr/>
                    <a:lstStyle/>
                    <a:p>
                      <a:pPr marL="36000" algn="ctr" fontAlgn="ctr"/>
                      <a:r>
                        <a:rPr lang="en-IN" sz="1200" b="1" u="none" strike="noStrike" dirty="0">
                          <a:solidFill>
                            <a:schemeClr val="bg1"/>
                          </a:solidFill>
                          <a:effectLst/>
                          <a:latin typeface="Arial" panose="020B0604020202020204" pitchFamily="34" charset="0"/>
                          <a:cs typeface="Arial" panose="020B0604020202020204" pitchFamily="34" charset="0"/>
                        </a:rPr>
                        <a:t>Manufacturing Locations</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tc rowSpan="2">
                  <a:txBody>
                    <a:bodyPr/>
                    <a:lstStyle/>
                    <a:p>
                      <a:pPr marL="36000" algn="ctr" fontAlgn="ctr"/>
                      <a:r>
                        <a:rPr lang="en-IN" sz="1200" b="1" u="none" strike="noStrike" dirty="0">
                          <a:solidFill>
                            <a:schemeClr val="bg1"/>
                          </a:solidFill>
                          <a:effectLst/>
                          <a:latin typeface="Arial" panose="020B0604020202020204" pitchFamily="34" charset="0"/>
                          <a:cs typeface="Arial" panose="020B0604020202020204" pitchFamily="34" charset="0"/>
                        </a:rPr>
                        <a:t>Key Products Manufactured</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tc rowSpan="2">
                  <a:txBody>
                    <a:bodyPr/>
                    <a:lstStyle/>
                    <a:p>
                      <a:pPr marL="36000" algn="ctr" fontAlgn="ctr"/>
                      <a:r>
                        <a:rPr lang="en-IN" sz="1200" b="1" u="none" strike="noStrike" dirty="0">
                          <a:solidFill>
                            <a:schemeClr val="bg1"/>
                          </a:solidFill>
                          <a:effectLst/>
                          <a:latin typeface="Arial" panose="020B0604020202020204" pitchFamily="34" charset="0"/>
                          <a:cs typeface="Arial" panose="020B0604020202020204" pitchFamily="34" charset="0"/>
                        </a:rPr>
                        <a:t>Total Production Capacity (Million Units)</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tc gridSpan="3">
                  <a:txBody>
                    <a:bodyPr/>
                    <a:lstStyle/>
                    <a:p>
                      <a:pPr marL="36000" algn="ctr" fontAlgn="ctr"/>
                      <a:r>
                        <a:rPr lang="en-US" sz="1200" b="1" i="0" u="none" strike="noStrike" dirty="0">
                          <a:solidFill>
                            <a:schemeClr val="bg1"/>
                          </a:solidFill>
                          <a:effectLst/>
                          <a:latin typeface="Arial" panose="020B0604020202020204" pitchFamily="34" charset="0"/>
                          <a:cs typeface="Arial" panose="020B0604020202020204" pitchFamily="34" charset="0"/>
                        </a:rPr>
                        <a:t>Production Capacity By Target Products (Million Units)</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tc hMerge="1">
                  <a:txBody>
                    <a:bodyPr/>
                    <a:lstStyle/>
                    <a:p>
                      <a:pPr marL="36000" algn="ctr" fontAlgn="ct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tc hMerge="1">
                  <a:txBody>
                    <a:bodyPr/>
                    <a:lstStyle/>
                    <a:p>
                      <a:pPr marL="36000" algn="ctr" fontAlgn="ct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extLst>
                  <a:ext uri="{0D108BD9-81ED-4DB2-BD59-A6C34878D82A}">
                    <a16:rowId xmlns:a16="http://schemas.microsoft.com/office/drawing/2014/main" val="2927916752"/>
                  </a:ext>
                </a:extLst>
              </a:tr>
              <a:tr h="531359">
                <a:tc vMerge="1">
                  <a:txBody>
                    <a:bodyPr/>
                    <a:lstStyle/>
                    <a:p>
                      <a:pPr marL="36000" algn="ctr" fontAlgn="ct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tc vMerge="1">
                  <a:txBody>
                    <a:bodyPr/>
                    <a:lstStyle/>
                    <a:p>
                      <a:pPr marL="36000" algn="ctr" fontAlgn="ct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tc vMerge="1">
                  <a:txBody>
                    <a:bodyPr/>
                    <a:lstStyle/>
                    <a:p>
                      <a:pPr marL="36000" algn="ctr" fontAlgn="ct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XXX</a:t>
                      </a:r>
                    </a:p>
                  </a:txBody>
                  <a:tcPr marL="0" marR="0" marT="0" marB="0" anchor="ctr">
                    <a:solidFill>
                      <a:schemeClr val="tx2">
                        <a:lumMod val="50000"/>
                      </a:schemeClr>
                    </a:solidFill>
                  </a:tcP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XXX</a:t>
                      </a:r>
                    </a:p>
                  </a:txBody>
                  <a:tcPr marL="0" marR="0" marT="0" marB="0" anchor="ctr">
                    <a:solidFill>
                      <a:schemeClr val="tx2">
                        <a:lumMod val="50000"/>
                      </a:schemeClr>
                    </a:solidFill>
                  </a:tcP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XXX</a:t>
                      </a:r>
                    </a:p>
                  </a:txBody>
                  <a:tcPr marL="0" marR="0" marT="0" marB="0" anchor="ctr">
                    <a:solidFill>
                      <a:schemeClr val="tx2">
                        <a:lumMod val="50000"/>
                      </a:schemeClr>
                    </a:solidFill>
                  </a:tcPr>
                </a:tc>
                <a:extLst>
                  <a:ext uri="{0D108BD9-81ED-4DB2-BD59-A6C34878D82A}">
                    <a16:rowId xmlns:a16="http://schemas.microsoft.com/office/drawing/2014/main" val="370171094"/>
                  </a:ext>
                </a:extLst>
              </a:tr>
              <a:tr h="265680">
                <a:tc>
                  <a:txBody>
                    <a:bodyPr/>
                    <a:lstStyle/>
                    <a:p>
                      <a:pPr marL="36000" algn="ctr" fontAlgn="ctr"/>
                      <a:r>
                        <a:rPr lang="en-IN" sz="1200" u="none" strike="noStrike" dirty="0">
                          <a:effectLst/>
                          <a:latin typeface="Arial" panose="020B0604020202020204" pitchFamily="34" charset="0"/>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extLst>
                  <a:ext uri="{0D108BD9-81ED-4DB2-BD59-A6C34878D82A}">
                    <a16:rowId xmlns:a16="http://schemas.microsoft.com/office/drawing/2014/main" val="3362539679"/>
                  </a:ext>
                </a:extLst>
              </a:tr>
              <a:tr h="267035">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extLst>
                  <a:ext uri="{0D108BD9-81ED-4DB2-BD59-A6C34878D82A}">
                    <a16:rowId xmlns:a16="http://schemas.microsoft.com/office/drawing/2014/main" val="3294015296"/>
                  </a:ext>
                </a:extLst>
              </a:tr>
              <a:tr h="267035">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extLst>
                  <a:ext uri="{0D108BD9-81ED-4DB2-BD59-A6C34878D82A}">
                    <a16:rowId xmlns:a16="http://schemas.microsoft.com/office/drawing/2014/main" val="1158117006"/>
                  </a:ext>
                </a:extLst>
              </a:tr>
              <a:tr h="267035">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extLst>
                  <a:ext uri="{0D108BD9-81ED-4DB2-BD59-A6C34878D82A}">
                    <a16:rowId xmlns:a16="http://schemas.microsoft.com/office/drawing/2014/main" val="392727545"/>
                  </a:ext>
                </a:extLst>
              </a:tr>
              <a:tr h="267035">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extLst>
                  <a:ext uri="{0D108BD9-81ED-4DB2-BD59-A6C34878D82A}">
                    <a16:rowId xmlns:a16="http://schemas.microsoft.com/office/drawing/2014/main" val="505568345"/>
                  </a:ext>
                </a:extLst>
              </a:tr>
              <a:tr h="265680">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3600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extLst>
                  <a:ext uri="{0D108BD9-81ED-4DB2-BD59-A6C34878D82A}">
                    <a16:rowId xmlns:a16="http://schemas.microsoft.com/office/drawing/2014/main" val="1043311589"/>
                  </a:ext>
                </a:extLst>
              </a:tr>
            </a:tbl>
          </a:graphicData>
        </a:graphic>
      </p:graphicFrame>
      <p:sp>
        <p:nvSpPr>
          <p:cNvPr id="12" name="TextBox 11">
            <a:extLst>
              <a:ext uri="{FF2B5EF4-FFF2-40B4-BE49-F238E27FC236}">
                <a16:creationId xmlns:a16="http://schemas.microsoft.com/office/drawing/2014/main" id="{5D740AAB-3C4E-4371-A580-6D6716365F41}"/>
              </a:ext>
            </a:extLst>
          </p:cNvPr>
          <p:cNvSpPr txBox="1"/>
          <p:nvPr/>
        </p:nvSpPr>
        <p:spPr>
          <a:xfrm>
            <a:off x="147755" y="244022"/>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Manufacturing Plant</a:t>
            </a:r>
          </a:p>
        </p:txBody>
      </p:sp>
      <p:sp>
        <p:nvSpPr>
          <p:cNvPr id="4" name="TextBox 3">
            <a:extLst>
              <a:ext uri="{FF2B5EF4-FFF2-40B4-BE49-F238E27FC236}">
                <a16:creationId xmlns:a16="http://schemas.microsoft.com/office/drawing/2014/main" id="{B558EA94-A285-DA2F-FEAE-03B8A5E58092}"/>
              </a:ext>
            </a:extLst>
          </p:cNvPr>
          <p:cNvSpPr txBox="1"/>
          <p:nvPr/>
        </p:nvSpPr>
        <p:spPr>
          <a:xfrm>
            <a:off x="2676939" y="6345732"/>
            <a:ext cx="6347791"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TechSci Research, </a:t>
            </a:r>
            <a:r>
              <a:rPr lang="en-US" sz="1000" dirty="0">
                <a:latin typeface="Arial" panose="020B0604020202020204" pitchFamily="34" charset="0"/>
                <a:cs typeface="Arial" panose="020B0604020202020204" pitchFamily="34" charset="0"/>
              </a:rPr>
              <a:t>Thinking Electronic Company Website, Annual Reports, etc.</a:t>
            </a:r>
          </a:p>
        </p:txBody>
      </p:sp>
      <p:sp>
        <p:nvSpPr>
          <p:cNvPr id="3" name="TextBox 2">
            <a:extLst>
              <a:ext uri="{FF2B5EF4-FFF2-40B4-BE49-F238E27FC236}">
                <a16:creationId xmlns:a16="http://schemas.microsoft.com/office/drawing/2014/main" id="{B14D9235-AFEC-311B-85AF-17EDAFCC599D}"/>
              </a:ext>
            </a:extLst>
          </p:cNvPr>
          <p:cNvSpPr txBox="1"/>
          <p:nvPr/>
        </p:nvSpPr>
        <p:spPr>
          <a:xfrm>
            <a:off x="147752" y="3563752"/>
            <a:ext cx="8876979" cy="2793522"/>
          </a:xfrm>
          <a:prstGeom prst="rect">
            <a:avLst/>
          </a:prstGeom>
          <a:solidFill>
            <a:schemeClr val="bg1">
              <a:lumMod val="95000"/>
            </a:schemeClr>
          </a:solidFill>
          <a:ln>
            <a:solidFill>
              <a:schemeClr val="tx1"/>
            </a:solidFill>
          </a:ln>
        </p:spPr>
        <p:txBody>
          <a:bodyPr wrap="square" rtlCol="0">
            <a:spAutoFit/>
          </a:bodyPr>
          <a:lstStyle/>
          <a:p>
            <a:pPr>
              <a:lnSpc>
                <a:spcPct val="150000"/>
              </a:lnSpc>
            </a:pPr>
            <a:r>
              <a:rPr lang="en-US" sz="1050" b="1" i="1" dirty="0">
                <a:latin typeface="Arial" panose="020B0604020202020204" pitchFamily="34" charset="0"/>
                <a:cs typeface="Arial" panose="020B0604020202020204" pitchFamily="34" charset="0"/>
              </a:rPr>
              <a:t>Note: </a:t>
            </a:r>
            <a:r>
              <a:rPr lang="en-US" sz="1050" i="1" u="none" strike="noStrike" dirty="0">
                <a:effectLst/>
                <a:latin typeface="Arial" panose="020B0604020202020204" pitchFamily="34" charset="0"/>
              </a:rPr>
              <a:t>XXX</a:t>
            </a:r>
          </a:p>
          <a:p>
            <a:pPr>
              <a:lnSpc>
                <a:spcPct val="150000"/>
              </a:lnSpc>
            </a:pPr>
            <a:r>
              <a:rPr lang="en-US" sz="1200" dirty="0">
                <a:latin typeface="Arial" panose="020B0604020202020204" pitchFamily="34" charset="0"/>
                <a:cs typeface="Arial" panose="020B0604020202020204" pitchFamily="34" charset="0"/>
              </a:rPr>
              <a:t>XXX</a:t>
            </a:r>
          </a:p>
          <a:p>
            <a:pPr>
              <a:lnSpc>
                <a:spcPct val="150000"/>
              </a:lnSpc>
            </a:pPr>
            <a:r>
              <a:rPr lang="en-US" sz="1200" dirty="0">
                <a:latin typeface="Arial" panose="020B0604020202020204" pitchFamily="34" charset="0"/>
                <a:cs typeface="Arial" panose="020B0604020202020204" pitchFamily="34" charset="0"/>
              </a:rPr>
              <a:t>XXX</a:t>
            </a:r>
          </a:p>
          <a:p>
            <a:pPr>
              <a:lnSpc>
                <a:spcPct val="150000"/>
              </a:lnSpc>
            </a:pPr>
            <a:r>
              <a:rPr lang="en-US" sz="1200" b="1" dirty="0">
                <a:latin typeface="Arial" panose="020B0604020202020204" pitchFamily="34" charset="0"/>
                <a:cs typeface="Arial" panose="020B0604020202020204" pitchFamily="34" charset="0"/>
              </a:rPr>
              <a:t>XXX</a:t>
            </a:r>
            <a:endParaRPr lang="en-US" sz="1200" b="1" i="0" u="none" strike="noStrike" dirty="0">
              <a:effectLst/>
              <a:latin typeface="Arial" panose="020B0604020202020204" pitchFamily="34" charset="0"/>
              <a:cs typeface="Arial" panose="020B0604020202020204" pitchFamily="34" charset="0"/>
            </a:endParaRPr>
          </a:p>
          <a:p>
            <a:pPr>
              <a:lnSpc>
                <a:spcPct val="150000"/>
              </a:lnSpc>
            </a:pPr>
            <a:r>
              <a:rPr lang="en-US" sz="1200" dirty="0">
                <a:latin typeface="Arial" panose="020B0604020202020204" pitchFamily="34" charset="0"/>
                <a:cs typeface="Arial" panose="020B0604020202020204" pitchFamily="34" charset="0"/>
              </a:rPr>
              <a:t>XXX</a:t>
            </a:r>
          </a:p>
          <a:p>
            <a:pPr>
              <a:lnSpc>
                <a:spcPct val="150000"/>
              </a:lnSpc>
            </a:pPr>
            <a:r>
              <a:rPr lang="en-US" sz="1200" dirty="0">
                <a:latin typeface="Arial" panose="020B0604020202020204" pitchFamily="34" charset="0"/>
                <a:cs typeface="Arial" panose="020B0604020202020204" pitchFamily="34" charset="0"/>
              </a:rPr>
              <a:t>XXX</a:t>
            </a:r>
          </a:p>
          <a:p>
            <a:pPr>
              <a:lnSpc>
                <a:spcPct val="150000"/>
              </a:lnSpc>
            </a:pPr>
            <a:r>
              <a:rPr lang="en-US" sz="1200" dirty="0">
                <a:latin typeface="Arial" panose="020B0604020202020204" pitchFamily="34" charset="0"/>
                <a:cs typeface="Arial" panose="020B0604020202020204" pitchFamily="34" charset="0"/>
              </a:rPr>
              <a:t>XXX</a:t>
            </a:r>
          </a:p>
          <a:p>
            <a:pPr>
              <a:lnSpc>
                <a:spcPct val="150000"/>
              </a:lnSpc>
            </a:pPr>
            <a:r>
              <a:rPr lang="en-US" sz="1200" dirty="0">
                <a:latin typeface="Arial" panose="020B0604020202020204" pitchFamily="34" charset="0"/>
                <a:cs typeface="Arial" panose="020B0604020202020204" pitchFamily="34" charset="0"/>
              </a:rPr>
              <a:t>XXX</a:t>
            </a:r>
          </a:p>
          <a:p>
            <a:pPr>
              <a:lnSpc>
                <a:spcPct val="150000"/>
              </a:lnSpc>
            </a:pPr>
            <a:r>
              <a:rPr lang="en-US" sz="1200" dirty="0">
                <a:latin typeface="Arial" panose="020B0604020202020204" pitchFamily="34" charset="0"/>
                <a:cs typeface="Arial" panose="020B0604020202020204" pitchFamily="34" charset="0"/>
              </a:rPr>
              <a:t>XXX</a:t>
            </a:r>
          </a:p>
          <a:p>
            <a:pPr>
              <a:lnSpc>
                <a:spcPct val="150000"/>
              </a:lnSpc>
            </a:pPr>
            <a:r>
              <a:rPr lang="en-US" sz="1200" dirty="0">
                <a:latin typeface="Arial" panose="020B0604020202020204" pitchFamily="34" charset="0"/>
                <a:cs typeface="Arial" panose="020B0604020202020204" pitchFamily="34" charset="0"/>
              </a:rPr>
              <a:t>XXX </a:t>
            </a:r>
            <a:endParaRPr lang="en-US" sz="1200" i="0" u="none" strike="noStrike" dirty="0">
              <a:effectLst/>
              <a:latin typeface="Arial" panose="020B0604020202020204" pitchFamily="34" charset="0"/>
            </a:endParaRPr>
          </a:p>
        </p:txBody>
      </p:sp>
      <p:pic>
        <p:nvPicPr>
          <p:cNvPr id="5" name="Picture 4" descr="Text&#10;&#10;Description automatically generated">
            <a:extLst>
              <a:ext uri="{FF2B5EF4-FFF2-40B4-BE49-F238E27FC236}">
                <a16:creationId xmlns:a16="http://schemas.microsoft.com/office/drawing/2014/main" id="{11D3A105-AAEF-E34D-D4E5-98D09C3AF3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1923684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A00513A-FB0A-545B-92A3-689342E6E36D}"/>
              </a:ext>
            </a:extLst>
          </p:cNvPr>
          <p:cNvSpPr txBox="1"/>
          <p:nvPr/>
        </p:nvSpPr>
        <p:spPr>
          <a:xfrm>
            <a:off x="147755" y="884249"/>
            <a:ext cx="8777495" cy="612155"/>
          </a:xfrm>
          <a:prstGeom prst="rect">
            <a:avLst/>
          </a:prstGeom>
          <a:solidFill>
            <a:schemeClr val="bg1">
              <a:lumMod val="95000"/>
            </a:schemeClr>
          </a:solidFill>
          <a:ln>
            <a:solidFill>
              <a:schemeClr val="tx1"/>
            </a:solidFill>
          </a:ln>
        </p:spPr>
        <p:txBody>
          <a:bodyPr wrap="square" rtlCol="0">
            <a:spAutoFit/>
          </a:bodyPr>
          <a:lstStyle/>
          <a:p>
            <a:pPr>
              <a:lnSpc>
                <a:spcPct val="150000"/>
              </a:lnSpc>
            </a:pPr>
            <a:r>
              <a:rPr lang="en-US" sz="1200" b="1" i="0" u="none" strike="noStrike" dirty="0">
                <a:effectLst/>
                <a:latin typeface="Arial" panose="020B0604020202020204" pitchFamily="34" charset="0"/>
                <a:cs typeface="Arial" panose="020B0604020202020204" pitchFamily="34" charset="0"/>
              </a:rPr>
              <a:t>Buildings</a:t>
            </a:r>
          </a:p>
          <a:p>
            <a:pPr>
              <a:lnSpc>
                <a:spcPct val="150000"/>
              </a:lnSpc>
            </a:pPr>
            <a:r>
              <a:rPr lang="en-US" sz="1200" i="0" u="none" strike="noStrike" dirty="0">
                <a:effectLst/>
                <a:latin typeface="Arial" panose="020B0604020202020204" pitchFamily="34" charset="0"/>
                <a:cs typeface="Arial" panose="020B0604020202020204" pitchFamily="34" charset="0"/>
              </a:rPr>
              <a:t>XXX</a:t>
            </a:r>
            <a:endParaRPr lang="en-US" sz="1200" i="0" u="none" strike="noStrike" dirty="0">
              <a:effectLst/>
              <a:latin typeface="Arial" panose="020B0604020202020204" pitchFamily="34" charset="0"/>
            </a:endParaRPr>
          </a:p>
        </p:txBody>
      </p:sp>
      <p:sp>
        <p:nvSpPr>
          <p:cNvPr id="12" name="TextBox 11">
            <a:extLst>
              <a:ext uri="{FF2B5EF4-FFF2-40B4-BE49-F238E27FC236}">
                <a16:creationId xmlns:a16="http://schemas.microsoft.com/office/drawing/2014/main" id="{5D740AAB-3C4E-4371-A580-6D6716365F41}"/>
              </a:ext>
            </a:extLst>
          </p:cNvPr>
          <p:cNvSpPr txBox="1"/>
          <p:nvPr/>
        </p:nvSpPr>
        <p:spPr>
          <a:xfrm>
            <a:off x="147755" y="244022"/>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Manufacturing Plant</a:t>
            </a:r>
          </a:p>
        </p:txBody>
      </p:sp>
      <p:sp>
        <p:nvSpPr>
          <p:cNvPr id="4" name="TextBox 3">
            <a:extLst>
              <a:ext uri="{FF2B5EF4-FFF2-40B4-BE49-F238E27FC236}">
                <a16:creationId xmlns:a16="http://schemas.microsoft.com/office/drawing/2014/main" id="{B558EA94-A285-DA2F-FEAE-03B8A5E58092}"/>
              </a:ext>
            </a:extLst>
          </p:cNvPr>
          <p:cNvSpPr txBox="1"/>
          <p:nvPr/>
        </p:nvSpPr>
        <p:spPr>
          <a:xfrm>
            <a:off x="2663687" y="6304303"/>
            <a:ext cx="6281530"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Thinking Electronic </a:t>
            </a:r>
            <a:r>
              <a:rPr lang="en-US" sz="1000" dirty="0">
                <a:latin typeface="Arial" panose="020B0604020202020204" pitchFamily="34" charset="0"/>
                <a:cs typeface="Arial" panose="020B0604020202020204" pitchFamily="34" charset="0"/>
              </a:rPr>
              <a:t>Company Website, Annual Reports, Company Presentation, etc.</a:t>
            </a:r>
            <a:endParaRPr lang="en-IN" sz="1000" dirty="0">
              <a:latin typeface="Arial" panose="020B0604020202020204" pitchFamily="34" charset="0"/>
              <a:cs typeface="Arial" panose="020B0604020202020204" pitchFamily="34" charset="0"/>
            </a:endParaRPr>
          </a:p>
        </p:txBody>
      </p:sp>
      <p:graphicFrame>
        <p:nvGraphicFramePr>
          <p:cNvPr id="5" name="Table 2">
            <a:extLst>
              <a:ext uri="{FF2B5EF4-FFF2-40B4-BE49-F238E27FC236}">
                <a16:creationId xmlns:a16="http://schemas.microsoft.com/office/drawing/2014/main" id="{330EC4D7-B56D-D4A9-B15F-BDC9628C1457}"/>
              </a:ext>
            </a:extLst>
          </p:cNvPr>
          <p:cNvGraphicFramePr>
            <a:graphicFrameLocks noGrp="1"/>
          </p:cNvGraphicFramePr>
          <p:nvPr>
            <p:extLst>
              <p:ext uri="{D42A27DB-BD31-4B8C-83A1-F6EECF244321}">
                <p14:modId xmlns:p14="http://schemas.microsoft.com/office/powerpoint/2010/main" val="2673202156"/>
              </p:ext>
            </p:extLst>
          </p:nvPr>
        </p:nvGraphicFramePr>
        <p:xfrm>
          <a:off x="127790" y="1618951"/>
          <a:ext cx="8797460" cy="2027580"/>
        </p:xfrm>
        <a:graphic>
          <a:graphicData uri="http://schemas.openxmlformats.org/drawingml/2006/table">
            <a:tbl>
              <a:tblPr firstRow="1" bandRow="1">
                <a:tableStyleId>{5C22544A-7EE6-4342-B048-85BDC9FD1C3A}</a:tableStyleId>
              </a:tblPr>
              <a:tblGrid>
                <a:gridCol w="3006316">
                  <a:extLst>
                    <a:ext uri="{9D8B030D-6E8A-4147-A177-3AD203B41FA5}">
                      <a16:colId xmlns:a16="http://schemas.microsoft.com/office/drawing/2014/main" val="1249987795"/>
                    </a:ext>
                  </a:extLst>
                </a:gridCol>
                <a:gridCol w="2961894">
                  <a:extLst>
                    <a:ext uri="{9D8B030D-6E8A-4147-A177-3AD203B41FA5}">
                      <a16:colId xmlns:a16="http://schemas.microsoft.com/office/drawing/2014/main" val="3857521546"/>
                    </a:ext>
                  </a:extLst>
                </a:gridCol>
                <a:gridCol w="2829250">
                  <a:extLst>
                    <a:ext uri="{9D8B030D-6E8A-4147-A177-3AD203B41FA5}">
                      <a16:colId xmlns:a16="http://schemas.microsoft.com/office/drawing/2014/main" val="952598907"/>
                    </a:ext>
                  </a:extLst>
                </a:gridCol>
              </a:tblGrid>
              <a:tr h="202758">
                <a:tc rowSpan="2">
                  <a:txBody>
                    <a:bodyPr/>
                    <a:lstStyle/>
                    <a:p>
                      <a:pPr algn="ctr" fontAlgn="ctr">
                        <a:lnSpc>
                          <a:spcPct val="100000"/>
                        </a:lnSpc>
                      </a:pPr>
                      <a:r>
                        <a:rPr lang="en-IN" sz="1200" b="1" i="0" u="none" strike="noStrike" dirty="0">
                          <a:solidFill>
                            <a:schemeClr val="bg1"/>
                          </a:solidFill>
                          <a:effectLst/>
                          <a:latin typeface="Arial" panose="020B0604020202020204" pitchFamily="34" charset="0"/>
                          <a:cs typeface="Arial" panose="020B0604020202020204" pitchFamily="34" charset="0"/>
                        </a:rPr>
                        <a:t>Parameters</a:t>
                      </a:r>
                    </a:p>
                  </a:txBody>
                  <a:tcPr marL="0" marR="0" marT="0" marB="0" anchor="ctr">
                    <a:solidFill>
                      <a:schemeClr val="tx2">
                        <a:lumMod val="50000"/>
                      </a:schemeClr>
                    </a:solidFill>
                  </a:tcPr>
                </a:tc>
                <a:tc>
                  <a:txBody>
                    <a:bodyPr/>
                    <a:lstStyle/>
                    <a:p>
                      <a:pPr algn="ctr" fontAlgn="ctr">
                        <a:lnSpc>
                          <a:spcPct val="100000"/>
                        </a:lnSpc>
                      </a:pPr>
                      <a:r>
                        <a:rPr lang="en-IN" sz="1200" b="1" i="0" u="none" strike="noStrike" dirty="0">
                          <a:solidFill>
                            <a:schemeClr val="bg1"/>
                          </a:solidFill>
                          <a:effectLst/>
                          <a:latin typeface="Arial" panose="020B0604020202020204" pitchFamily="34" charset="0"/>
                          <a:cs typeface="Arial" panose="020B0604020202020204" pitchFamily="34" charset="0"/>
                        </a:rPr>
                        <a:t>Cost</a:t>
                      </a:r>
                    </a:p>
                  </a:txBody>
                  <a:tcPr marL="0" marR="0" marT="0" marB="0" anchor="ctr">
                    <a:solidFill>
                      <a:schemeClr val="tx2">
                        <a:lumMod val="50000"/>
                      </a:schemeClr>
                    </a:solidFill>
                  </a:tcPr>
                </a:tc>
                <a:tc>
                  <a:txBody>
                    <a:bodyPr/>
                    <a:lstStyle/>
                    <a:p>
                      <a:pPr algn="ctr" fontAlgn="ctr">
                        <a:lnSpc>
                          <a:spcPct val="100000"/>
                        </a:lnSpc>
                      </a:pPr>
                      <a:r>
                        <a:rPr lang="en-IN" sz="1200" b="1" i="0" u="none" strike="noStrike" dirty="0">
                          <a:solidFill>
                            <a:schemeClr val="bg1"/>
                          </a:solidFill>
                          <a:effectLst/>
                          <a:latin typeface="Arial" panose="020B0604020202020204" pitchFamily="34" charset="0"/>
                          <a:cs typeface="Arial" panose="020B0604020202020204" pitchFamily="34" charset="0"/>
                        </a:rPr>
                        <a:t>Accumulated Depreciation</a:t>
                      </a:r>
                    </a:p>
                  </a:txBody>
                  <a:tcPr marL="0" marR="0" marT="0" marB="0" anchor="ctr">
                    <a:solidFill>
                      <a:schemeClr val="tx2">
                        <a:lumMod val="50000"/>
                      </a:schemeClr>
                    </a:solidFill>
                  </a:tcPr>
                </a:tc>
                <a:extLst>
                  <a:ext uri="{0D108BD9-81ED-4DB2-BD59-A6C34878D82A}">
                    <a16:rowId xmlns:a16="http://schemas.microsoft.com/office/drawing/2014/main" val="1451632094"/>
                  </a:ext>
                </a:extLst>
              </a:tr>
              <a:tr h="405516">
                <a:tc vMerge="1">
                  <a:txBody>
                    <a:bodyPr/>
                    <a:lstStyle/>
                    <a:p>
                      <a:endParaRPr lang="en-IN"/>
                    </a:p>
                  </a:txBody>
                  <a:tcPr>
                    <a:solidFill>
                      <a:schemeClr val="tx2">
                        <a:lumMod val="50000"/>
                      </a:schemeClr>
                    </a:solidFill>
                  </a:tcPr>
                </a:tc>
                <a:tc>
                  <a:txBody>
                    <a:bodyPr/>
                    <a:lstStyle/>
                    <a:p>
                      <a:pPr algn="ctr" fontAlgn="ctr">
                        <a:lnSpc>
                          <a:spcPct val="100000"/>
                        </a:lnSpc>
                      </a:pPr>
                      <a:r>
                        <a:rPr lang="da-DK" sz="1200" b="1" i="0" u="none" strike="noStrike" dirty="0">
                          <a:solidFill>
                            <a:schemeClr val="bg1"/>
                          </a:solidFill>
                          <a:effectLst/>
                          <a:latin typeface="Arial" panose="020B0604020202020204" pitchFamily="34" charset="0"/>
                          <a:cs typeface="Arial" panose="020B0604020202020204" pitchFamily="34" charset="0"/>
                        </a:rPr>
                        <a:t>Balance at December 31, 2021 (USD Million)</a:t>
                      </a:r>
                    </a:p>
                  </a:txBody>
                  <a:tcPr marL="0" marR="0" marT="0" marB="0" anchor="ctr">
                    <a:solidFill>
                      <a:schemeClr val="tx2">
                        <a:lumMod val="50000"/>
                      </a:schemeClr>
                    </a:solidFill>
                  </a:tcPr>
                </a:tc>
                <a:tc>
                  <a:txBody>
                    <a:bodyPr/>
                    <a:lstStyle/>
                    <a:p>
                      <a:pPr algn="ctr" fontAlgn="ctr">
                        <a:lnSpc>
                          <a:spcPct val="100000"/>
                        </a:lnSpc>
                      </a:pPr>
                      <a:r>
                        <a:rPr lang="da-DK" sz="1200" b="1" i="0" u="none" strike="noStrike" dirty="0">
                          <a:solidFill>
                            <a:schemeClr val="bg1"/>
                          </a:solidFill>
                          <a:effectLst/>
                          <a:latin typeface="Arial" panose="020B0604020202020204" pitchFamily="34" charset="0"/>
                          <a:cs typeface="Arial" panose="020B0604020202020204" pitchFamily="34" charset="0"/>
                        </a:rPr>
                        <a:t>Balance at December 31, 2021 (USD Million)</a:t>
                      </a:r>
                    </a:p>
                  </a:txBody>
                  <a:tcPr marL="0" marR="0" marT="0" marB="0" anchor="ctr">
                    <a:solidFill>
                      <a:schemeClr val="tx2">
                        <a:lumMod val="50000"/>
                      </a:schemeClr>
                    </a:solidFill>
                  </a:tcPr>
                </a:tc>
                <a:extLst>
                  <a:ext uri="{0D108BD9-81ED-4DB2-BD59-A6C34878D82A}">
                    <a16:rowId xmlns:a16="http://schemas.microsoft.com/office/drawing/2014/main" val="2927916752"/>
                  </a:ext>
                </a:extLst>
              </a:tr>
              <a:tr h="202758">
                <a:tc>
                  <a:txBody>
                    <a:bodyPr/>
                    <a:lstStyle/>
                    <a:p>
                      <a:pPr algn="ctr" fontAlgn="ctr">
                        <a:lnSpc>
                          <a:spcPct val="100000"/>
                        </a:lnSpc>
                      </a:pPr>
                      <a:r>
                        <a:rPr lang="en-IN" sz="1200" b="1" i="0" u="none" strike="noStrike">
                          <a:solidFill>
                            <a:srgbClr val="000000"/>
                          </a:solidFill>
                          <a:effectLst/>
                          <a:latin typeface="Arial" panose="020B0604020202020204" pitchFamily="34" charset="0"/>
                          <a:cs typeface="Arial" panose="020B0604020202020204" pitchFamily="34" charset="0"/>
                        </a:rPr>
                        <a:t>Land</a:t>
                      </a:r>
                    </a:p>
                  </a:txBody>
                  <a:tcPr marL="0" marR="0" marT="0" marB="0" anchor="ctr"/>
                </a:tc>
                <a:tc>
                  <a:txBody>
                    <a:bodyPr/>
                    <a:lstStyle/>
                    <a:p>
                      <a:pPr algn="ctr" fontAlgn="ctr">
                        <a:lnSpc>
                          <a:spcPct val="100000"/>
                        </a:lnSpc>
                      </a:pPr>
                      <a:r>
                        <a:rPr lang="en-IN" sz="1200" b="0" i="0" u="none" strike="noStrike" dirty="0">
                          <a:solidFill>
                            <a:srgbClr val="000000"/>
                          </a:solidFill>
                          <a:effectLst/>
                          <a:latin typeface="Arial" panose="020B0604020202020204" pitchFamily="34" charset="0"/>
                          <a:cs typeface="Arial" panose="020B0604020202020204" pitchFamily="34" charset="0"/>
                        </a:rPr>
                        <a:t>XXX</a:t>
                      </a:r>
                    </a:p>
                  </a:txBody>
                  <a:tcPr marL="0" marR="0" marT="0" marB="0" anchor="ctr"/>
                </a:tc>
                <a:tc>
                  <a:txBody>
                    <a:bodyPr/>
                    <a:lstStyle/>
                    <a:p>
                      <a:pPr algn="ctr" fontAlgn="ctr">
                        <a:lnSpc>
                          <a:spcPct val="100000"/>
                        </a:lnSpc>
                      </a:pP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362539679"/>
                  </a:ext>
                </a:extLst>
              </a:tr>
              <a:tr h="202758">
                <a:tc>
                  <a:txBody>
                    <a:bodyPr/>
                    <a:lstStyle/>
                    <a:p>
                      <a:pPr algn="ctr" fontAlgn="ctr">
                        <a:lnSpc>
                          <a:spcPct val="100000"/>
                        </a:lnSpc>
                      </a:pPr>
                      <a:r>
                        <a:rPr lang="en-IN" sz="1200" b="1" i="0" u="none" strike="noStrike">
                          <a:solidFill>
                            <a:srgbClr val="000000"/>
                          </a:solidFill>
                          <a:effectLst/>
                          <a:latin typeface="Arial" panose="020B0604020202020204" pitchFamily="34" charset="0"/>
                          <a:cs typeface="Arial" panose="020B0604020202020204" pitchFamily="34" charset="0"/>
                        </a:rPr>
                        <a:t>Buildings </a:t>
                      </a:r>
                    </a:p>
                  </a:txBody>
                  <a:tcPr marL="0" marR="0" marT="0" marB="0" anchor="ctr"/>
                </a:tc>
                <a:tc>
                  <a:txBody>
                    <a:bodyPr/>
                    <a:lstStyle/>
                    <a:p>
                      <a:pPr algn="ctr" fontAlgn="ctr">
                        <a:lnSpc>
                          <a:spcPct val="100000"/>
                        </a:lnSpc>
                      </a:pP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00000"/>
                        </a:lnSpc>
                      </a:pP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294015296"/>
                  </a:ext>
                </a:extLst>
              </a:tr>
              <a:tr h="202758">
                <a:tc>
                  <a:txBody>
                    <a:bodyPr/>
                    <a:lstStyle/>
                    <a:p>
                      <a:pPr algn="ctr" fontAlgn="ctr">
                        <a:lnSpc>
                          <a:spcPct val="100000"/>
                        </a:lnSpc>
                      </a:pPr>
                      <a:r>
                        <a:rPr lang="en-IN" sz="1200" b="1" i="0" u="none" strike="noStrike">
                          <a:solidFill>
                            <a:srgbClr val="000000"/>
                          </a:solidFill>
                          <a:effectLst/>
                          <a:latin typeface="Arial" panose="020B0604020202020204" pitchFamily="34" charset="0"/>
                          <a:cs typeface="Arial" panose="020B0604020202020204" pitchFamily="34" charset="0"/>
                        </a:rPr>
                        <a:t>Machinery and Equipment</a:t>
                      </a:r>
                    </a:p>
                  </a:txBody>
                  <a:tcPr marL="0" marR="0" marT="0" marB="0" anchor="ctr"/>
                </a:tc>
                <a:tc>
                  <a:txBody>
                    <a:bodyPr/>
                    <a:lstStyle/>
                    <a:p>
                      <a:pPr algn="ctr" fontAlgn="ctr">
                        <a:lnSpc>
                          <a:spcPct val="100000"/>
                        </a:lnSpc>
                      </a:pP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00000"/>
                        </a:lnSpc>
                      </a:pP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158117006"/>
                  </a:ext>
                </a:extLst>
              </a:tr>
              <a:tr h="202758">
                <a:tc>
                  <a:txBody>
                    <a:bodyPr/>
                    <a:lstStyle/>
                    <a:p>
                      <a:pPr algn="ctr" fontAlgn="ctr">
                        <a:lnSpc>
                          <a:spcPct val="100000"/>
                        </a:lnSpc>
                      </a:pPr>
                      <a:r>
                        <a:rPr lang="en-IN" sz="1200" b="1" i="0" u="none" strike="noStrike">
                          <a:solidFill>
                            <a:srgbClr val="000000"/>
                          </a:solidFill>
                          <a:effectLst/>
                          <a:latin typeface="Arial" panose="020B0604020202020204" pitchFamily="34" charset="0"/>
                          <a:cs typeface="Arial" panose="020B0604020202020204" pitchFamily="34" charset="0"/>
                        </a:rPr>
                        <a:t>Leasehold Improvement </a:t>
                      </a:r>
                    </a:p>
                  </a:txBody>
                  <a:tcPr marL="0" marR="0" marT="0" marB="0" anchor="ctr"/>
                </a:tc>
                <a:tc>
                  <a:txBody>
                    <a:bodyPr/>
                    <a:lstStyle/>
                    <a:p>
                      <a:pPr algn="ctr" fontAlgn="ctr">
                        <a:lnSpc>
                          <a:spcPct val="100000"/>
                        </a:lnSpc>
                      </a:pP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00000"/>
                        </a:lnSpc>
                      </a:pP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92727545"/>
                  </a:ext>
                </a:extLst>
              </a:tr>
              <a:tr h="202758">
                <a:tc>
                  <a:txBody>
                    <a:bodyPr/>
                    <a:lstStyle/>
                    <a:p>
                      <a:pPr algn="ctr" fontAlgn="ctr">
                        <a:lnSpc>
                          <a:spcPct val="100000"/>
                        </a:lnSpc>
                      </a:pPr>
                      <a:r>
                        <a:rPr lang="en-IN" sz="1200" b="1" i="0" u="none" strike="noStrike">
                          <a:solidFill>
                            <a:srgbClr val="000000"/>
                          </a:solidFill>
                          <a:effectLst/>
                          <a:latin typeface="Arial" panose="020B0604020202020204" pitchFamily="34" charset="0"/>
                          <a:cs typeface="Arial" panose="020B0604020202020204" pitchFamily="34" charset="0"/>
                        </a:rPr>
                        <a:t>Others</a:t>
                      </a:r>
                    </a:p>
                  </a:txBody>
                  <a:tcPr marL="0" marR="0" marT="0" marB="0" anchor="ctr"/>
                </a:tc>
                <a:tc>
                  <a:txBody>
                    <a:bodyPr/>
                    <a:lstStyle/>
                    <a:p>
                      <a:pPr algn="ctr" fontAlgn="ctr">
                        <a:lnSpc>
                          <a:spcPct val="100000"/>
                        </a:lnSpc>
                      </a:pP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00000"/>
                        </a:lnSpc>
                      </a:pP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505568345"/>
                  </a:ext>
                </a:extLst>
              </a:tr>
              <a:tr h="202758">
                <a:tc>
                  <a:txBody>
                    <a:bodyPr/>
                    <a:lstStyle/>
                    <a:p>
                      <a:pPr algn="ctr" fontAlgn="ctr">
                        <a:lnSpc>
                          <a:spcPct val="100000"/>
                        </a:lnSpc>
                      </a:pPr>
                      <a:r>
                        <a:rPr lang="en-IN" sz="1200" b="1" i="0" u="none" strike="noStrike">
                          <a:solidFill>
                            <a:srgbClr val="000000"/>
                          </a:solidFill>
                          <a:effectLst/>
                          <a:latin typeface="Arial" panose="020B0604020202020204" pitchFamily="34" charset="0"/>
                          <a:cs typeface="Arial" panose="020B0604020202020204" pitchFamily="34" charset="0"/>
                        </a:rPr>
                        <a:t>Property Under Construction</a:t>
                      </a:r>
                    </a:p>
                  </a:txBody>
                  <a:tcPr marL="0" marR="0" marT="0" marB="0" anchor="ctr"/>
                </a:tc>
                <a:tc>
                  <a:txBody>
                    <a:bodyPr/>
                    <a:lstStyle/>
                    <a:p>
                      <a:pPr algn="ctr" fontAlgn="ctr">
                        <a:lnSpc>
                          <a:spcPct val="100000"/>
                        </a:lnSpc>
                      </a:pP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00000"/>
                        </a:lnSpc>
                      </a:pP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043311589"/>
                  </a:ext>
                </a:extLst>
              </a:tr>
              <a:tr h="202758">
                <a:tc>
                  <a:txBody>
                    <a:bodyPr/>
                    <a:lstStyle/>
                    <a:p>
                      <a:pPr algn="ctr" fontAlgn="ctr">
                        <a:lnSpc>
                          <a:spcPct val="100000"/>
                        </a:lnSpc>
                      </a:pPr>
                      <a:r>
                        <a:rPr lang="en-IN" sz="1200" b="1" i="0" u="none" strike="noStrike" dirty="0">
                          <a:solidFill>
                            <a:srgbClr val="000000"/>
                          </a:solidFill>
                          <a:effectLst/>
                          <a:latin typeface="Arial" panose="020B0604020202020204" pitchFamily="34" charset="0"/>
                          <a:cs typeface="Arial" panose="020B0604020202020204" pitchFamily="34" charset="0"/>
                        </a:rPr>
                        <a:t>Total</a:t>
                      </a:r>
                    </a:p>
                  </a:txBody>
                  <a:tcPr marL="0" marR="0" marT="0" marB="0" anchor="ctr"/>
                </a:tc>
                <a:tc>
                  <a:txBody>
                    <a:bodyPr/>
                    <a:lstStyle/>
                    <a:p>
                      <a:pPr algn="ctr" fontAlgn="ctr">
                        <a:lnSpc>
                          <a:spcPct val="100000"/>
                        </a:lnSpc>
                      </a:pPr>
                      <a:r>
                        <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lnSpc>
                          <a:spcPct val="100000"/>
                        </a:lnSpc>
                      </a:pPr>
                      <a:r>
                        <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78928086"/>
                  </a:ext>
                </a:extLst>
              </a:tr>
            </a:tbl>
          </a:graphicData>
        </a:graphic>
      </p:graphicFrame>
      <p:sp>
        <p:nvSpPr>
          <p:cNvPr id="7" name="TextBox 6">
            <a:extLst>
              <a:ext uri="{FF2B5EF4-FFF2-40B4-BE49-F238E27FC236}">
                <a16:creationId xmlns:a16="http://schemas.microsoft.com/office/drawing/2014/main" id="{C37A8E1B-FBF5-0EB3-8932-E200BF1AFDF9}"/>
              </a:ext>
            </a:extLst>
          </p:cNvPr>
          <p:cNvSpPr txBox="1"/>
          <p:nvPr/>
        </p:nvSpPr>
        <p:spPr>
          <a:xfrm>
            <a:off x="127790" y="3686289"/>
            <a:ext cx="2940002" cy="246221"/>
          </a:xfrm>
          <a:prstGeom prst="rect">
            <a:avLst/>
          </a:prstGeom>
          <a:noFill/>
        </p:spPr>
        <p:txBody>
          <a:bodyPr wrap="square">
            <a:spAutoFit/>
          </a:bodyPr>
          <a:lstStyle/>
          <a:p>
            <a:r>
              <a:rPr lang="en-US" sz="1000" b="0" i="1" u="none" strike="noStrike" dirty="0">
                <a:solidFill>
                  <a:srgbClr val="000000"/>
                </a:solidFill>
                <a:effectLst/>
                <a:latin typeface="Arial" panose="020B0604020202020204" pitchFamily="34" charset="0"/>
                <a:cs typeface="Arial" panose="020B0604020202020204" pitchFamily="34" charset="0"/>
              </a:rPr>
              <a:t>Exchange Rate Used</a:t>
            </a:r>
            <a:r>
              <a:rPr lang="en-US" sz="1000" i="1" dirty="0">
                <a:latin typeface="Arial" panose="020B0604020202020204" pitchFamily="34" charset="0"/>
                <a:cs typeface="Arial" panose="020B0604020202020204" pitchFamily="34" charset="0"/>
              </a:rPr>
              <a:t> </a:t>
            </a:r>
            <a:r>
              <a:rPr lang="en-US" sz="1000" b="0" i="1" u="none" strike="noStrike" dirty="0">
                <a:solidFill>
                  <a:srgbClr val="000000"/>
                </a:solidFill>
                <a:effectLst/>
                <a:latin typeface="Arial" panose="020B0604020202020204" pitchFamily="34" charset="0"/>
                <a:cs typeface="Arial" panose="020B0604020202020204" pitchFamily="34" charset="0"/>
              </a:rPr>
              <a:t>US$1=NT$27.68</a:t>
            </a:r>
            <a:r>
              <a:rPr lang="en-US" sz="1000" i="1" dirty="0">
                <a:latin typeface="Arial" panose="020B0604020202020204" pitchFamily="34" charset="0"/>
                <a:cs typeface="Arial" panose="020B0604020202020204" pitchFamily="34" charset="0"/>
              </a:rPr>
              <a:t> </a:t>
            </a:r>
            <a:endParaRPr lang="en-IN" sz="1000" i="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20497ED-2584-EF53-37BF-6439A2B269DD}"/>
              </a:ext>
            </a:extLst>
          </p:cNvPr>
          <p:cNvSpPr txBox="1"/>
          <p:nvPr/>
        </p:nvSpPr>
        <p:spPr>
          <a:xfrm>
            <a:off x="127790" y="4051781"/>
            <a:ext cx="8797460" cy="2274149"/>
          </a:xfrm>
          <a:prstGeom prst="rect">
            <a:avLst/>
          </a:prstGeom>
          <a:solidFill>
            <a:schemeClr val="bg1">
              <a:lumMod val="95000"/>
            </a:schemeClr>
          </a:solidFill>
          <a:ln>
            <a:solidFill>
              <a:schemeClr val="tx1"/>
            </a:solidFill>
          </a:ln>
        </p:spPr>
        <p:txBody>
          <a:bodyPr wrap="square" rtlCol="0">
            <a:spAutoFit/>
          </a:bodyPr>
          <a:lstStyle/>
          <a:p>
            <a:pPr>
              <a:lnSpc>
                <a:spcPct val="150000"/>
              </a:lnSpc>
            </a:pPr>
            <a:r>
              <a:rPr lang="en-US" sz="1200" b="1" i="0" u="none" strike="noStrike" dirty="0">
                <a:effectLst/>
                <a:latin typeface="Arial" panose="020B0604020202020204" pitchFamily="34" charset="0"/>
                <a:cs typeface="Arial" panose="020B0604020202020204" pitchFamily="34" charset="0"/>
              </a:rPr>
              <a:t>Raw Materials</a:t>
            </a:r>
          </a:p>
          <a:p>
            <a:pPr>
              <a:lnSpc>
                <a:spcPct val="150000"/>
              </a:lnSpc>
            </a:pPr>
            <a:r>
              <a:rPr lang="en-US" sz="1200" i="0" u="none" strike="noStrike" dirty="0">
                <a:effectLst/>
                <a:latin typeface="Arial" panose="020B0604020202020204" pitchFamily="34" charset="0"/>
                <a:cs typeface="Arial" panose="020B0604020202020204" pitchFamily="34" charset="0"/>
              </a:rPr>
              <a:t>XXX</a:t>
            </a:r>
          </a:p>
          <a:p>
            <a:pPr>
              <a:lnSpc>
                <a:spcPct val="150000"/>
              </a:lnSpc>
            </a:pPr>
            <a:r>
              <a:rPr lang="en-US" sz="1200" i="0" u="none" strike="noStrike" dirty="0">
                <a:effectLst/>
                <a:latin typeface="Arial" panose="020B0604020202020204" pitchFamily="34" charset="0"/>
                <a:cs typeface="Arial" panose="020B0604020202020204" pitchFamily="34" charset="0"/>
              </a:rPr>
              <a:t>XXX</a:t>
            </a:r>
          </a:p>
          <a:p>
            <a:pPr>
              <a:lnSpc>
                <a:spcPct val="150000"/>
              </a:lnSpc>
            </a:pPr>
            <a:r>
              <a:rPr lang="en-US" sz="1200" dirty="0">
                <a:latin typeface="Arial" panose="020B0604020202020204" pitchFamily="34" charset="0"/>
                <a:cs typeface="Arial" panose="020B0604020202020204" pitchFamily="34" charset="0"/>
              </a:rPr>
              <a:t>XXX</a:t>
            </a:r>
          </a:p>
          <a:p>
            <a:pPr>
              <a:lnSpc>
                <a:spcPct val="150000"/>
              </a:lnSpc>
            </a:pPr>
            <a:r>
              <a:rPr lang="en-US" sz="1200" i="0" u="none" strike="noStrike" dirty="0">
                <a:effectLst/>
                <a:latin typeface="Arial" panose="020B0604020202020204" pitchFamily="34" charset="0"/>
                <a:cs typeface="Arial" panose="020B0604020202020204" pitchFamily="34" charset="0"/>
              </a:rPr>
              <a:t>XXX</a:t>
            </a:r>
          </a:p>
          <a:p>
            <a:pPr>
              <a:lnSpc>
                <a:spcPct val="150000"/>
              </a:lnSpc>
            </a:pPr>
            <a:r>
              <a:rPr lang="en-US" sz="1200" dirty="0">
                <a:latin typeface="Arial" panose="020B0604020202020204" pitchFamily="34" charset="0"/>
                <a:cs typeface="Arial" panose="020B0604020202020204" pitchFamily="34" charset="0"/>
              </a:rPr>
              <a:t>XXX</a:t>
            </a:r>
          </a:p>
          <a:p>
            <a:pPr>
              <a:lnSpc>
                <a:spcPct val="150000"/>
              </a:lnSpc>
            </a:pPr>
            <a:r>
              <a:rPr lang="en-US" sz="1200" i="0" u="none" strike="noStrike" dirty="0">
                <a:effectLst/>
                <a:latin typeface="Arial" panose="020B0604020202020204" pitchFamily="34" charset="0"/>
                <a:cs typeface="Arial" panose="020B0604020202020204" pitchFamily="34" charset="0"/>
              </a:rPr>
              <a:t>XXX</a:t>
            </a:r>
          </a:p>
          <a:p>
            <a:pPr>
              <a:lnSpc>
                <a:spcPct val="150000"/>
              </a:lnSpc>
            </a:pPr>
            <a:r>
              <a:rPr lang="en-US" sz="1200" dirty="0">
                <a:latin typeface="Arial" panose="020B0604020202020204" pitchFamily="34" charset="0"/>
                <a:cs typeface="Arial" panose="020B0604020202020204" pitchFamily="34" charset="0"/>
              </a:rPr>
              <a:t>XXX</a:t>
            </a:r>
            <a:endParaRPr lang="en-US" sz="1200" i="0" u="none" strike="noStrike" dirty="0">
              <a:effectLst/>
              <a:latin typeface="Arial" panose="020B0604020202020204" pitchFamily="34" charset="0"/>
              <a:cs typeface="Arial" panose="020B0604020202020204" pitchFamily="34" charset="0"/>
            </a:endParaRPr>
          </a:p>
        </p:txBody>
      </p:sp>
      <p:pic>
        <p:nvPicPr>
          <p:cNvPr id="2" name="Picture 1" descr="Text&#10;&#10;Description automatically generated">
            <a:extLst>
              <a:ext uri="{FF2B5EF4-FFF2-40B4-BE49-F238E27FC236}">
                <a16:creationId xmlns:a16="http://schemas.microsoft.com/office/drawing/2014/main" id="{0079DE17-BEE2-E488-F3A4-41E6CE659C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118450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47755" y="244022"/>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Sales </a:t>
            </a:r>
            <a:endParaRPr lang="en-US" sz="1400" b="1" dirty="0">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8C51FD16-E651-04E3-BDA9-A2A986BEFA79}"/>
              </a:ext>
            </a:extLst>
          </p:cNvPr>
          <p:cNvGraphicFramePr>
            <a:graphicFrameLocks noGrp="1"/>
          </p:cNvGraphicFramePr>
          <p:nvPr>
            <p:extLst>
              <p:ext uri="{D42A27DB-BD31-4B8C-83A1-F6EECF244321}">
                <p14:modId xmlns:p14="http://schemas.microsoft.com/office/powerpoint/2010/main" val="1342793547"/>
              </p:ext>
            </p:extLst>
          </p:nvPr>
        </p:nvGraphicFramePr>
        <p:xfrm>
          <a:off x="147754" y="768912"/>
          <a:ext cx="8797461" cy="1402681"/>
        </p:xfrm>
        <a:graphic>
          <a:graphicData uri="http://schemas.openxmlformats.org/drawingml/2006/table">
            <a:tbl>
              <a:tblPr>
                <a:tableStyleId>{5C22544A-7EE6-4342-B048-85BDC9FD1C3A}</a:tableStyleId>
              </a:tblPr>
              <a:tblGrid>
                <a:gridCol w="2096690">
                  <a:extLst>
                    <a:ext uri="{9D8B030D-6E8A-4147-A177-3AD203B41FA5}">
                      <a16:colId xmlns:a16="http://schemas.microsoft.com/office/drawing/2014/main" val="2801507047"/>
                    </a:ext>
                  </a:extLst>
                </a:gridCol>
                <a:gridCol w="1590831">
                  <a:extLst>
                    <a:ext uri="{9D8B030D-6E8A-4147-A177-3AD203B41FA5}">
                      <a16:colId xmlns:a16="http://schemas.microsoft.com/office/drawing/2014/main" val="2565118188"/>
                    </a:ext>
                  </a:extLst>
                </a:gridCol>
                <a:gridCol w="1277485">
                  <a:extLst>
                    <a:ext uri="{9D8B030D-6E8A-4147-A177-3AD203B41FA5}">
                      <a16:colId xmlns:a16="http://schemas.microsoft.com/office/drawing/2014/main" val="83407992"/>
                    </a:ext>
                  </a:extLst>
                </a:gridCol>
                <a:gridCol w="1277485">
                  <a:extLst>
                    <a:ext uri="{9D8B030D-6E8A-4147-A177-3AD203B41FA5}">
                      <a16:colId xmlns:a16="http://schemas.microsoft.com/office/drawing/2014/main" val="249064882"/>
                    </a:ext>
                  </a:extLst>
                </a:gridCol>
                <a:gridCol w="1277485">
                  <a:extLst>
                    <a:ext uri="{9D8B030D-6E8A-4147-A177-3AD203B41FA5}">
                      <a16:colId xmlns:a16="http://schemas.microsoft.com/office/drawing/2014/main" val="354223145"/>
                    </a:ext>
                  </a:extLst>
                </a:gridCol>
                <a:gridCol w="1277485">
                  <a:extLst>
                    <a:ext uri="{9D8B030D-6E8A-4147-A177-3AD203B41FA5}">
                      <a16:colId xmlns:a16="http://schemas.microsoft.com/office/drawing/2014/main" val="3594257787"/>
                    </a:ext>
                  </a:extLst>
                </a:gridCol>
              </a:tblGrid>
              <a:tr h="200383">
                <a:tc>
                  <a:txBody>
                    <a:bodyPr/>
                    <a:lstStyle/>
                    <a:p>
                      <a:pPr algn="ctr" fontAlgn="b">
                        <a:lnSpc>
                          <a:spcPct val="100000"/>
                        </a:lnSpc>
                      </a:pPr>
                      <a:r>
                        <a:rPr lang="en-IN" sz="1200" b="1" i="0" u="none" strike="noStrike" dirty="0">
                          <a:solidFill>
                            <a:schemeClr val="bg1"/>
                          </a:solidFill>
                          <a:effectLst/>
                          <a:latin typeface="Arial" panose="020B0604020202020204" pitchFamily="34" charset="0"/>
                          <a:cs typeface="Arial" panose="020B0604020202020204" pitchFamily="34" charset="0"/>
                        </a:rPr>
                        <a:t>Parameters</a:t>
                      </a:r>
                    </a:p>
                  </a:txBody>
                  <a:tcPr marL="0" marR="0" marT="0" marB="0" anchor="ctr">
                    <a:solidFill>
                      <a:srgbClr val="222A35"/>
                    </a:solidFill>
                  </a:tcPr>
                </a:tc>
                <a:tc>
                  <a:txBody>
                    <a:bodyPr/>
                    <a:lstStyle/>
                    <a:p>
                      <a:pPr algn="ctr" fontAlgn="b">
                        <a:lnSpc>
                          <a:spcPct val="100000"/>
                        </a:lnSpc>
                      </a:pPr>
                      <a:r>
                        <a:rPr lang="en-IN" sz="1200" b="1" u="none" strike="noStrike" dirty="0">
                          <a:solidFill>
                            <a:schemeClr val="bg1"/>
                          </a:solidFill>
                          <a:effectLst/>
                          <a:latin typeface="Arial" panose="020B0604020202020204" pitchFamily="34" charset="0"/>
                          <a:cs typeface="Arial" panose="020B0604020202020204" pitchFamily="34" charset="0"/>
                        </a:rPr>
                        <a:t>2021</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b">
                        <a:lnSpc>
                          <a:spcPct val="100000"/>
                        </a:lnSpc>
                      </a:pPr>
                      <a:r>
                        <a:rPr lang="en-US" sz="1200" b="1" i="0" u="none" strike="noStrike" dirty="0">
                          <a:solidFill>
                            <a:schemeClr val="bg1"/>
                          </a:solidFill>
                          <a:effectLst/>
                          <a:latin typeface="Arial" panose="020B0604020202020204" pitchFamily="34" charset="0"/>
                          <a:cs typeface="Arial" panose="020B0604020202020204" pitchFamily="34" charset="0"/>
                        </a:rPr>
                        <a:t>2022</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b">
                        <a:lnSpc>
                          <a:spcPct val="100000"/>
                        </a:lnSpc>
                      </a:pPr>
                      <a:r>
                        <a:rPr lang="en-US" sz="1200" b="1" i="0" u="none" strike="noStrike" dirty="0">
                          <a:solidFill>
                            <a:schemeClr val="bg1"/>
                          </a:solidFill>
                          <a:effectLst/>
                          <a:latin typeface="Arial" panose="020B0604020202020204" pitchFamily="34" charset="0"/>
                          <a:cs typeface="Arial" panose="020B0604020202020204" pitchFamily="34" charset="0"/>
                        </a:rPr>
                        <a:t>2023</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b">
                        <a:lnSpc>
                          <a:spcPct val="100000"/>
                        </a:lnSpc>
                      </a:pPr>
                      <a:r>
                        <a:rPr lang="en-US" sz="1200" b="1" i="0" u="none" strike="noStrike" dirty="0">
                          <a:solidFill>
                            <a:schemeClr val="bg1"/>
                          </a:solidFill>
                          <a:effectLst/>
                          <a:latin typeface="Arial" panose="020B0604020202020204" pitchFamily="34" charset="0"/>
                          <a:cs typeface="Arial" panose="020B0604020202020204" pitchFamily="34" charset="0"/>
                        </a:rPr>
                        <a:t>2024</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b">
                        <a:lnSpc>
                          <a:spcPct val="100000"/>
                        </a:lnSpc>
                      </a:pPr>
                      <a:r>
                        <a:rPr lang="en-IN" sz="1200" b="1" u="none" strike="noStrike" dirty="0">
                          <a:solidFill>
                            <a:schemeClr val="bg1"/>
                          </a:solidFill>
                          <a:effectLst/>
                          <a:latin typeface="Arial" panose="020B0604020202020204" pitchFamily="34" charset="0"/>
                          <a:cs typeface="Arial" panose="020B0604020202020204" pitchFamily="34" charset="0"/>
                        </a:rPr>
                        <a:t>2025</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extLst>
                  <a:ext uri="{0D108BD9-81ED-4DB2-BD59-A6C34878D82A}">
                    <a16:rowId xmlns:a16="http://schemas.microsoft.com/office/drawing/2014/main" val="1467730127"/>
                  </a:ext>
                </a:extLst>
              </a:tr>
              <a:tr h="200383">
                <a:tc>
                  <a:txBody>
                    <a:bodyPr/>
                    <a:lstStyle/>
                    <a:p>
                      <a:pPr algn="ctr" fontAlgn="b">
                        <a:lnSpc>
                          <a:spcPct val="100000"/>
                        </a:lnSpc>
                      </a:pPr>
                      <a:r>
                        <a:rPr lang="en-IN" sz="1200" b="1" u="none" strike="noStrike" dirty="0">
                          <a:effectLst/>
                          <a:latin typeface="Arial" panose="020B0604020202020204" pitchFamily="34" charset="0"/>
                          <a:cs typeface="Arial" panose="020B0604020202020204" pitchFamily="34" charset="0"/>
                        </a:rPr>
                        <a:t>Total Sales</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147740063"/>
                  </a:ext>
                </a:extLst>
              </a:tr>
              <a:tr h="200383">
                <a:tc>
                  <a:txBody>
                    <a:bodyPr/>
                    <a:lstStyle/>
                    <a:p>
                      <a:pPr algn="ctr" fontAlgn="b">
                        <a:lnSpc>
                          <a:spcPct val="100000"/>
                        </a:lnSpc>
                      </a:pP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620350726"/>
                  </a:ext>
                </a:extLst>
              </a:tr>
              <a:tr h="200383">
                <a:tc>
                  <a:txBody>
                    <a:bodyPr/>
                    <a:lstStyle/>
                    <a:p>
                      <a:pPr algn="ctr" fontAlgn="b">
                        <a:lnSpc>
                          <a:spcPct val="100000"/>
                        </a:lnSpc>
                      </a:pP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471645988"/>
                  </a:ext>
                </a:extLst>
              </a:tr>
              <a:tr h="200383">
                <a:tc>
                  <a:txBody>
                    <a:bodyPr/>
                    <a:lstStyle/>
                    <a:p>
                      <a:pPr algn="ctr" fontAlgn="b">
                        <a:lnSpc>
                          <a:spcPct val="100000"/>
                        </a:lnSpc>
                      </a:pP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107161357"/>
                  </a:ext>
                </a:extLst>
              </a:tr>
              <a:tr h="200383">
                <a:tc>
                  <a:txBody>
                    <a:bodyPr/>
                    <a:lstStyle/>
                    <a:p>
                      <a:pPr algn="ctr" fontAlgn="b">
                        <a:lnSpc>
                          <a:spcPct val="100000"/>
                        </a:lnSpc>
                      </a:pPr>
                      <a:r>
                        <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XXX</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932227718"/>
                  </a:ext>
                </a:extLst>
              </a:tr>
              <a:tr h="200383">
                <a:tc gridSpan="6">
                  <a:txBody>
                    <a:bodyPr/>
                    <a:lstStyle/>
                    <a:p>
                      <a:pPr algn="ctr" fontAlgn="b">
                        <a:lnSpc>
                          <a:spcPct val="100000"/>
                        </a:lnSpc>
                      </a:pPr>
                      <a:r>
                        <a:rPr lang="en-US" sz="1200" b="1" i="0" u="none" strike="noStrike" dirty="0">
                          <a:solidFill>
                            <a:srgbClr val="000000"/>
                          </a:solidFill>
                          <a:effectLst/>
                          <a:latin typeface="Arial" panose="020B0604020202020204" pitchFamily="34" charset="0"/>
                          <a:cs typeface="Arial" panose="020B0604020202020204" pitchFamily="34" charset="0"/>
                        </a:rPr>
                        <a:t>All values are in Thousands USD</a:t>
                      </a:r>
                    </a:p>
                  </a:txBody>
                  <a:tcPr marL="0" marR="0" marT="0" marB="0" anchor="ctr"/>
                </a:tc>
                <a:tc hMerge="1">
                  <a:txBody>
                    <a:bodyPr/>
                    <a:lstStyle/>
                    <a:p>
                      <a:pPr algn="ctr" fontAlgn="b">
                        <a:lnSpc>
                          <a:spcPct val="100000"/>
                        </a:lnSpc>
                      </a:pP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gn="ctr" fontAlgn="b">
                        <a:lnSpc>
                          <a:spcPct val="100000"/>
                        </a:lnSpc>
                      </a:pP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188083092"/>
                  </a:ext>
                </a:extLst>
              </a:tr>
            </a:tbl>
          </a:graphicData>
        </a:graphic>
      </p:graphicFrame>
      <p:sp>
        <p:nvSpPr>
          <p:cNvPr id="6" name="TextBox 5">
            <a:extLst>
              <a:ext uri="{FF2B5EF4-FFF2-40B4-BE49-F238E27FC236}">
                <a16:creationId xmlns:a16="http://schemas.microsoft.com/office/drawing/2014/main" id="{542CCDFD-CFDF-95ED-B82B-0E91F4B77229}"/>
              </a:ext>
            </a:extLst>
          </p:cNvPr>
          <p:cNvSpPr txBox="1"/>
          <p:nvPr/>
        </p:nvSpPr>
        <p:spPr>
          <a:xfrm>
            <a:off x="1802296" y="6344059"/>
            <a:ext cx="7142921"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TechSci Research, </a:t>
            </a:r>
            <a:r>
              <a:rPr lang="en-US" sz="1000" dirty="0">
                <a:latin typeface="Arial" panose="020B0604020202020204" pitchFamily="34" charset="0"/>
                <a:cs typeface="Arial" panose="020B0604020202020204" pitchFamily="34" charset="0"/>
              </a:rPr>
              <a:t>Thinking Electronic Company Website, Annual Reports, Company Presentation, etc.</a:t>
            </a:r>
          </a:p>
        </p:txBody>
      </p:sp>
      <p:graphicFrame>
        <p:nvGraphicFramePr>
          <p:cNvPr id="10" name="Table 9">
            <a:extLst>
              <a:ext uri="{FF2B5EF4-FFF2-40B4-BE49-F238E27FC236}">
                <a16:creationId xmlns:a16="http://schemas.microsoft.com/office/drawing/2014/main" id="{AD1515CD-94C1-EF1D-932D-7AE644873AC7}"/>
              </a:ext>
            </a:extLst>
          </p:cNvPr>
          <p:cNvGraphicFramePr>
            <a:graphicFrameLocks noGrp="1"/>
          </p:cNvGraphicFramePr>
          <p:nvPr>
            <p:extLst>
              <p:ext uri="{D42A27DB-BD31-4B8C-83A1-F6EECF244321}">
                <p14:modId xmlns:p14="http://schemas.microsoft.com/office/powerpoint/2010/main" val="2985744582"/>
              </p:ext>
            </p:extLst>
          </p:nvPr>
        </p:nvGraphicFramePr>
        <p:xfrm>
          <a:off x="147754" y="2220143"/>
          <a:ext cx="8797459" cy="797232"/>
        </p:xfrm>
        <a:graphic>
          <a:graphicData uri="http://schemas.openxmlformats.org/drawingml/2006/table">
            <a:tbl>
              <a:tblPr>
                <a:tableStyleId>{5C22544A-7EE6-4342-B048-85BDC9FD1C3A}</a:tableStyleId>
              </a:tblPr>
              <a:tblGrid>
                <a:gridCol w="2498809">
                  <a:extLst>
                    <a:ext uri="{9D8B030D-6E8A-4147-A177-3AD203B41FA5}">
                      <a16:colId xmlns:a16="http://schemas.microsoft.com/office/drawing/2014/main" val="412547787"/>
                    </a:ext>
                  </a:extLst>
                </a:gridCol>
                <a:gridCol w="1259730">
                  <a:extLst>
                    <a:ext uri="{9D8B030D-6E8A-4147-A177-3AD203B41FA5}">
                      <a16:colId xmlns:a16="http://schemas.microsoft.com/office/drawing/2014/main" val="1242236986"/>
                    </a:ext>
                  </a:extLst>
                </a:gridCol>
                <a:gridCol w="1259730">
                  <a:extLst>
                    <a:ext uri="{9D8B030D-6E8A-4147-A177-3AD203B41FA5}">
                      <a16:colId xmlns:a16="http://schemas.microsoft.com/office/drawing/2014/main" val="966719862"/>
                    </a:ext>
                  </a:extLst>
                </a:gridCol>
                <a:gridCol w="1259730">
                  <a:extLst>
                    <a:ext uri="{9D8B030D-6E8A-4147-A177-3AD203B41FA5}">
                      <a16:colId xmlns:a16="http://schemas.microsoft.com/office/drawing/2014/main" val="1646627410"/>
                    </a:ext>
                  </a:extLst>
                </a:gridCol>
                <a:gridCol w="1259730">
                  <a:extLst>
                    <a:ext uri="{9D8B030D-6E8A-4147-A177-3AD203B41FA5}">
                      <a16:colId xmlns:a16="http://schemas.microsoft.com/office/drawing/2014/main" val="8944747"/>
                    </a:ext>
                  </a:extLst>
                </a:gridCol>
                <a:gridCol w="1259730">
                  <a:extLst>
                    <a:ext uri="{9D8B030D-6E8A-4147-A177-3AD203B41FA5}">
                      <a16:colId xmlns:a16="http://schemas.microsoft.com/office/drawing/2014/main" val="2806445831"/>
                    </a:ext>
                  </a:extLst>
                </a:gridCol>
              </a:tblGrid>
              <a:tr h="265744">
                <a:tc>
                  <a:txBody>
                    <a:bodyPr/>
                    <a:lstStyle/>
                    <a:p>
                      <a:pPr algn="ctr" fontAlgn="ctr"/>
                      <a:r>
                        <a:rPr lang="en-US" sz="1100" b="1" i="0" u="none" strike="noStrike" dirty="0">
                          <a:solidFill>
                            <a:schemeClr val="bg1"/>
                          </a:solidFill>
                          <a:effectLst/>
                          <a:latin typeface="Arial" panose="020B0604020202020204" pitchFamily="34" charset="0"/>
                          <a:cs typeface="Arial" panose="020B0604020202020204" pitchFamily="34" charset="0"/>
                        </a:rPr>
                        <a:t>Parameters</a:t>
                      </a:r>
                      <a:endParaRPr lang="en-IN" sz="11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ctr"/>
                      <a:r>
                        <a:rPr lang="en-IN" sz="1100" b="1" u="none" strike="noStrike" dirty="0">
                          <a:solidFill>
                            <a:schemeClr val="bg1"/>
                          </a:solidFill>
                          <a:effectLst/>
                          <a:latin typeface="Arial" panose="020B0604020202020204" pitchFamily="34" charset="0"/>
                          <a:cs typeface="Arial" panose="020B0604020202020204" pitchFamily="34" charset="0"/>
                        </a:rPr>
                        <a:t>2017</a:t>
                      </a:r>
                      <a:endParaRPr lang="en-IN" sz="11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ctr"/>
                      <a:r>
                        <a:rPr lang="en-IN" sz="1100" b="1" u="none" strike="noStrike" dirty="0">
                          <a:solidFill>
                            <a:schemeClr val="bg1"/>
                          </a:solidFill>
                          <a:effectLst/>
                          <a:latin typeface="Arial" panose="020B0604020202020204" pitchFamily="34" charset="0"/>
                          <a:cs typeface="Arial" panose="020B0604020202020204" pitchFamily="34" charset="0"/>
                        </a:rPr>
                        <a:t>2018</a:t>
                      </a:r>
                      <a:endParaRPr lang="en-IN" sz="11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ctr"/>
                      <a:r>
                        <a:rPr lang="en-IN" sz="1100" b="1" u="none" strike="noStrike" dirty="0">
                          <a:solidFill>
                            <a:schemeClr val="bg1"/>
                          </a:solidFill>
                          <a:effectLst/>
                          <a:latin typeface="Arial" panose="020B0604020202020204" pitchFamily="34" charset="0"/>
                          <a:cs typeface="Arial" panose="020B0604020202020204" pitchFamily="34" charset="0"/>
                        </a:rPr>
                        <a:t>2019</a:t>
                      </a:r>
                      <a:endParaRPr lang="en-IN" sz="11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ctr"/>
                      <a:r>
                        <a:rPr lang="en-IN" sz="1100" b="1" u="none" strike="noStrike" dirty="0">
                          <a:solidFill>
                            <a:schemeClr val="bg1"/>
                          </a:solidFill>
                          <a:effectLst/>
                          <a:latin typeface="Arial" panose="020B0604020202020204" pitchFamily="34" charset="0"/>
                          <a:cs typeface="Arial" panose="020B0604020202020204" pitchFamily="34" charset="0"/>
                        </a:rPr>
                        <a:t>2020</a:t>
                      </a:r>
                      <a:endParaRPr lang="en-IN" sz="11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ctr"/>
                      <a:r>
                        <a:rPr lang="en-IN" sz="1100" b="1" u="none" strike="noStrike" dirty="0">
                          <a:solidFill>
                            <a:schemeClr val="bg1"/>
                          </a:solidFill>
                          <a:effectLst/>
                          <a:latin typeface="Arial" panose="020B0604020202020204" pitchFamily="34" charset="0"/>
                          <a:cs typeface="Arial" panose="020B0604020202020204" pitchFamily="34" charset="0"/>
                        </a:rPr>
                        <a:t>2021</a:t>
                      </a:r>
                      <a:endParaRPr lang="en-IN" sz="11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extLst>
                  <a:ext uri="{0D108BD9-81ED-4DB2-BD59-A6C34878D82A}">
                    <a16:rowId xmlns:a16="http://schemas.microsoft.com/office/drawing/2014/main" val="1893513657"/>
                  </a:ext>
                </a:extLst>
              </a:tr>
              <a:tr h="265744">
                <a:tc>
                  <a:txBody>
                    <a:bodyPr/>
                    <a:lstStyle/>
                    <a:p>
                      <a:pPr algn="ctr" fontAlgn="ctr"/>
                      <a:r>
                        <a:rPr lang="en-IN" sz="1100" b="1" u="none" strike="noStrike" dirty="0">
                          <a:effectLst/>
                          <a:latin typeface="Arial" panose="020B0604020202020204" pitchFamily="34" charset="0"/>
                          <a:cs typeface="Arial" panose="020B0604020202020204" pitchFamily="34" charset="0"/>
                        </a:rPr>
                        <a:t>Profit Before Tax (Thousands USD)</a:t>
                      </a:r>
                      <a:endParaRPr lang="en-IN" sz="11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653185483"/>
                  </a:ext>
                </a:extLst>
              </a:tr>
              <a:tr h="265744">
                <a:tc>
                  <a:txBody>
                    <a:bodyPr/>
                    <a:lstStyle/>
                    <a:p>
                      <a:pPr algn="ctr" fontAlgn="ctr"/>
                      <a:r>
                        <a:rPr lang="en-IN" sz="1100" b="1" u="none" strike="noStrike" dirty="0">
                          <a:effectLst/>
                          <a:latin typeface="Arial" panose="020B0604020202020204" pitchFamily="34" charset="0"/>
                          <a:cs typeface="Arial" panose="020B0604020202020204" pitchFamily="34" charset="0"/>
                        </a:rPr>
                        <a:t>Net profit (Thousands USD)</a:t>
                      </a:r>
                      <a:endParaRPr lang="en-IN" sz="11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203268772"/>
                  </a:ext>
                </a:extLst>
              </a:tr>
            </a:tbl>
          </a:graphicData>
        </a:graphic>
      </p:graphicFrame>
      <p:graphicFrame>
        <p:nvGraphicFramePr>
          <p:cNvPr id="11" name="Chart 10">
            <a:extLst>
              <a:ext uri="{FF2B5EF4-FFF2-40B4-BE49-F238E27FC236}">
                <a16:creationId xmlns:a16="http://schemas.microsoft.com/office/drawing/2014/main" id="{87741823-B87E-E2D3-E8B0-8CBA072E5181}"/>
              </a:ext>
            </a:extLst>
          </p:cNvPr>
          <p:cNvGraphicFramePr/>
          <p:nvPr>
            <p:extLst>
              <p:ext uri="{D42A27DB-BD31-4B8C-83A1-F6EECF244321}">
                <p14:modId xmlns:p14="http://schemas.microsoft.com/office/powerpoint/2010/main" val="2934273768"/>
              </p:ext>
            </p:extLst>
          </p:nvPr>
        </p:nvGraphicFramePr>
        <p:xfrm>
          <a:off x="147749" y="3886308"/>
          <a:ext cx="4373217" cy="242457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a:extLst>
              <a:ext uri="{FF2B5EF4-FFF2-40B4-BE49-F238E27FC236}">
                <a16:creationId xmlns:a16="http://schemas.microsoft.com/office/drawing/2014/main" id="{7A1F4E22-0F40-7739-FC63-04306982AE1D}"/>
              </a:ext>
            </a:extLst>
          </p:cNvPr>
          <p:cNvGraphicFramePr/>
          <p:nvPr>
            <p:extLst>
              <p:ext uri="{D42A27DB-BD31-4B8C-83A1-F6EECF244321}">
                <p14:modId xmlns:p14="http://schemas.microsoft.com/office/powerpoint/2010/main" val="2268500043"/>
              </p:ext>
            </p:extLst>
          </p:nvPr>
        </p:nvGraphicFramePr>
        <p:xfrm>
          <a:off x="4520966" y="3886308"/>
          <a:ext cx="4424247" cy="2424572"/>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290556C2-4962-6F27-6814-312205DB2623}"/>
              </a:ext>
            </a:extLst>
          </p:cNvPr>
          <p:cNvSpPr txBox="1"/>
          <p:nvPr/>
        </p:nvSpPr>
        <p:spPr>
          <a:xfrm>
            <a:off x="311840" y="6026049"/>
            <a:ext cx="2491409"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240,015 Thousand USD </a:t>
            </a:r>
            <a:endParaRPr lang="en-IN" sz="1200" b="1"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C269C28C-401D-E03C-B4DF-C3BC0DBD9DA0}"/>
              </a:ext>
            </a:extLst>
          </p:cNvPr>
          <p:cNvSpPr txBox="1"/>
          <p:nvPr/>
        </p:nvSpPr>
        <p:spPr>
          <a:xfrm>
            <a:off x="4765053" y="6025454"/>
            <a:ext cx="2491409"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279,145 Thousand USD </a:t>
            </a:r>
            <a:endParaRPr lang="en-IN" sz="1200" b="1"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A46A3644-9F4B-70BF-3276-A748139067C8}"/>
              </a:ext>
            </a:extLst>
          </p:cNvPr>
          <p:cNvGraphicFramePr>
            <a:graphicFrameLocks noGrp="1"/>
          </p:cNvGraphicFramePr>
          <p:nvPr>
            <p:extLst>
              <p:ext uri="{D42A27DB-BD31-4B8C-83A1-F6EECF244321}">
                <p14:modId xmlns:p14="http://schemas.microsoft.com/office/powerpoint/2010/main" val="1481333947"/>
              </p:ext>
            </p:extLst>
          </p:nvPr>
        </p:nvGraphicFramePr>
        <p:xfrm>
          <a:off x="173268" y="3121986"/>
          <a:ext cx="8771944" cy="705387"/>
        </p:xfrm>
        <a:graphic>
          <a:graphicData uri="http://schemas.openxmlformats.org/drawingml/2006/table">
            <a:tbl>
              <a:tblPr>
                <a:tableStyleId>{5C22544A-7EE6-4342-B048-85BDC9FD1C3A}</a:tableStyleId>
              </a:tblPr>
              <a:tblGrid>
                <a:gridCol w="2613248">
                  <a:extLst>
                    <a:ext uri="{9D8B030D-6E8A-4147-A177-3AD203B41FA5}">
                      <a16:colId xmlns:a16="http://schemas.microsoft.com/office/drawing/2014/main" val="2801507047"/>
                    </a:ext>
                  </a:extLst>
                </a:gridCol>
                <a:gridCol w="1354958">
                  <a:extLst>
                    <a:ext uri="{9D8B030D-6E8A-4147-A177-3AD203B41FA5}">
                      <a16:colId xmlns:a16="http://schemas.microsoft.com/office/drawing/2014/main" val="2565118188"/>
                    </a:ext>
                  </a:extLst>
                </a:gridCol>
                <a:gridCol w="1253653">
                  <a:extLst>
                    <a:ext uri="{9D8B030D-6E8A-4147-A177-3AD203B41FA5}">
                      <a16:colId xmlns:a16="http://schemas.microsoft.com/office/drawing/2014/main" val="2127112265"/>
                    </a:ext>
                  </a:extLst>
                </a:gridCol>
                <a:gridCol w="1002525">
                  <a:extLst>
                    <a:ext uri="{9D8B030D-6E8A-4147-A177-3AD203B41FA5}">
                      <a16:colId xmlns:a16="http://schemas.microsoft.com/office/drawing/2014/main" val="3978547607"/>
                    </a:ext>
                  </a:extLst>
                </a:gridCol>
                <a:gridCol w="1273780">
                  <a:extLst>
                    <a:ext uri="{9D8B030D-6E8A-4147-A177-3AD203B41FA5}">
                      <a16:colId xmlns:a16="http://schemas.microsoft.com/office/drawing/2014/main" val="4063599542"/>
                    </a:ext>
                  </a:extLst>
                </a:gridCol>
                <a:gridCol w="1273780">
                  <a:extLst>
                    <a:ext uri="{9D8B030D-6E8A-4147-A177-3AD203B41FA5}">
                      <a16:colId xmlns:a16="http://schemas.microsoft.com/office/drawing/2014/main" val="3594257787"/>
                    </a:ext>
                  </a:extLst>
                </a:gridCol>
              </a:tblGrid>
              <a:tr h="235129">
                <a:tc>
                  <a:txBody>
                    <a:bodyPr/>
                    <a:lstStyle/>
                    <a:p>
                      <a:pPr algn="ctr" fontAlgn="b">
                        <a:lnSpc>
                          <a:spcPct val="100000"/>
                        </a:lnSpc>
                      </a:pPr>
                      <a:r>
                        <a:rPr lang="en-IN" sz="1200" b="1" u="none" strike="noStrike" dirty="0">
                          <a:solidFill>
                            <a:schemeClr val="bg1"/>
                          </a:solidFill>
                          <a:effectLst/>
                          <a:latin typeface="Arial" panose="020B0604020202020204" pitchFamily="34" charset="0"/>
                          <a:cs typeface="Arial" panose="020B0604020202020204" pitchFamily="34" charset="0"/>
                        </a:rPr>
                        <a:t>Thinking Electronic’s Market Share</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b">
                        <a:lnSpc>
                          <a:spcPct val="100000"/>
                        </a:lnSpc>
                      </a:pPr>
                      <a:r>
                        <a:rPr lang="en-IN" sz="1200" b="1" u="none" strike="noStrike" dirty="0">
                          <a:solidFill>
                            <a:schemeClr val="bg1"/>
                          </a:solidFill>
                          <a:effectLst/>
                          <a:latin typeface="Arial" panose="020B0604020202020204" pitchFamily="34" charset="0"/>
                          <a:cs typeface="Arial" panose="020B0604020202020204" pitchFamily="34" charset="0"/>
                        </a:rPr>
                        <a:t>2021</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b">
                        <a:lnSpc>
                          <a:spcPct val="100000"/>
                        </a:lnSpc>
                      </a:pPr>
                      <a:r>
                        <a:rPr lang="en-US" sz="1200" b="1" u="none" strike="noStrike" dirty="0">
                          <a:solidFill>
                            <a:schemeClr val="bg1"/>
                          </a:solidFill>
                          <a:effectLst/>
                          <a:latin typeface="Arial" panose="020B0604020202020204" pitchFamily="34" charset="0"/>
                          <a:cs typeface="Arial" panose="020B0604020202020204" pitchFamily="34" charset="0"/>
                        </a:rPr>
                        <a:t>2022</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b">
                        <a:lnSpc>
                          <a:spcPct val="100000"/>
                        </a:lnSpc>
                      </a:pPr>
                      <a:r>
                        <a:rPr lang="en-US" sz="1200" b="1" u="none" strike="noStrike" dirty="0">
                          <a:solidFill>
                            <a:schemeClr val="bg1"/>
                          </a:solidFill>
                          <a:effectLst/>
                          <a:latin typeface="Arial" panose="020B0604020202020204" pitchFamily="34" charset="0"/>
                          <a:cs typeface="Arial" panose="020B0604020202020204" pitchFamily="34" charset="0"/>
                        </a:rPr>
                        <a:t>2023</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b">
                        <a:lnSpc>
                          <a:spcPct val="100000"/>
                        </a:lnSpc>
                      </a:pPr>
                      <a:r>
                        <a:rPr lang="en-US" sz="1200" b="1" u="none" strike="noStrike" dirty="0">
                          <a:solidFill>
                            <a:schemeClr val="bg1"/>
                          </a:solidFill>
                          <a:effectLst/>
                          <a:latin typeface="Arial" panose="020B0604020202020204" pitchFamily="34" charset="0"/>
                          <a:cs typeface="Arial" panose="020B0604020202020204" pitchFamily="34" charset="0"/>
                        </a:rPr>
                        <a:t>2024</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b">
                        <a:lnSpc>
                          <a:spcPct val="100000"/>
                        </a:lnSpc>
                      </a:pPr>
                      <a:r>
                        <a:rPr lang="en-IN" sz="1200" b="1" u="none" strike="noStrike" dirty="0">
                          <a:solidFill>
                            <a:schemeClr val="bg1"/>
                          </a:solidFill>
                          <a:effectLst/>
                          <a:latin typeface="Arial" panose="020B0604020202020204" pitchFamily="34" charset="0"/>
                          <a:cs typeface="Arial" panose="020B0604020202020204" pitchFamily="34" charset="0"/>
                        </a:rPr>
                        <a:t>2025</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extLst>
                  <a:ext uri="{0D108BD9-81ED-4DB2-BD59-A6C34878D82A}">
                    <a16:rowId xmlns:a16="http://schemas.microsoft.com/office/drawing/2014/main" val="1467730127"/>
                  </a:ext>
                </a:extLst>
              </a:tr>
              <a:tr h="235129">
                <a:tc>
                  <a:txBody>
                    <a:bodyPr/>
                    <a:lstStyle/>
                    <a:p>
                      <a:pPr algn="ctr" fontAlgn="b">
                        <a:lnSpc>
                          <a:spcPct val="100000"/>
                        </a:lnSpc>
                      </a:pPr>
                      <a:r>
                        <a:rPr lang="en-IN" sz="1200" b="1" u="none" strike="noStrike" dirty="0">
                          <a:solidFill>
                            <a:schemeClr val="tx1"/>
                          </a:solidFill>
                          <a:effectLst/>
                          <a:latin typeface="Arial" panose="020B0604020202020204" pitchFamily="34" charset="0"/>
                          <a:cs typeface="Arial" panose="020B0604020202020204" pitchFamily="34" charset="0"/>
                        </a:rPr>
                        <a:t>In NTC Thermistor Market (</a:t>
                      </a:r>
                      <a:r>
                        <a:rPr lang="en-US" sz="1200" b="1" u="none" strike="noStrike" dirty="0">
                          <a:solidFill>
                            <a:schemeClr val="tx1"/>
                          </a:solidFill>
                          <a:effectLst/>
                          <a:latin typeface="Arial" panose="020B0604020202020204" pitchFamily="34" charset="0"/>
                          <a:cs typeface="Arial" panose="020B0604020202020204" pitchFamily="34" charset="0"/>
                        </a:rPr>
                        <a:t>%)</a:t>
                      </a:r>
                      <a:endParaRPr lang="en-IN" sz="12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a:solidFill>
                          <a:schemeClr val="tx1"/>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483908186"/>
                  </a:ext>
                </a:extLst>
              </a:tr>
              <a:tr h="235129">
                <a:tc>
                  <a:txBody>
                    <a:bodyPr/>
                    <a:lstStyle/>
                    <a:p>
                      <a:pPr algn="ctr" fontAlgn="b">
                        <a:lnSpc>
                          <a:spcPct val="100000"/>
                        </a:lnSpc>
                      </a:pPr>
                      <a:r>
                        <a:rPr lang="en-US" sz="1200" b="1" u="none" strike="noStrike" dirty="0">
                          <a:solidFill>
                            <a:schemeClr val="tx1"/>
                          </a:solidFill>
                          <a:effectLst/>
                          <a:latin typeface="Arial" panose="020B0604020202020204" pitchFamily="34" charset="0"/>
                          <a:cs typeface="Arial" panose="020B0604020202020204" pitchFamily="34" charset="0"/>
                        </a:rPr>
                        <a:t>In SMD NTC Thermistor Market (%)</a:t>
                      </a:r>
                      <a:endParaRPr lang="en-IN" sz="12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107156743"/>
                  </a:ext>
                </a:extLst>
              </a:tr>
            </a:tbl>
          </a:graphicData>
        </a:graphic>
      </p:graphicFrame>
      <p:pic>
        <p:nvPicPr>
          <p:cNvPr id="4" name="Picture 3" descr="Text&#10;&#10;Description automatically generated">
            <a:extLst>
              <a:ext uri="{FF2B5EF4-FFF2-40B4-BE49-F238E27FC236}">
                <a16:creationId xmlns:a16="http://schemas.microsoft.com/office/drawing/2014/main" id="{6432564E-B9DB-430B-9F39-F5AE2930C4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648809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47755" y="244022"/>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Sales </a:t>
            </a:r>
            <a:endParaRPr lang="en-US" sz="1400"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42CCDFD-CFDF-95ED-B82B-0E91F4B77229}"/>
              </a:ext>
            </a:extLst>
          </p:cNvPr>
          <p:cNvSpPr txBox="1"/>
          <p:nvPr/>
        </p:nvSpPr>
        <p:spPr>
          <a:xfrm>
            <a:off x="1868558" y="6344059"/>
            <a:ext cx="7076660"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TechSci Research, </a:t>
            </a:r>
            <a:r>
              <a:rPr lang="en-US" sz="1000" dirty="0">
                <a:latin typeface="Arial" panose="020B0604020202020204" pitchFamily="34" charset="0"/>
                <a:cs typeface="Arial" panose="020B0604020202020204" pitchFamily="34" charset="0"/>
              </a:rPr>
              <a:t>Thinking Electronic Company Website, Annual Reports, Company Presentation, etc.</a:t>
            </a:r>
          </a:p>
        </p:txBody>
      </p:sp>
      <p:graphicFrame>
        <p:nvGraphicFramePr>
          <p:cNvPr id="3" name="Chart 2">
            <a:extLst>
              <a:ext uri="{FF2B5EF4-FFF2-40B4-BE49-F238E27FC236}">
                <a16:creationId xmlns:a16="http://schemas.microsoft.com/office/drawing/2014/main" id="{BF834DBA-D07E-8900-89AB-1C806DA04245}"/>
              </a:ext>
            </a:extLst>
          </p:cNvPr>
          <p:cNvGraphicFramePr/>
          <p:nvPr>
            <p:extLst>
              <p:ext uri="{D42A27DB-BD31-4B8C-83A1-F6EECF244321}">
                <p14:modId xmlns:p14="http://schemas.microsoft.com/office/powerpoint/2010/main" val="773935914"/>
              </p:ext>
            </p:extLst>
          </p:nvPr>
        </p:nvGraphicFramePr>
        <p:xfrm>
          <a:off x="147753" y="3742563"/>
          <a:ext cx="4424247" cy="24727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858FDAB5-BBB1-4708-488E-EEC1F7EF52D9}"/>
              </a:ext>
            </a:extLst>
          </p:cNvPr>
          <p:cNvGraphicFramePr/>
          <p:nvPr>
            <p:extLst>
              <p:ext uri="{D42A27DB-BD31-4B8C-83A1-F6EECF244321}">
                <p14:modId xmlns:p14="http://schemas.microsoft.com/office/powerpoint/2010/main" val="469271755"/>
              </p:ext>
            </p:extLst>
          </p:nvPr>
        </p:nvGraphicFramePr>
        <p:xfrm>
          <a:off x="4572000" y="3742563"/>
          <a:ext cx="4373217" cy="2472706"/>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3A87FE8E-2BB5-40DA-DA1D-58C7237CF325}"/>
              </a:ext>
            </a:extLst>
          </p:cNvPr>
          <p:cNvSpPr txBox="1"/>
          <p:nvPr/>
        </p:nvSpPr>
        <p:spPr>
          <a:xfrm>
            <a:off x="397565" y="5926799"/>
            <a:ext cx="2491409"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XXX Thousand USD </a:t>
            </a:r>
            <a:endParaRPr lang="en-IN" sz="1200"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31DEB36-107A-60AF-DC8C-E4B27A866D81}"/>
              </a:ext>
            </a:extLst>
          </p:cNvPr>
          <p:cNvSpPr txBox="1"/>
          <p:nvPr/>
        </p:nvSpPr>
        <p:spPr>
          <a:xfrm>
            <a:off x="4956313" y="5926799"/>
            <a:ext cx="2491409"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XXX Thousand USD </a:t>
            </a:r>
            <a:endParaRPr lang="en-IN" sz="1200" b="1" dirty="0">
              <a:latin typeface="Arial" panose="020B0604020202020204" pitchFamily="34" charset="0"/>
              <a:cs typeface="Arial" panose="020B0604020202020204" pitchFamily="34" charset="0"/>
            </a:endParaRPr>
          </a:p>
        </p:txBody>
      </p:sp>
      <p:graphicFrame>
        <p:nvGraphicFramePr>
          <p:cNvPr id="10" name="Table 9">
            <a:extLst>
              <a:ext uri="{FF2B5EF4-FFF2-40B4-BE49-F238E27FC236}">
                <a16:creationId xmlns:a16="http://schemas.microsoft.com/office/drawing/2014/main" id="{C7CA1C1A-2ACC-EED8-D578-C84F71D3B088}"/>
              </a:ext>
            </a:extLst>
          </p:cNvPr>
          <p:cNvGraphicFramePr>
            <a:graphicFrameLocks noGrp="1"/>
          </p:cNvGraphicFramePr>
          <p:nvPr>
            <p:extLst>
              <p:ext uri="{D42A27DB-BD31-4B8C-83A1-F6EECF244321}">
                <p14:modId xmlns:p14="http://schemas.microsoft.com/office/powerpoint/2010/main" val="2904108636"/>
              </p:ext>
            </p:extLst>
          </p:nvPr>
        </p:nvGraphicFramePr>
        <p:xfrm>
          <a:off x="147753" y="832516"/>
          <a:ext cx="8678195" cy="2743200"/>
        </p:xfrm>
        <a:graphic>
          <a:graphicData uri="http://schemas.openxmlformats.org/drawingml/2006/table">
            <a:tbl>
              <a:tblPr>
                <a:tableStyleId>{5C22544A-7EE6-4342-B048-85BDC9FD1C3A}</a:tableStyleId>
              </a:tblPr>
              <a:tblGrid>
                <a:gridCol w="6652516">
                  <a:extLst>
                    <a:ext uri="{9D8B030D-6E8A-4147-A177-3AD203B41FA5}">
                      <a16:colId xmlns:a16="http://schemas.microsoft.com/office/drawing/2014/main" val="2684535253"/>
                    </a:ext>
                  </a:extLst>
                </a:gridCol>
                <a:gridCol w="2025679">
                  <a:extLst>
                    <a:ext uri="{9D8B030D-6E8A-4147-A177-3AD203B41FA5}">
                      <a16:colId xmlns:a16="http://schemas.microsoft.com/office/drawing/2014/main" val="330575967"/>
                    </a:ext>
                  </a:extLst>
                </a:gridCol>
              </a:tblGrid>
              <a:tr h="164847">
                <a:tc>
                  <a:txBody>
                    <a:bodyPr/>
                    <a:lstStyle/>
                    <a:p>
                      <a:pPr algn="ctr" fontAlgn="b">
                        <a:lnSpc>
                          <a:spcPct val="100000"/>
                        </a:lnSpc>
                      </a:pPr>
                      <a:r>
                        <a:rPr lang="en-US" sz="1200" b="1" u="none" strike="noStrike" dirty="0">
                          <a:solidFill>
                            <a:schemeClr val="bg1"/>
                          </a:solidFill>
                          <a:effectLst/>
                          <a:latin typeface="Arial" panose="020B0604020202020204" pitchFamily="34" charset="0"/>
                          <a:cs typeface="Arial" panose="020B0604020202020204" pitchFamily="34" charset="0"/>
                        </a:rPr>
                        <a:t>Sales By Market (USD Million)</a:t>
                      </a:r>
                      <a:endParaRPr lang="en-US"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b">
                    <a:solidFill>
                      <a:srgbClr val="222A35"/>
                    </a:solidFill>
                  </a:tcPr>
                </a:tc>
                <a:tc>
                  <a:txBody>
                    <a:bodyPr/>
                    <a:lstStyle/>
                    <a:p>
                      <a:pPr algn="ctr"/>
                      <a:r>
                        <a:rPr lang="en-IN" sz="1200" b="1" dirty="0">
                          <a:solidFill>
                            <a:schemeClr val="bg1"/>
                          </a:solidFill>
                          <a:latin typeface="Arial" panose="020B0604020202020204" pitchFamily="34" charset="0"/>
                          <a:cs typeface="Arial" panose="020B0604020202020204" pitchFamily="34" charset="0"/>
                        </a:rPr>
                        <a:t>2021</a:t>
                      </a:r>
                      <a:endParaRPr lang="en-IN" b="1" dirty="0">
                        <a:solidFill>
                          <a:schemeClr val="bg1"/>
                        </a:solidFill>
                        <a:latin typeface="Arial" panose="020B0604020202020204" pitchFamily="34" charset="0"/>
                        <a:cs typeface="Arial" panose="020B0604020202020204" pitchFamily="34" charset="0"/>
                      </a:endParaRPr>
                    </a:p>
                  </a:txBody>
                  <a:tcPr marL="0" marR="0" marT="0" marB="0" anchor="b">
                    <a:solidFill>
                      <a:srgbClr val="222A35"/>
                    </a:solidFill>
                  </a:tcPr>
                </a:tc>
                <a:extLst>
                  <a:ext uri="{0D108BD9-81ED-4DB2-BD59-A6C34878D82A}">
                    <a16:rowId xmlns:a16="http://schemas.microsoft.com/office/drawing/2014/main" val="2957354798"/>
                  </a:ext>
                </a:extLst>
              </a:tr>
              <a:tr h="164847">
                <a:tc>
                  <a:txBody>
                    <a:bodyPr/>
                    <a:lstStyle/>
                    <a:p>
                      <a:pPr algn="ctr" fontAlgn="b">
                        <a:lnSpc>
                          <a:spcPct val="100000"/>
                        </a:lnSpc>
                      </a:pPr>
                      <a:r>
                        <a:rPr lang="en-IN" sz="1200" b="1" u="none" strike="noStrike" dirty="0">
                          <a:effectLst/>
                          <a:latin typeface="Arial" panose="020B0604020202020204" pitchFamily="34" charset="0"/>
                          <a:cs typeface="Arial" panose="020B0604020202020204" pitchFamily="34" charset="0"/>
                        </a:rPr>
                        <a:t>Information and Communication Technology</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lnSpc>
                          <a:spcPct val="100000"/>
                        </a:lnSpc>
                      </a:pP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88776675"/>
                  </a:ext>
                </a:extLst>
              </a:tr>
              <a:tr h="164847">
                <a:tc>
                  <a:txBody>
                    <a:bodyPr/>
                    <a:lstStyle/>
                    <a:p>
                      <a:pPr algn="ctr" fontAlgn="b">
                        <a:lnSpc>
                          <a:spcPct val="100000"/>
                        </a:lnSpc>
                      </a:pPr>
                      <a:r>
                        <a:rPr lang="en-IN" sz="1200" b="1" u="none" strike="noStrike" dirty="0">
                          <a:effectLst/>
                          <a:latin typeface="Arial" panose="020B0604020202020204" pitchFamily="34" charset="0"/>
                          <a:cs typeface="Arial" panose="020B0604020202020204" pitchFamily="34" charset="0"/>
                        </a:rPr>
                        <a:t>Medical and Others</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lnSpc>
                          <a:spcPct val="100000"/>
                        </a:lnSpc>
                      </a:pP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071004002"/>
                  </a:ext>
                </a:extLst>
              </a:tr>
              <a:tr h="164847">
                <a:tc>
                  <a:txBody>
                    <a:bodyPr/>
                    <a:lstStyle/>
                    <a:p>
                      <a:pPr algn="ctr" fontAlgn="b">
                        <a:lnSpc>
                          <a:spcPct val="100000"/>
                        </a:lnSpc>
                      </a:pPr>
                      <a:r>
                        <a:rPr lang="en-IN" sz="1200" b="1" u="none" strike="noStrike" dirty="0">
                          <a:effectLst/>
                          <a:latin typeface="Arial" panose="020B0604020202020204" pitchFamily="34" charset="0"/>
                          <a:cs typeface="Arial" panose="020B0604020202020204" pitchFamily="34" charset="0"/>
                        </a:rPr>
                        <a:t>Automotive and Industrial</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lnSpc>
                          <a:spcPct val="100000"/>
                        </a:lnSpc>
                      </a:pP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613112498"/>
                  </a:ext>
                </a:extLst>
              </a:tr>
              <a:tr h="164847">
                <a:tc>
                  <a:txBody>
                    <a:bodyPr/>
                    <a:lstStyle/>
                    <a:p>
                      <a:pPr algn="ctr" fontAlgn="b">
                        <a:lnSpc>
                          <a:spcPct val="100000"/>
                        </a:lnSpc>
                      </a:pPr>
                      <a:r>
                        <a:rPr lang="en-IN" sz="1200" b="1" u="none" strike="noStrike" dirty="0">
                          <a:effectLst/>
                          <a:latin typeface="Arial" panose="020B0604020202020204" pitchFamily="34" charset="0"/>
                          <a:cs typeface="Arial" panose="020B0604020202020204" pitchFamily="34" charset="0"/>
                        </a:rPr>
                        <a:t>Home Appliances and Lighting</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lnSpc>
                          <a:spcPct val="100000"/>
                        </a:lnSpc>
                      </a:pPr>
                      <a:r>
                        <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635900771"/>
                  </a:ext>
                </a:extLst>
              </a:tr>
              <a:tr h="164847">
                <a:tc>
                  <a:txBody>
                    <a:bodyPr/>
                    <a:lstStyle/>
                    <a:p>
                      <a:pPr algn="ctr" fontAlgn="b">
                        <a:lnSpc>
                          <a:spcPct val="100000"/>
                        </a:lnSpc>
                      </a:pPr>
                      <a:r>
                        <a:rPr lang="en-US" sz="1200" b="1" u="none" strike="noStrike" dirty="0">
                          <a:solidFill>
                            <a:schemeClr val="bg1"/>
                          </a:solidFill>
                          <a:effectLst/>
                          <a:latin typeface="Arial" panose="020B0604020202020204" pitchFamily="34" charset="0"/>
                          <a:cs typeface="Arial" panose="020B0604020202020204" pitchFamily="34" charset="0"/>
                        </a:rPr>
                        <a:t>Sales By Region (USD Million)</a:t>
                      </a:r>
                      <a:endParaRPr lang="en-US"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b">
                    <a:solidFill>
                      <a:srgbClr val="222A3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solidFill>
                            <a:schemeClr val="bg1"/>
                          </a:solidFill>
                          <a:latin typeface="Arial" panose="020B0604020202020204" pitchFamily="34" charset="0"/>
                          <a:cs typeface="Arial" panose="020B0604020202020204" pitchFamily="34" charset="0"/>
                        </a:rPr>
                        <a:t>2021</a:t>
                      </a:r>
                      <a:endParaRPr lang="en-IN" b="1" dirty="0">
                        <a:solidFill>
                          <a:schemeClr val="bg1"/>
                        </a:solidFill>
                        <a:latin typeface="Arial" panose="020B0604020202020204" pitchFamily="34" charset="0"/>
                        <a:cs typeface="Arial" panose="020B0604020202020204" pitchFamily="34" charset="0"/>
                      </a:endParaRPr>
                    </a:p>
                  </a:txBody>
                  <a:tcPr marL="0" marR="0" marT="0" marB="0" anchor="b">
                    <a:solidFill>
                      <a:srgbClr val="222A35"/>
                    </a:solidFill>
                  </a:tcPr>
                </a:tc>
                <a:extLst>
                  <a:ext uri="{0D108BD9-81ED-4DB2-BD59-A6C34878D82A}">
                    <a16:rowId xmlns:a16="http://schemas.microsoft.com/office/drawing/2014/main" val="3029755707"/>
                  </a:ext>
                </a:extLst>
              </a:tr>
              <a:tr h="164847">
                <a:tc>
                  <a:txBody>
                    <a:bodyPr/>
                    <a:lstStyle/>
                    <a:p>
                      <a:pPr algn="ctr" fontAlgn="b">
                        <a:lnSpc>
                          <a:spcPct val="100000"/>
                        </a:lnSpc>
                      </a:pPr>
                      <a:r>
                        <a:rPr lang="en-IN" sz="1200" b="1" u="none" strike="noStrike" dirty="0">
                          <a:effectLst/>
                          <a:latin typeface="Arial" panose="020B0604020202020204" pitchFamily="34" charset="0"/>
                          <a:cs typeface="Arial" panose="020B0604020202020204" pitchFamily="34" charset="0"/>
                        </a:rPr>
                        <a:t>Asia </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lnSpc>
                          <a:spcPct val="100000"/>
                        </a:lnSpc>
                      </a:pP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452430162"/>
                  </a:ext>
                </a:extLst>
              </a:tr>
              <a:tr h="164847">
                <a:tc>
                  <a:txBody>
                    <a:bodyPr/>
                    <a:lstStyle/>
                    <a:p>
                      <a:pPr algn="ctr" fontAlgn="b">
                        <a:lnSpc>
                          <a:spcPct val="100000"/>
                        </a:lnSpc>
                      </a:pPr>
                      <a:r>
                        <a:rPr lang="en-IN" sz="1200" b="1" u="none" strike="noStrike" dirty="0">
                          <a:effectLst/>
                          <a:latin typeface="Arial" panose="020B0604020202020204" pitchFamily="34" charset="0"/>
                          <a:cs typeface="Arial" panose="020B0604020202020204" pitchFamily="34" charset="0"/>
                        </a:rPr>
                        <a:t>Europe</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lnSpc>
                          <a:spcPct val="100000"/>
                        </a:lnSpc>
                      </a:pP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659398883"/>
                  </a:ext>
                </a:extLst>
              </a:tr>
              <a:tr h="164847">
                <a:tc>
                  <a:txBody>
                    <a:bodyPr/>
                    <a:lstStyle/>
                    <a:p>
                      <a:pPr algn="ctr" fontAlgn="b">
                        <a:lnSpc>
                          <a:spcPct val="100000"/>
                        </a:lnSpc>
                      </a:pPr>
                      <a:r>
                        <a:rPr lang="en-IN" sz="1200" b="1" u="none" strike="noStrike" dirty="0">
                          <a:effectLst/>
                          <a:latin typeface="Arial" panose="020B0604020202020204" pitchFamily="34" charset="0"/>
                          <a:cs typeface="Arial" panose="020B0604020202020204" pitchFamily="34" charset="0"/>
                        </a:rPr>
                        <a:t>Taiwan</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lnSpc>
                          <a:spcPct val="100000"/>
                        </a:lnSpc>
                      </a:pP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3271153768"/>
                  </a:ext>
                </a:extLst>
              </a:tr>
              <a:tr h="164847">
                <a:tc>
                  <a:txBody>
                    <a:bodyPr/>
                    <a:lstStyle/>
                    <a:p>
                      <a:pPr algn="ctr" fontAlgn="b">
                        <a:lnSpc>
                          <a:spcPct val="100000"/>
                        </a:lnSpc>
                      </a:pPr>
                      <a:r>
                        <a:rPr lang="en-IN" sz="1200" b="1" u="none" strike="noStrike" dirty="0">
                          <a:effectLst/>
                          <a:latin typeface="Arial" panose="020B0604020202020204" pitchFamily="34" charset="0"/>
                          <a:cs typeface="Arial" panose="020B0604020202020204" pitchFamily="34" charset="0"/>
                        </a:rPr>
                        <a:t>Others</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lnSpc>
                          <a:spcPct val="100000"/>
                        </a:lnSpc>
                      </a:pPr>
                      <a:r>
                        <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553631344"/>
                  </a:ext>
                </a:extLst>
              </a:tr>
              <a:tr h="164847">
                <a:tc>
                  <a:txBody>
                    <a:bodyPr/>
                    <a:lstStyle/>
                    <a:p>
                      <a:pPr algn="ctr" fontAlgn="b">
                        <a:lnSpc>
                          <a:spcPct val="100000"/>
                        </a:lnSpc>
                      </a:pPr>
                      <a:r>
                        <a:rPr lang="en-US" sz="1200" b="1" u="none" strike="noStrike" dirty="0">
                          <a:solidFill>
                            <a:schemeClr val="bg1"/>
                          </a:solidFill>
                          <a:effectLst/>
                          <a:latin typeface="Arial" panose="020B0604020202020204" pitchFamily="34" charset="0"/>
                          <a:cs typeface="Arial" panose="020B0604020202020204" pitchFamily="34" charset="0"/>
                        </a:rPr>
                        <a:t>Sales By Business Category (USD Million)</a:t>
                      </a:r>
                      <a:endParaRPr lang="en-US"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b">
                    <a:solidFill>
                      <a:srgbClr val="222A3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solidFill>
                            <a:schemeClr val="bg1"/>
                          </a:solidFill>
                          <a:latin typeface="Arial" panose="020B0604020202020204" pitchFamily="34" charset="0"/>
                          <a:cs typeface="Arial" panose="020B0604020202020204" pitchFamily="34" charset="0"/>
                        </a:rPr>
                        <a:t>2021</a:t>
                      </a:r>
                    </a:p>
                  </a:txBody>
                  <a:tcPr marL="0" marR="0" marT="0" marB="0" anchor="b">
                    <a:solidFill>
                      <a:srgbClr val="222A35"/>
                    </a:solidFill>
                  </a:tcPr>
                </a:tc>
                <a:extLst>
                  <a:ext uri="{0D108BD9-81ED-4DB2-BD59-A6C34878D82A}">
                    <a16:rowId xmlns:a16="http://schemas.microsoft.com/office/drawing/2014/main" val="908668656"/>
                  </a:ext>
                </a:extLst>
              </a:tr>
              <a:tr h="171257">
                <a:tc>
                  <a:txBody>
                    <a:bodyPr/>
                    <a:lstStyle/>
                    <a:p>
                      <a:pPr algn="ctr" fontAlgn="b">
                        <a:lnSpc>
                          <a:spcPct val="100000"/>
                        </a:lnSpc>
                      </a:pPr>
                      <a:r>
                        <a:rPr lang="en-IN" sz="1200" b="1" u="none" strike="noStrike" dirty="0">
                          <a:effectLst/>
                          <a:latin typeface="Arial" panose="020B0604020202020204" pitchFamily="34" charset="0"/>
                          <a:cs typeface="Arial" panose="020B0604020202020204" pitchFamily="34" charset="0"/>
                        </a:rPr>
                        <a:t>Protection Element - Export</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lnSpc>
                          <a:spcPct val="100000"/>
                        </a:lnSpc>
                      </a:pP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149890051"/>
                  </a:ext>
                </a:extLst>
              </a:tr>
              <a:tr h="164847">
                <a:tc>
                  <a:txBody>
                    <a:bodyPr/>
                    <a:lstStyle/>
                    <a:p>
                      <a:pPr algn="ctr" fontAlgn="b">
                        <a:lnSpc>
                          <a:spcPct val="100000"/>
                        </a:lnSpc>
                      </a:pPr>
                      <a:r>
                        <a:rPr lang="en-IN" sz="1200" b="1" u="none" strike="noStrike" dirty="0">
                          <a:effectLst/>
                          <a:latin typeface="Arial" panose="020B0604020202020204" pitchFamily="34" charset="0"/>
                          <a:cs typeface="Arial" panose="020B0604020202020204" pitchFamily="34" charset="0"/>
                        </a:rPr>
                        <a:t>Protection Element - Local Sales</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lnSpc>
                          <a:spcPct val="100000"/>
                        </a:lnSpc>
                      </a:pP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2171924543"/>
                  </a:ext>
                </a:extLst>
              </a:tr>
              <a:tr h="164847">
                <a:tc>
                  <a:txBody>
                    <a:bodyPr/>
                    <a:lstStyle/>
                    <a:p>
                      <a:pPr algn="ctr" fontAlgn="b">
                        <a:lnSpc>
                          <a:spcPct val="100000"/>
                        </a:lnSpc>
                      </a:pPr>
                      <a:r>
                        <a:rPr lang="en-IN" sz="1200" b="1" u="none" strike="noStrike" dirty="0">
                          <a:effectLst/>
                          <a:latin typeface="Arial" panose="020B0604020202020204" pitchFamily="34" charset="0"/>
                          <a:cs typeface="Arial" panose="020B0604020202020204" pitchFamily="34" charset="0"/>
                        </a:rPr>
                        <a:t>Other - Local Sales</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lnSpc>
                          <a:spcPct val="100000"/>
                        </a:lnSpc>
                      </a:pPr>
                      <a:r>
                        <a:rPr kumimoji="0" lang="en-IN"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1739550834"/>
                  </a:ext>
                </a:extLst>
              </a:tr>
              <a:tr h="164847">
                <a:tc>
                  <a:txBody>
                    <a:bodyPr/>
                    <a:lstStyle/>
                    <a:p>
                      <a:pPr algn="ctr" fontAlgn="b">
                        <a:lnSpc>
                          <a:spcPct val="100000"/>
                        </a:lnSpc>
                      </a:pPr>
                      <a:r>
                        <a:rPr lang="en-IN" sz="1200" b="1" u="none" strike="noStrike" dirty="0">
                          <a:effectLst/>
                          <a:latin typeface="Arial" panose="020B0604020202020204" pitchFamily="34" charset="0"/>
                          <a:cs typeface="Arial" panose="020B0604020202020204" pitchFamily="34" charset="0"/>
                        </a:rPr>
                        <a:t>Other - Export</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tc>
                  <a:txBody>
                    <a:bodyPr/>
                    <a:lstStyle/>
                    <a:p>
                      <a:pPr algn="ctr" fontAlgn="b">
                        <a:lnSpc>
                          <a:spcPct val="100000"/>
                        </a:lnSpc>
                      </a:pPr>
                      <a:r>
                        <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b"/>
                </a:tc>
                <a:extLst>
                  <a:ext uri="{0D108BD9-81ED-4DB2-BD59-A6C34878D82A}">
                    <a16:rowId xmlns:a16="http://schemas.microsoft.com/office/drawing/2014/main" val="2077014132"/>
                  </a:ext>
                </a:extLst>
              </a:tr>
            </a:tbl>
          </a:graphicData>
        </a:graphic>
      </p:graphicFrame>
      <p:pic>
        <p:nvPicPr>
          <p:cNvPr id="4" name="Picture 3" descr="Text&#10;&#10;Description automatically generated">
            <a:extLst>
              <a:ext uri="{FF2B5EF4-FFF2-40B4-BE49-F238E27FC236}">
                <a16:creationId xmlns:a16="http://schemas.microsoft.com/office/drawing/2014/main" id="{F27B8F76-DEE1-3378-FD51-53B186DD6E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1098580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47755" y="244022"/>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Investments </a:t>
            </a:r>
            <a:endParaRPr lang="en-US" sz="14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CCCAD66D-495B-39A5-5DE9-C217A6DCEE83}"/>
              </a:ext>
            </a:extLst>
          </p:cNvPr>
          <p:cNvSpPr txBox="1"/>
          <p:nvPr/>
        </p:nvSpPr>
        <p:spPr>
          <a:xfrm>
            <a:off x="183252" y="833485"/>
            <a:ext cx="8777495" cy="4472699"/>
          </a:xfrm>
          <a:prstGeom prst="rect">
            <a:avLst/>
          </a:prstGeom>
          <a:solidFill>
            <a:schemeClr val="bg1">
              <a:lumMod val="95000"/>
            </a:schemeClr>
          </a:solidFill>
          <a:ln>
            <a:solidFill>
              <a:schemeClr val="tx1"/>
            </a:solidFill>
          </a:ln>
        </p:spPr>
        <p:txBody>
          <a:bodyPr wrap="square" rtlCol="0">
            <a:spAutoFit/>
          </a:bodyPr>
          <a:lstStyle/>
          <a:p>
            <a:pPr rtl="0" eaLnBrk="1" fontAlgn="b" latinLnBrk="0" hangingPunct="1">
              <a:lnSpc>
                <a:spcPct val="150000"/>
              </a:lnSpc>
              <a:spcBef>
                <a:spcPts val="0"/>
              </a:spcBef>
              <a:spcAft>
                <a:spcPts val="0"/>
              </a:spcAft>
            </a:pPr>
            <a:r>
              <a:rPr lang="en-IN" sz="1200" b="1" i="0" u="none" strike="noStrike" dirty="0">
                <a:effectLst/>
                <a:latin typeface="Arial" panose="020B0604020202020204" pitchFamily="34" charset="0"/>
              </a:rPr>
              <a:t>Investment Plan</a:t>
            </a:r>
            <a:endParaRPr lang="en-US" sz="1200" i="0" u="none" strike="noStrike" dirty="0">
              <a:effectLst/>
              <a:latin typeface="Arial" panose="020B0604020202020204" pitchFamily="34" charset="0"/>
            </a:endParaRPr>
          </a:p>
          <a:p>
            <a:pPr rtl="0" eaLnBrk="1" fontAlgn="b" latinLnBrk="0" hangingPunct="1">
              <a:lnSpc>
                <a:spcPct val="150000"/>
              </a:lnSpc>
              <a:spcBef>
                <a:spcPts val="0"/>
              </a:spcBef>
              <a:spcAft>
                <a:spcPts val="0"/>
              </a:spcAft>
            </a:pPr>
            <a:r>
              <a:rPr lang="en-US" sz="1200" b="1" i="0" u="none" strike="noStrike" dirty="0">
                <a:effectLst/>
                <a:latin typeface="Arial" panose="020B0604020202020204" pitchFamily="34" charset="0"/>
              </a:rPr>
              <a:t>Re-investment policy:</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dirty="0">
                <a:latin typeface="Arial" panose="020B0604020202020204" pitchFamily="34" charset="0"/>
              </a:rPr>
              <a:t>XXX</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dirty="0">
                <a:latin typeface="Arial" panose="020B0604020202020204" pitchFamily="34" charset="0"/>
              </a:rPr>
              <a:t>XXX</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dirty="0">
                <a:latin typeface="Arial" panose="020B0604020202020204" pitchFamily="34" charset="0"/>
              </a:rPr>
              <a:t>XXX</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dirty="0">
                <a:latin typeface="Arial" panose="020B0604020202020204" pitchFamily="34" charset="0"/>
              </a:rPr>
              <a:t>XXX</a:t>
            </a:r>
            <a:endParaRPr lang="en-US" sz="1200" i="0" u="none" strike="noStrike" dirty="0">
              <a:effectLst/>
              <a:latin typeface="Arial" panose="020B0604020202020204" pitchFamily="34" charset="0"/>
            </a:endParaRPr>
          </a:p>
          <a:p>
            <a:pPr rtl="0" eaLnBrk="1" fontAlgn="b" latinLnBrk="0" hangingPunct="1">
              <a:lnSpc>
                <a:spcPct val="150000"/>
              </a:lnSpc>
              <a:spcBef>
                <a:spcPts val="0"/>
              </a:spcBef>
              <a:spcAft>
                <a:spcPts val="0"/>
              </a:spcAft>
            </a:pPr>
            <a:r>
              <a:rPr lang="en-US" sz="1200" b="1" i="0" u="none" strike="noStrike" dirty="0">
                <a:effectLst/>
                <a:latin typeface="Arial" panose="020B0604020202020204" pitchFamily="34" charset="0"/>
              </a:rPr>
              <a:t> Investment plan for 2023</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dirty="0">
                <a:latin typeface="Arial" panose="020B0604020202020204" pitchFamily="34" charset="0"/>
              </a:rPr>
              <a:t>XXX</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dirty="0">
                <a:latin typeface="Arial" panose="020B0604020202020204" pitchFamily="34" charset="0"/>
              </a:rPr>
              <a:t>XXX</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dirty="0">
                <a:latin typeface="Arial" panose="020B0604020202020204" pitchFamily="34" charset="0"/>
              </a:rPr>
              <a:t>XXX</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dirty="0">
                <a:latin typeface="Arial" panose="020B0604020202020204" pitchFamily="34" charset="0"/>
              </a:rPr>
              <a:t>XXX</a:t>
            </a:r>
          </a:p>
          <a:p>
            <a:pPr rtl="0" eaLnBrk="1" fontAlgn="b" latinLnBrk="0" hangingPunct="1">
              <a:lnSpc>
                <a:spcPct val="150000"/>
              </a:lnSpc>
              <a:spcBef>
                <a:spcPts val="0"/>
              </a:spcBef>
              <a:spcAft>
                <a:spcPts val="0"/>
              </a:spcAft>
            </a:pPr>
            <a:r>
              <a:rPr lang="en-US" sz="1200" b="1" i="0" u="none" strike="noStrike" dirty="0">
                <a:effectLst/>
                <a:latin typeface="Arial" panose="020B0604020202020204" pitchFamily="34" charset="0"/>
              </a:rPr>
              <a:t>Investment in New Plants</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i="0" u="none" strike="noStrike" dirty="0">
                <a:effectLst/>
                <a:latin typeface="Arial" panose="020B0604020202020204" pitchFamily="34" charset="0"/>
              </a:rPr>
              <a:t>XXX</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dirty="0">
                <a:latin typeface="Arial" panose="020B0604020202020204" pitchFamily="34" charset="0"/>
              </a:rPr>
              <a:t>XXX</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dirty="0">
                <a:latin typeface="Arial" panose="020B0604020202020204" pitchFamily="34" charset="0"/>
              </a:rPr>
              <a:t>XXX</a:t>
            </a:r>
            <a:r>
              <a:rPr lang="en-US" sz="1200" i="0" u="none" strike="noStrike" dirty="0">
                <a:effectLst/>
                <a:latin typeface="Arial" panose="020B0604020202020204" pitchFamily="34" charset="0"/>
              </a:rPr>
              <a:t>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dirty="0">
                <a:latin typeface="Arial" panose="020B0604020202020204" pitchFamily="34" charset="0"/>
              </a:rPr>
              <a:t>XXX</a:t>
            </a:r>
            <a:endParaRPr lang="en-US" sz="1200" i="0" u="none" strike="noStrike" dirty="0">
              <a:effectLst/>
              <a:latin typeface="Arial" panose="020B0604020202020204" pitchFamily="34" charset="0"/>
            </a:endParaRPr>
          </a:p>
        </p:txBody>
      </p:sp>
      <p:sp>
        <p:nvSpPr>
          <p:cNvPr id="6" name="TextBox 5">
            <a:extLst>
              <a:ext uri="{FF2B5EF4-FFF2-40B4-BE49-F238E27FC236}">
                <a16:creationId xmlns:a16="http://schemas.microsoft.com/office/drawing/2014/main" id="{0EDB88F8-81CD-9CCE-1C76-ABEDD6445640}"/>
              </a:ext>
            </a:extLst>
          </p:cNvPr>
          <p:cNvSpPr txBox="1"/>
          <p:nvPr/>
        </p:nvSpPr>
        <p:spPr>
          <a:xfrm>
            <a:off x="167722" y="5432590"/>
            <a:ext cx="8777495" cy="871713"/>
          </a:xfrm>
          <a:prstGeom prst="rect">
            <a:avLst/>
          </a:prstGeom>
          <a:solidFill>
            <a:schemeClr val="bg1">
              <a:lumMod val="95000"/>
            </a:schemeClr>
          </a:solidFill>
          <a:ln>
            <a:solidFill>
              <a:schemeClr val="tx1"/>
            </a:solidFill>
          </a:ln>
        </p:spPr>
        <p:txBody>
          <a:bodyPr wrap="square" rtlCol="0">
            <a:spAutoFit/>
          </a:bodyPr>
          <a:lstStyle/>
          <a:p>
            <a:pPr rtl="0" eaLnBrk="1" fontAlgn="b" latinLnBrk="0" hangingPunct="1">
              <a:lnSpc>
                <a:spcPct val="150000"/>
              </a:lnSpc>
              <a:spcBef>
                <a:spcPts val="0"/>
              </a:spcBef>
              <a:spcAft>
                <a:spcPts val="0"/>
              </a:spcAft>
            </a:pPr>
            <a:r>
              <a:rPr lang="en-US" sz="1200" b="1" i="0" u="none" strike="noStrike" dirty="0">
                <a:effectLst/>
                <a:latin typeface="Arial" panose="020B0604020202020204" pitchFamily="34" charset="0"/>
              </a:rPr>
              <a:t>Materials Research And Development Site And Future Plans</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i="0" u="none" strike="noStrike" dirty="0">
                <a:effectLst/>
                <a:latin typeface="Arial" panose="020B0604020202020204" pitchFamily="34" charset="0"/>
              </a:rPr>
              <a:t>XXX</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dirty="0">
                <a:latin typeface="Arial" panose="020B0604020202020204" pitchFamily="34" charset="0"/>
              </a:rPr>
              <a:t>XXX</a:t>
            </a:r>
          </a:p>
        </p:txBody>
      </p:sp>
      <p:sp>
        <p:nvSpPr>
          <p:cNvPr id="7" name="TextBox 6">
            <a:extLst>
              <a:ext uri="{FF2B5EF4-FFF2-40B4-BE49-F238E27FC236}">
                <a16:creationId xmlns:a16="http://schemas.microsoft.com/office/drawing/2014/main" id="{9AFBAC65-7E95-EBD3-7DE4-0D83AA73F1E8}"/>
              </a:ext>
            </a:extLst>
          </p:cNvPr>
          <p:cNvSpPr txBox="1"/>
          <p:nvPr/>
        </p:nvSpPr>
        <p:spPr>
          <a:xfrm>
            <a:off x="2796209" y="6304303"/>
            <a:ext cx="6149008"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Thinking Electronic </a:t>
            </a:r>
            <a:r>
              <a:rPr lang="en-US" sz="1000" dirty="0">
                <a:latin typeface="Arial" panose="020B0604020202020204" pitchFamily="34" charset="0"/>
                <a:cs typeface="Arial" panose="020B0604020202020204" pitchFamily="34" charset="0"/>
              </a:rPr>
              <a:t>Company Website, Annual Reports, Company Presentation, etc.</a:t>
            </a:r>
            <a:endParaRPr lang="en-IN" sz="1000" dirty="0">
              <a:latin typeface="Arial" panose="020B0604020202020204" pitchFamily="34" charset="0"/>
              <a:cs typeface="Arial" panose="020B0604020202020204" pitchFamily="34" charset="0"/>
            </a:endParaRPr>
          </a:p>
        </p:txBody>
      </p:sp>
      <p:pic>
        <p:nvPicPr>
          <p:cNvPr id="2" name="Picture 1" descr="Text&#10;&#10;Description automatically generated">
            <a:extLst>
              <a:ext uri="{FF2B5EF4-FFF2-40B4-BE49-F238E27FC236}">
                <a16:creationId xmlns:a16="http://schemas.microsoft.com/office/drawing/2014/main" id="{2A8C726E-31E1-F1C5-CD8A-EB0C21640D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3425506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71265" y="286348"/>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New Products and Services Planned </a:t>
            </a:r>
          </a:p>
        </p:txBody>
      </p:sp>
      <p:sp>
        <p:nvSpPr>
          <p:cNvPr id="2" name="TextBox 1">
            <a:extLst>
              <a:ext uri="{FF2B5EF4-FFF2-40B4-BE49-F238E27FC236}">
                <a16:creationId xmlns:a16="http://schemas.microsoft.com/office/drawing/2014/main" id="{7A8F3602-5A70-B45E-D5C9-BC2665CE3179}"/>
              </a:ext>
            </a:extLst>
          </p:cNvPr>
          <p:cNvSpPr txBox="1"/>
          <p:nvPr/>
        </p:nvSpPr>
        <p:spPr>
          <a:xfrm>
            <a:off x="2557671" y="6400799"/>
            <a:ext cx="6387546"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Thinking Electronic </a:t>
            </a:r>
            <a:r>
              <a:rPr lang="en-US" sz="1000" dirty="0">
                <a:latin typeface="Arial" panose="020B0604020202020204" pitchFamily="34" charset="0"/>
                <a:cs typeface="Arial" panose="020B0604020202020204" pitchFamily="34" charset="0"/>
              </a:rPr>
              <a:t>Company Website, Annual Reports, Company Presentation, etc.</a:t>
            </a:r>
            <a:endParaRPr lang="en-IN" sz="10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764FE5AB-8D9C-4084-8513-CE21321E1138}"/>
              </a:ext>
            </a:extLst>
          </p:cNvPr>
          <p:cNvSpPr/>
          <p:nvPr/>
        </p:nvSpPr>
        <p:spPr>
          <a:xfrm>
            <a:off x="1945996" y="2020826"/>
            <a:ext cx="6614907" cy="452051"/>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noProof="1">
                <a:solidFill>
                  <a:schemeClr val="tx1"/>
                </a:solidFill>
                <a:latin typeface="Arial" panose="020B0604020202020204" pitchFamily="34" charset="0"/>
                <a:cs typeface="Arial" panose="020B0604020202020204" pitchFamily="34" charset="0"/>
              </a:rPr>
              <a:t>XXX</a:t>
            </a:r>
          </a:p>
        </p:txBody>
      </p:sp>
      <p:sp>
        <p:nvSpPr>
          <p:cNvPr id="6" name="Rectangle: Rounded Corners 5">
            <a:extLst>
              <a:ext uri="{FF2B5EF4-FFF2-40B4-BE49-F238E27FC236}">
                <a16:creationId xmlns:a16="http://schemas.microsoft.com/office/drawing/2014/main" id="{78AA0A05-F259-4914-912D-80D035C98526}"/>
              </a:ext>
            </a:extLst>
          </p:cNvPr>
          <p:cNvSpPr/>
          <p:nvPr/>
        </p:nvSpPr>
        <p:spPr>
          <a:xfrm>
            <a:off x="1945996" y="2569902"/>
            <a:ext cx="6614907" cy="452051"/>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noProof="1">
                <a:solidFill>
                  <a:schemeClr val="tx1"/>
                </a:solidFill>
                <a:latin typeface="Arial" panose="020B0604020202020204" pitchFamily="34" charset="0"/>
                <a:cs typeface="Arial" panose="020B0604020202020204" pitchFamily="34" charset="0"/>
              </a:rPr>
              <a:t>XXX</a:t>
            </a:r>
          </a:p>
        </p:txBody>
      </p:sp>
      <p:sp>
        <p:nvSpPr>
          <p:cNvPr id="7" name="Rectangle: Rounded Corners 6">
            <a:extLst>
              <a:ext uri="{FF2B5EF4-FFF2-40B4-BE49-F238E27FC236}">
                <a16:creationId xmlns:a16="http://schemas.microsoft.com/office/drawing/2014/main" id="{A65EA2BF-E31D-43BD-A70E-CED3679F2398}"/>
              </a:ext>
            </a:extLst>
          </p:cNvPr>
          <p:cNvSpPr/>
          <p:nvPr/>
        </p:nvSpPr>
        <p:spPr>
          <a:xfrm>
            <a:off x="1945996" y="3132229"/>
            <a:ext cx="6614907" cy="452051"/>
          </a:xfrm>
          <a:prstGeom prst="roundRect">
            <a:avLst>
              <a:gd name="adj"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noProof="1">
                <a:solidFill>
                  <a:schemeClr val="tx1"/>
                </a:solidFill>
                <a:latin typeface="Arial" panose="020B0604020202020204" pitchFamily="34" charset="0"/>
                <a:cs typeface="Arial" panose="020B0604020202020204" pitchFamily="34" charset="0"/>
              </a:rPr>
              <a:t>XXX</a:t>
            </a:r>
          </a:p>
        </p:txBody>
      </p:sp>
      <p:sp>
        <p:nvSpPr>
          <p:cNvPr id="8" name="Rectangle: Rounded Corners 7">
            <a:extLst>
              <a:ext uri="{FF2B5EF4-FFF2-40B4-BE49-F238E27FC236}">
                <a16:creationId xmlns:a16="http://schemas.microsoft.com/office/drawing/2014/main" id="{DCAF2DC5-0306-498D-BC6B-95FE6DFDAEDC}"/>
              </a:ext>
            </a:extLst>
          </p:cNvPr>
          <p:cNvSpPr/>
          <p:nvPr/>
        </p:nvSpPr>
        <p:spPr>
          <a:xfrm>
            <a:off x="1945996" y="3681297"/>
            <a:ext cx="6614907" cy="452051"/>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noProof="1">
                <a:solidFill>
                  <a:schemeClr val="tx1"/>
                </a:solidFill>
                <a:latin typeface="Arial" panose="020B0604020202020204" pitchFamily="34" charset="0"/>
                <a:cs typeface="Arial" panose="020B0604020202020204" pitchFamily="34" charset="0"/>
              </a:rPr>
              <a:t>XXX</a:t>
            </a:r>
          </a:p>
        </p:txBody>
      </p:sp>
      <p:sp>
        <p:nvSpPr>
          <p:cNvPr id="45" name="Rectangle: Rounded Corners 44">
            <a:extLst>
              <a:ext uri="{FF2B5EF4-FFF2-40B4-BE49-F238E27FC236}">
                <a16:creationId xmlns:a16="http://schemas.microsoft.com/office/drawing/2014/main" id="{2F8D29F4-8CFB-7223-70F5-27B7888946B2}"/>
              </a:ext>
            </a:extLst>
          </p:cNvPr>
          <p:cNvSpPr/>
          <p:nvPr/>
        </p:nvSpPr>
        <p:spPr>
          <a:xfrm>
            <a:off x="1945996" y="1460249"/>
            <a:ext cx="6614907" cy="452051"/>
          </a:xfrm>
          <a:prstGeom prst="roundRect">
            <a:avLst>
              <a:gd name="adj" fmla="val 5000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noProof="1">
                <a:solidFill>
                  <a:schemeClr val="tx1"/>
                </a:solidFill>
                <a:latin typeface="Arial" panose="020B0604020202020204" pitchFamily="34" charset="0"/>
                <a:cs typeface="Arial" panose="020B0604020202020204" pitchFamily="34" charset="0"/>
              </a:rPr>
              <a:t>XXX</a:t>
            </a:r>
          </a:p>
        </p:txBody>
      </p:sp>
      <p:cxnSp>
        <p:nvCxnSpPr>
          <p:cNvPr id="48" name="Straight Connector 47">
            <a:extLst>
              <a:ext uri="{FF2B5EF4-FFF2-40B4-BE49-F238E27FC236}">
                <a16:creationId xmlns:a16="http://schemas.microsoft.com/office/drawing/2014/main" id="{8EA0CAC4-4FB6-16AC-5B21-FCF1C3642E7B}"/>
              </a:ext>
            </a:extLst>
          </p:cNvPr>
          <p:cNvCxnSpPr>
            <a:cxnSpLocks/>
            <a:endCxn id="45" idx="1"/>
          </p:cNvCxnSpPr>
          <p:nvPr/>
        </p:nvCxnSpPr>
        <p:spPr>
          <a:xfrm>
            <a:off x="1448316" y="1686274"/>
            <a:ext cx="497680"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731D983D-09E5-723F-87B9-BE1218D2558E}"/>
              </a:ext>
            </a:extLst>
          </p:cNvPr>
          <p:cNvSpPr/>
          <p:nvPr/>
        </p:nvSpPr>
        <p:spPr>
          <a:xfrm>
            <a:off x="1945996" y="4234079"/>
            <a:ext cx="6614907" cy="45205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noProof="1">
                <a:solidFill>
                  <a:schemeClr val="tx1"/>
                </a:solidFill>
                <a:latin typeface="Arial" panose="020B0604020202020204" pitchFamily="34" charset="0"/>
                <a:cs typeface="Arial" panose="020B0604020202020204" pitchFamily="34" charset="0"/>
              </a:rPr>
              <a:t>XXX</a:t>
            </a:r>
          </a:p>
        </p:txBody>
      </p:sp>
      <p:sp>
        <p:nvSpPr>
          <p:cNvPr id="4" name="Rectangle: Rounded Corners 3">
            <a:extLst>
              <a:ext uri="{FF2B5EF4-FFF2-40B4-BE49-F238E27FC236}">
                <a16:creationId xmlns:a16="http://schemas.microsoft.com/office/drawing/2014/main" id="{BD97E539-C095-4EE3-834E-F3AD7370A25C}"/>
              </a:ext>
            </a:extLst>
          </p:cNvPr>
          <p:cNvSpPr/>
          <p:nvPr/>
        </p:nvSpPr>
        <p:spPr>
          <a:xfrm>
            <a:off x="166686" y="790875"/>
            <a:ext cx="2881313" cy="547595"/>
          </a:xfrm>
          <a:prstGeom prst="roundRect">
            <a:avLst>
              <a:gd name="adj" fmla="val 5000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noProof="1">
                <a:latin typeface="Arial" panose="020B0604020202020204" pitchFamily="34" charset="0"/>
                <a:cs typeface="Arial" panose="020B0604020202020204" pitchFamily="34" charset="0"/>
              </a:rPr>
              <a:t>New Products And Services Planned To Be Developed</a:t>
            </a:r>
          </a:p>
        </p:txBody>
      </p:sp>
      <p:cxnSp>
        <p:nvCxnSpPr>
          <p:cNvPr id="61" name="Straight Connector 60">
            <a:extLst>
              <a:ext uri="{FF2B5EF4-FFF2-40B4-BE49-F238E27FC236}">
                <a16:creationId xmlns:a16="http://schemas.microsoft.com/office/drawing/2014/main" id="{49BEF078-9A5E-B32E-402B-B400AB0DD893}"/>
              </a:ext>
            </a:extLst>
          </p:cNvPr>
          <p:cNvCxnSpPr>
            <a:cxnSpLocks/>
          </p:cNvCxnSpPr>
          <p:nvPr/>
        </p:nvCxnSpPr>
        <p:spPr>
          <a:xfrm>
            <a:off x="1448316" y="2246850"/>
            <a:ext cx="49768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5B8F084-1D25-2C57-DFB2-B47538813253}"/>
              </a:ext>
            </a:extLst>
          </p:cNvPr>
          <p:cNvCxnSpPr>
            <a:cxnSpLocks/>
          </p:cNvCxnSpPr>
          <p:nvPr/>
        </p:nvCxnSpPr>
        <p:spPr>
          <a:xfrm>
            <a:off x="1448316" y="2795926"/>
            <a:ext cx="49768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ABE88C4-AC61-7E95-714E-B3CB58821E53}"/>
              </a:ext>
            </a:extLst>
          </p:cNvPr>
          <p:cNvCxnSpPr>
            <a:cxnSpLocks/>
          </p:cNvCxnSpPr>
          <p:nvPr/>
        </p:nvCxnSpPr>
        <p:spPr>
          <a:xfrm>
            <a:off x="1448315" y="3373794"/>
            <a:ext cx="49768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CBBA71AD-EF19-174B-10AE-8E09DA373EFC}"/>
              </a:ext>
            </a:extLst>
          </p:cNvPr>
          <p:cNvCxnSpPr>
            <a:cxnSpLocks/>
          </p:cNvCxnSpPr>
          <p:nvPr/>
        </p:nvCxnSpPr>
        <p:spPr>
          <a:xfrm>
            <a:off x="1448315" y="3907322"/>
            <a:ext cx="49768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8AA2755-DA32-FA83-3751-D713812ADF4E}"/>
              </a:ext>
            </a:extLst>
          </p:cNvPr>
          <p:cNvCxnSpPr>
            <a:cxnSpLocks/>
          </p:cNvCxnSpPr>
          <p:nvPr/>
        </p:nvCxnSpPr>
        <p:spPr>
          <a:xfrm>
            <a:off x="1448315" y="4457634"/>
            <a:ext cx="49768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51" name="Rectangle: Rounded Corners 2050">
            <a:extLst>
              <a:ext uri="{FF2B5EF4-FFF2-40B4-BE49-F238E27FC236}">
                <a16:creationId xmlns:a16="http://schemas.microsoft.com/office/drawing/2014/main" id="{99AF0BF0-5C72-CCEC-B48F-6FF8F34198AE}"/>
              </a:ext>
            </a:extLst>
          </p:cNvPr>
          <p:cNvSpPr/>
          <p:nvPr/>
        </p:nvSpPr>
        <p:spPr>
          <a:xfrm>
            <a:off x="1945995" y="4811914"/>
            <a:ext cx="6614907" cy="452051"/>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noProof="1">
                <a:solidFill>
                  <a:schemeClr val="tx1"/>
                </a:solidFill>
                <a:latin typeface="Arial" panose="020B0604020202020204" pitchFamily="34" charset="0"/>
                <a:cs typeface="Arial" panose="020B0604020202020204" pitchFamily="34" charset="0"/>
              </a:rPr>
              <a:t>XXX</a:t>
            </a:r>
          </a:p>
        </p:txBody>
      </p:sp>
      <p:sp>
        <p:nvSpPr>
          <p:cNvPr id="2052" name="Rectangle: Rounded Corners 2051">
            <a:extLst>
              <a:ext uri="{FF2B5EF4-FFF2-40B4-BE49-F238E27FC236}">
                <a16:creationId xmlns:a16="http://schemas.microsoft.com/office/drawing/2014/main" id="{BC1C4E8A-D5ED-8013-F662-FFF80435A59B}"/>
              </a:ext>
            </a:extLst>
          </p:cNvPr>
          <p:cNvSpPr/>
          <p:nvPr/>
        </p:nvSpPr>
        <p:spPr>
          <a:xfrm>
            <a:off x="1945995" y="5347736"/>
            <a:ext cx="6614907" cy="452051"/>
          </a:xfrm>
          <a:prstGeom prst="roundRect">
            <a:avLst>
              <a:gd name="adj"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noProof="1">
                <a:solidFill>
                  <a:schemeClr val="tx1"/>
                </a:solidFill>
                <a:latin typeface="Arial" panose="020B0604020202020204" pitchFamily="34" charset="0"/>
                <a:cs typeface="Arial" panose="020B0604020202020204" pitchFamily="34" charset="0"/>
              </a:rPr>
              <a:t>XXX</a:t>
            </a:r>
          </a:p>
        </p:txBody>
      </p:sp>
      <p:cxnSp>
        <p:nvCxnSpPr>
          <p:cNvPr id="2056" name="Straight Connector 2055">
            <a:extLst>
              <a:ext uri="{FF2B5EF4-FFF2-40B4-BE49-F238E27FC236}">
                <a16:creationId xmlns:a16="http://schemas.microsoft.com/office/drawing/2014/main" id="{96684CE3-5E32-60BD-9A34-80409EC8CF9B}"/>
              </a:ext>
            </a:extLst>
          </p:cNvPr>
          <p:cNvCxnSpPr>
            <a:cxnSpLocks/>
          </p:cNvCxnSpPr>
          <p:nvPr/>
        </p:nvCxnSpPr>
        <p:spPr>
          <a:xfrm>
            <a:off x="1448315" y="5037938"/>
            <a:ext cx="49768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26B2C65-5D53-81E1-31F8-B27F3A919553}"/>
              </a:ext>
            </a:extLst>
          </p:cNvPr>
          <p:cNvCxnSpPr>
            <a:cxnSpLocks/>
          </p:cNvCxnSpPr>
          <p:nvPr/>
        </p:nvCxnSpPr>
        <p:spPr>
          <a:xfrm>
            <a:off x="1448315" y="5573762"/>
            <a:ext cx="49768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62" name="Rectangle: Rounded Corners 2061">
            <a:extLst>
              <a:ext uri="{FF2B5EF4-FFF2-40B4-BE49-F238E27FC236}">
                <a16:creationId xmlns:a16="http://schemas.microsoft.com/office/drawing/2014/main" id="{8EFCB946-CE7E-BD00-D94C-B7CD6FD003B4}"/>
              </a:ext>
            </a:extLst>
          </p:cNvPr>
          <p:cNvSpPr/>
          <p:nvPr/>
        </p:nvSpPr>
        <p:spPr>
          <a:xfrm>
            <a:off x="1945995" y="5897701"/>
            <a:ext cx="6614907" cy="452051"/>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noProof="1">
                <a:solidFill>
                  <a:schemeClr val="tx1"/>
                </a:solidFill>
                <a:latin typeface="Arial" panose="020B0604020202020204" pitchFamily="34" charset="0"/>
                <a:cs typeface="Arial" panose="020B0604020202020204" pitchFamily="34" charset="0"/>
              </a:rPr>
              <a:t>XXX</a:t>
            </a:r>
          </a:p>
        </p:txBody>
      </p:sp>
      <p:cxnSp>
        <p:nvCxnSpPr>
          <p:cNvPr id="2063" name="Straight Connector 2062">
            <a:extLst>
              <a:ext uri="{FF2B5EF4-FFF2-40B4-BE49-F238E27FC236}">
                <a16:creationId xmlns:a16="http://schemas.microsoft.com/office/drawing/2014/main" id="{0BE034CE-F1FF-8741-A8D8-04C7E29F9EAA}"/>
              </a:ext>
            </a:extLst>
          </p:cNvPr>
          <p:cNvCxnSpPr>
            <a:cxnSpLocks/>
          </p:cNvCxnSpPr>
          <p:nvPr/>
        </p:nvCxnSpPr>
        <p:spPr>
          <a:xfrm>
            <a:off x="1448315" y="6123725"/>
            <a:ext cx="49768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4147DEF4-582A-FC0F-0B15-7CD629239C6E}"/>
              </a:ext>
            </a:extLst>
          </p:cNvPr>
          <p:cNvCxnSpPr>
            <a:cxnSpLocks/>
          </p:cNvCxnSpPr>
          <p:nvPr/>
        </p:nvCxnSpPr>
        <p:spPr>
          <a:xfrm flipH="1">
            <a:off x="1448315" y="1338470"/>
            <a:ext cx="2" cy="47852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25B454D-4345-D313-CD9B-0E035CDC4589}"/>
              </a:ext>
            </a:extLst>
          </p:cNvPr>
          <p:cNvSpPr txBox="1"/>
          <p:nvPr/>
        </p:nvSpPr>
        <p:spPr>
          <a:xfrm>
            <a:off x="3324017" y="930040"/>
            <a:ext cx="5091113" cy="276999"/>
          </a:xfrm>
          <a:prstGeom prst="rect">
            <a:avLst/>
          </a:prstGeom>
          <a:solidFill>
            <a:schemeClr val="bg1">
              <a:lumMod val="95000"/>
            </a:schemeClr>
          </a:solidFill>
          <a:ln>
            <a:solidFill>
              <a:schemeClr val="tx1"/>
            </a:solidFill>
          </a:ln>
        </p:spPr>
        <p:txBody>
          <a:bodyPr wrap="square" rtlCol="0">
            <a:spAutoFit/>
          </a:bodyPr>
          <a:lstStyle/>
          <a:p>
            <a:pPr algn="ctr" rtl="0" eaLnBrk="1" fontAlgn="b" latinLnBrk="0" hangingPunct="1">
              <a:spcBef>
                <a:spcPts val="0"/>
              </a:spcBef>
              <a:spcAft>
                <a:spcPts val="0"/>
              </a:spcAft>
            </a:pPr>
            <a:r>
              <a:rPr lang="en-US" sz="1200" b="1"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p:txBody>
      </p:sp>
      <p:pic>
        <p:nvPicPr>
          <p:cNvPr id="9" name="Picture 8" descr="Text&#10;&#10;Description automatically generated">
            <a:extLst>
              <a:ext uri="{FF2B5EF4-FFF2-40B4-BE49-F238E27FC236}">
                <a16:creationId xmlns:a16="http://schemas.microsoft.com/office/drawing/2014/main" id="{692DE760-7246-5BCE-C079-E55D5E3AB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3086158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71265" y="286348"/>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New Products and Services Planned </a:t>
            </a:r>
          </a:p>
        </p:txBody>
      </p:sp>
      <p:sp>
        <p:nvSpPr>
          <p:cNvPr id="2" name="TextBox 1">
            <a:extLst>
              <a:ext uri="{FF2B5EF4-FFF2-40B4-BE49-F238E27FC236}">
                <a16:creationId xmlns:a16="http://schemas.microsoft.com/office/drawing/2014/main" id="{7A8F3602-5A70-B45E-D5C9-BC2665CE3179}"/>
              </a:ext>
            </a:extLst>
          </p:cNvPr>
          <p:cNvSpPr txBox="1"/>
          <p:nvPr/>
        </p:nvSpPr>
        <p:spPr>
          <a:xfrm>
            <a:off x="2716697" y="6440555"/>
            <a:ext cx="6228520"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Thinking Electronic </a:t>
            </a:r>
            <a:r>
              <a:rPr lang="en-US" sz="1000" dirty="0">
                <a:latin typeface="Arial" panose="020B0604020202020204" pitchFamily="34" charset="0"/>
                <a:cs typeface="Arial" panose="020B0604020202020204" pitchFamily="34" charset="0"/>
              </a:rPr>
              <a:t>Company Website, Annual Reports, Company Presentation, etc.</a:t>
            </a:r>
            <a:endParaRPr lang="en-IN" sz="10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764FE5AB-8D9C-4084-8513-CE21321E1138}"/>
              </a:ext>
            </a:extLst>
          </p:cNvPr>
          <p:cNvSpPr/>
          <p:nvPr/>
        </p:nvSpPr>
        <p:spPr>
          <a:xfrm>
            <a:off x="1939922" y="1981070"/>
            <a:ext cx="6614907" cy="452051"/>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noProof="1">
                <a:solidFill>
                  <a:schemeClr val="tx1"/>
                </a:solidFill>
                <a:latin typeface="Arial" panose="020B0604020202020204" pitchFamily="34" charset="0"/>
                <a:cs typeface="Arial" panose="020B0604020202020204" pitchFamily="34" charset="0"/>
              </a:rPr>
              <a:t>XXX</a:t>
            </a:r>
          </a:p>
        </p:txBody>
      </p:sp>
      <p:sp>
        <p:nvSpPr>
          <p:cNvPr id="6" name="Rectangle: Rounded Corners 5">
            <a:extLst>
              <a:ext uri="{FF2B5EF4-FFF2-40B4-BE49-F238E27FC236}">
                <a16:creationId xmlns:a16="http://schemas.microsoft.com/office/drawing/2014/main" id="{78AA0A05-F259-4914-912D-80D035C98526}"/>
              </a:ext>
            </a:extLst>
          </p:cNvPr>
          <p:cNvSpPr/>
          <p:nvPr/>
        </p:nvSpPr>
        <p:spPr>
          <a:xfrm>
            <a:off x="1939922" y="2556650"/>
            <a:ext cx="6614907" cy="452051"/>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noProof="1">
                <a:solidFill>
                  <a:schemeClr val="tx1"/>
                </a:solidFill>
                <a:latin typeface="Arial" panose="020B0604020202020204" pitchFamily="34" charset="0"/>
                <a:cs typeface="Arial" panose="020B0604020202020204" pitchFamily="34" charset="0"/>
              </a:rPr>
              <a:t>XXX</a:t>
            </a:r>
          </a:p>
        </p:txBody>
      </p:sp>
      <p:sp>
        <p:nvSpPr>
          <p:cNvPr id="7" name="Rectangle: Rounded Corners 6">
            <a:extLst>
              <a:ext uri="{FF2B5EF4-FFF2-40B4-BE49-F238E27FC236}">
                <a16:creationId xmlns:a16="http://schemas.microsoft.com/office/drawing/2014/main" id="{A65EA2BF-E31D-43BD-A70E-CED3679F2398}"/>
              </a:ext>
            </a:extLst>
          </p:cNvPr>
          <p:cNvSpPr/>
          <p:nvPr/>
        </p:nvSpPr>
        <p:spPr>
          <a:xfrm>
            <a:off x="1939922" y="3132229"/>
            <a:ext cx="6614907" cy="452051"/>
          </a:xfrm>
          <a:prstGeom prst="roundRect">
            <a:avLst>
              <a:gd name="adj" fmla="val 50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noProof="1">
                <a:solidFill>
                  <a:schemeClr val="tx1"/>
                </a:solidFill>
                <a:latin typeface="Arial" panose="020B0604020202020204" pitchFamily="34" charset="0"/>
                <a:cs typeface="Arial" panose="020B0604020202020204" pitchFamily="34" charset="0"/>
              </a:rPr>
              <a:t>XXX</a:t>
            </a:r>
          </a:p>
        </p:txBody>
      </p:sp>
      <p:sp>
        <p:nvSpPr>
          <p:cNvPr id="8" name="Rectangle: Rounded Corners 7">
            <a:extLst>
              <a:ext uri="{FF2B5EF4-FFF2-40B4-BE49-F238E27FC236}">
                <a16:creationId xmlns:a16="http://schemas.microsoft.com/office/drawing/2014/main" id="{DCAF2DC5-0306-498D-BC6B-95FE6DFDAEDC}"/>
              </a:ext>
            </a:extLst>
          </p:cNvPr>
          <p:cNvSpPr/>
          <p:nvPr/>
        </p:nvSpPr>
        <p:spPr>
          <a:xfrm>
            <a:off x="1939922" y="3707801"/>
            <a:ext cx="6614907" cy="452051"/>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noProof="1">
                <a:solidFill>
                  <a:schemeClr val="tx1"/>
                </a:solidFill>
                <a:latin typeface="Arial" panose="020B0604020202020204" pitchFamily="34" charset="0"/>
                <a:cs typeface="Arial" panose="020B0604020202020204" pitchFamily="34" charset="0"/>
              </a:rPr>
              <a:t>XXX</a:t>
            </a:r>
          </a:p>
        </p:txBody>
      </p:sp>
      <p:sp>
        <p:nvSpPr>
          <p:cNvPr id="45" name="Rectangle: Rounded Corners 44">
            <a:extLst>
              <a:ext uri="{FF2B5EF4-FFF2-40B4-BE49-F238E27FC236}">
                <a16:creationId xmlns:a16="http://schemas.microsoft.com/office/drawing/2014/main" id="{2F8D29F4-8CFB-7223-70F5-27B7888946B2}"/>
              </a:ext>
            </a:extLst>
          </p:cNvPr>
          <p:cNvSpPr/>
          <p:nvPr/>
        </p:nvSpPr>
        <p:spPr>
          <a:xfrm>
            <a:off x="1939922" y="1407241"/>
            <a:ext cx="6614907" cy="452051"/>
          </a:xfrm>
          <a:prstGeom prst="roundRect">
            <a:avLst>
              <a:gd name="adj" fmla="val 5000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noProof="1">
                <a:solidFill>
                  <a:schemeClr val="tx1"/>
                </a:solidFill>
                <a:latin typeface="Arial" panose="020B0604020202020204" pitchFamily="34" charset="0"/>
                <a:cs typeface="Arial" panose="020B0604020202020204" pitchFamily="34" charset="0"/>
              </a:rPr>
              <a:t>XXX</a:t>
            </a:r>
          </a:p>
        </p:txBody>
      </p:sp>
      <p:cxnSp>
        <p:nvCxnSpPr>
          <p:cNvPr id="48" name="Straight Connector 47">
            <a:extLst>
              <a:ext uri="{FF2B5EF4-FFF2-40B4-BE49-F238E27FC236}">
                <a16:creationId xmlns:a16="http://schemas.microsoft.com/office/drawing/2014/main" id="{8EA0CAC4-4FB6-16AC-5B21-FCF1C3642E7B}"/>
              </a:ext>
            </a:extLst>
          </p:cNvPr>
          <p:cNvCxnSpPr>
            <a:cxnSpLocks/>
            <a:endCxn id="45" idx="1"/>
          </p:cNvCxnSpPr>
          <p:nvPr/>
        </p:nvCxnSpPr>
        <p:spPr>
          <a:xfrm>
            <a:off x="1442242" y="1633266"/>
            <a:ext cx="497680"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731D983D-09E5-723F-87B9-BE1218D2558E}"/>
              </a:ext>
            </a:extLst>
          </p:cNvPr>
          <p:cNvSpPr/>
          <p:nvPr/>
        </p:nvSpPr>
        <p:spPr>
          <a:xfrm>
            <a:off x="1939922" y="4260583"/>
            <a:ext cx="6614907" cy="452051"/>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noProof="1">
                <a:solidFill>
                  <a:schemeClr val="tx1"/>
                </a:solidFill>
                <a:latin typeface="Arial" panose="020B0604020202020204" pitchFamily="34" charset="0"/>
                <a:cs typeface="Arial" panose="020B0604020202020204" pitchFamily="34" charset="0"/>
              </a:rPr>
              <a:t>XXX</a:t>
            </a:r>
          </a:p>
        </p:txBody>
      </p:sp>
      <p:cxnSp>
        <p:nvCxnSpPr>
          <p:cNvPr id="61" name="Straight Connector 60">
            <a:extLst>
              <a:ext uri="{FF2B5EF4-FFF2-40B4-BE49-F238E27FC236}">
                <a16:creationId xmlns:a16="http://schemas.microsoft.com/office/drawing/2014/main" id="{49BEF078-9A5E-B32E-402B-B400AB0DD893}"/>
              </a:ext>
            </a:extLst>
          </p:cNvPr>
          <p:cNvCxnSpPr>
            <a:cxnSpLocks/>
          </p:cNvCxnSpPr>
          <p:nvPr/>
        </p:nvCxnSpPr>
        <p:spPr>
          <a:xfrm>
            <a:off x="1442242" y="2207094"/>
            <a:ext cx="49768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5B8F084-1D25-2C57-DFB2-B47538813253}"/>
              </a:ext>
            </a:extLst>
          </p:cNvPr>
          <p:cNvCxnSpPr>
            <a:cxnSpLocks/>
          </p:cNvCxnSpPr>
          <p:nvPr/>
        </p:nvCxnSpPr>
        <p:spPr>
          <a:xfrm>
            <a:off x="1442242" y="2782674"/>
            <a:ext cx="49768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ABE88C4-AC61-7E95-714E-B3CB58821E53}"/>
              </a:ext>
            </a:extLst>
          </p:cNvPr>
          <p:cNvCxnSpPr>
            <a:cxnSpLocks/>
          </p:cNvCxnSpPr>
          <p:nvPr/>
        </p:nvCxnSpPr>
        <p:spPr>
          <a:xfrm>
            <a:off x="1442241" y="3373794"/>
            <a:ext cx="49768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CBBA71AD-EF19-174B-10AE-8E09DA373EFC}"/>
              </a:ext>
            </a:extLst>
          </p:cNvPr>
          <p:cNvCxnSpPr>
            <a:cxnSpLocks/>
          </p:cNvCxnSpPr>
          <p:nvPr/>
        </p:nvCxnSpPr>
        <p:spPr>
          <a:xfrm>
            <a:off x="1442241" y="3933826"/>
            <a:ext cx="49768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8AA2755-DA32-FA83-3751-D713812ADF4E}"/>
              </a:ext>
            </a:extLst>
          </p:cNvPr>
          <p:cNvCxnSpPr>
            <a:cxnSpLocks/>
          </p:cNvCxnSpPr>
          <p:nvPr/>
        </p:nvCxnSpPr>
        <p:spPr>
          <a:xfrm>
            <a:off x="1442241" y="4484138"/>
            <a:ext cx="49768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51" name="Rectangle: Rounded Corners 2050">
            <a:extLst>
              <a:ext uri="{FF2B5EF4-FFF2-40B4-BE49-F238E27FC236}">
                <a16:creationId xmlns:a16="http://schemas.microsoft.com/office/drawing/2014/main" id="{99AF0BF0-5C72-CCEC-B48F-6FF8F34198AE}"/>
              </a:ext>
            </a:extLst>
          </p:cNvPr>
          <p:cNvSpPr/>
          <p:nvPr/>
        </p:nvSpPr>
        <p:spPr>
          <a:xfrm>
            <a:off x="1939921" y="4838418"/>
            <a:ext cx="6614907" cy="452051"/>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noProof="1">
                <a:solidFill>
                  <a:schemeClr val="tx1"/>
                </a:solidFill>
                <a:latin typeface="Arial" panose="020B0604020202020204" pitchFamily="34" charset="0"/>
                <a:cs typeface="Arial" panose="020B0604020202020204" pitchFamily="34" charset="0"/>
              </a:rPr>
              <a:t>XXX</a:t>
            </a:r>
          </a:p>
        </p:txBody>
      </p:sp>
      <p:sp>
        <p:nvSpPr>
          <p:cNvPr id="2052" name="Rectangle: Rounded Corners 2051">
            <a:extLst>
              <a:ext uri="{FF2B5EF4-FFF2-40B4-BE49-F238E27FC236}">
                <a16:creationId xmlns:a16="http://schemas.microsoft.com/office/drawing/2014/main" id="{BC1C4E8A-D5ED-8013-F662-FFF80435A59B}"/>
              </a:ext>
            </a:extLst>
          </p:cNvPr>
          <p:cNvSpPr/>
          <p:nvPr/>
        </p:nvSpPr>
        <p:spPr>
          <a:xfrm>
            <a:off x="1939921" y="5413998"/>
            <a:ext cx="6614907" cy="452051"/>
          </a:xfrm>
          <a:prstGeom prst="roundRect">
            <a:avLst>
              <a:gd name="adj"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noProof="1">
                <a:solidFill>
                  <a:schemeClr val="tx1"/>
                </a:solidFill>
                <a:latin typeface="Arial" panose="020B0604020202020204" pitchFamily="34" charset="0"/>
                <a:cs typeface="Arial" panose="020B0604020202020204" pitchFamily="34" charset="0"/>
              </a:rPr>
              <a:t>XXX</a:t>
            </a:r>
          </a:p>
        </p:txBody>
      </p:sp>
      <p:cxnSp>
        <p:nvCxnSpPr>
          <p:cNvPr id="2056" name="Straight Connector 2055">
            <a:extLst>
              <a:ext uri="{FF2B5EF4-FFF2-40B4-BE49-F238E27FC236}">
                <a16:creationId xmlns:a16="http://schemas.microsoft.com/office/drawing/2014/main" id="{96684CE3-5E32-60BD-9A34-80409EC8CF9B}"/>
              </a:ext>
            </a:extLst>
          </p:cNvPr>
          <p:cNvCxnSpPr>
            <a:cxnSpLocks/>
          </p:cNvCxnSpPr>
          <p:nvPr/>
        </p:nvCxnSpPr>
        <p:spPr>
          <a:xfrm>
            <a:off x="1442241" y="5064442"/>
            <a:ext cx="49768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26B2C65-5D53-81E1-31F8-B27F3A919553}"/>
              </a:ext>
            </a:extLst>
          </p:cNvPr>
          <p:cNvCxnSpPr>
            <a:cxnSpLocks/>
          </p:cNvCxnSpPr>
          <p:nvPr/>
        </p:nvCxnSpPr>
        <p:spPr>
          <a:xfrm>
            <a:off x="1442241" y="5640022"/>
            <a:ext cx="49768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B46305F-7788-6BED-702B-CD9089A00407}"/>
              </a:ext>
            </a:extLst>
          </p:cNvPr>
          <p:cNvSpPr/>
          <p:nvPr/>
        </p:nvSpPr>
        <p:spPr>
          <a:xfrm>
            <a:off x="1939920" y="5986034"/>
            <a:ext cx="6614907" cy="452051"/>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noProof="1">
                <a:solidFill>
                  <a:schemeClr val="tx1"/>
                </a:solidFill>
                <a:latin typeface="Arial" panose="020B0604020202020204" pitchFamily="34" charset="0"/>
                <a:cs typeface="Arial" panose="020B0604020202020204" pitchFamily="34" charset="0"/>
              </a:rPr>
              <a:t>XXX</a:t>
            </a:r>
          </a:p>
        </p:txBody>
      </p:sp>
      <p:cxnSp>
        <p:nvCxnSpPr>
          <p:cNvPr id="10" name="Straight Connector 9">
            <a:extLst>
              <a:ext uri="{FF2B5EF4-FFF2-40B4-BE49-F238E27FC236}">
                <a16:creationId xmlns:a16="http://schemas.microsoft.com/office/drawing/2014/main" id="{E12F21AB-AAE8-6F57-A58B-71A8E4725BD4}"/>
              </a:ext>
            </a:extLst>
          </p:cNvPr>
          <p:cNvCxnSpPr>
            <a:cxnSpLocks/>
          </p:cNvCxnSpPr>
          <p:nvPr/>
        </p:nvCxnSpPr>
        <p:spPr>
          <a:xfrm>
            <a:off x="1442240" y="6212058"/>
            <a:ext cx="497681"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78051D2-8E9E-DBFC-9C61-EE342D29AF44}"/>
              </a:ext>
            </a:extLst>
          </p:cNvPr>
          <p:cNvCxnSpPr/>
          <p:nvPr/>
        </p:nvCxnSpPr>
        <p:spPr>
          <a:xfrm flipH="1">
            <a:off x="1442241" y="946807"/>
            <a:ext cx="2" cy="52637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BD97E539-C095-4EE3-834E-F3AD7370A25C}"/>
              </a:ext>
            </a:extLst>
          </p:cNvPr>
          <p:cNvSpPr/>
          <p:nvPr/>
        </p:nvSpPr>
        <p:spPr>
          <a:xfrm>
            <a:off x="166686" y="790875"/>
            <a:ext cx="2881313" cy="547595"/>
          </a:xfrm>
          <a:prstGeom prst="roundRect">
            <a:avLst>
              <a:gd name="adj" fmla="val 5000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noProof="1">
                <a:latin typeface="Arial" panose="020B0604020202020204" pitchFamily="34" charset="0"/>
                <a:cs typeface="Arial" panose="020B0604020202020204" pitchFamily="34" charset="0"/>
              </a:rPr>
              <a:t>New Products And Services Planned To Be Developed</a:t>
            </a:r>
          </a:p>
        </p:txBody>
      </p:sp>
      <p:sp>
        <p:nvSpPr>
          <p:cNvPr id="13" name="TextBox 12">
            <a:extLst>
              <a:ext uri="{FF2B5EF4-FFF2-40B4-BE49-F238E27FC236}">
                <a16:creationId xmlns:a16="http://schemas.microsoft.com/office/drawing/2014/main" id="{4DC8D05F-AE6D-6116-DC57-0CC7158DA723}"/>
              </a:ext>
            </a:extLst>
          </p:cNvPr>
          <p:cNvSpPr txBox="1"/>
          <p:nvPr/>
        </p:nvSpPr>
        <p:spPr>
          <a:xfrm>
            <a:off x="3324017" y="930040"/>
            <a:ext cx="5091113" cy="276999"/>
          </a:xfrm>
          <a:prstGeom prst="rect">
            <a:avLst/>
          </a:prstGeom>
          <a:solidFill>
            <a:schemeClr val="bg1">
              <a:lumMod val="95000"/>
            </a:schemeClr>
          </a:solidFill>
          <a:ln>
            <a:solidFill>
              <a:schemeClr val="tx1"/>
            </a:solidFill>
          </a:ln>
        </p:spPr>
        <p:txBody>
          <a:bodyPr wrap="square" rtlCol="0">
            <a:spAutoFit/>
          </a:bodyPr>
          <a:lstStyle/>
          <a:p>
            <a:pPr algn="ctr" rtl="0" eaLnBrk="1" fontAlgn="b" latinLnBrk="0" hangingPunct="1">
              <a:spcBef>
                <a:spcPts val="0"/>
              </a:spcBef>
              <a:spcAft>
                <a:spcPts val="0"/>
              </a:spcAft>
            </a:pPr>
            <a:r>
              <a:rPr lang="en-US" sz="1200" b="1"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p:txBody>
      </p:sp>
      <p:pic>
        <p:nvPicPr>
          <p:cNvPr id="3" name="Picture 2" descr="Text&#10;&#10;Description automatically generated">
            <a:extLst>
              <a:ext uri="{FF2B5EF4-FFF2-40B4-BE49-F238E27FC236}">
                <a16:creationId xmlns:a16="http://schemas.microsoft.com/office/drawing/2014/main" id="{FEAEB146-7812-7CCE-941E-72A23CB085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2924855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71265" y="286348"/>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New Products and Services Planned </a:t>
            </a:r>
          </a:p>
        </p:txBody>
      </p:sp>
      <p:sp>
        <p:nvSpPr>
          <p:cNvPr id="2" name="TextBox 1">
            <a:extLst>
              <a:ext uri="{FF2B5EF4-FFF2-40B4-BE49-F238E27FC236}">
                <a16:creationId xmlns:a16="http://schemas.microsoft.com/office/drawing/2014/main" id="{7A8F3602-5A70-B45E-D5C9-BC2665CE3179}"/>
              </a:ext>
            </a:extLst>
          </p:cNvPr>
          <p:cNvSpPr txBox="1"/>
          <p:nvPr/>
        </p:nvSpPr>
        <p:spPr>
          <a:xfrm>
            <a:off x="2716697" y="6440555"/>
            <a:ext cx="6228520"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Thinking Electronic </a:t>
            </a:r>
            <a:r>
              <a:rPr lang="en-US" sz="1000" dirty="0">
                <a:latin typeface="Arial" panose="020B0604020202020204" pitchFamily="34" charset="0"/>
                <a:cs typeface="Arial" panose="020B0604020202020204" pitchFamily="34" charset="0"/>
              </a:rPr>
              <a:t>Company Website, Annual Reports, Company Presentation, etc.</a:t>
            </a:r>
            <a:endParaRPr lang="en-IN" sz="1000" dirty="0">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BD97E539-C095-4EE3-834E-F3AD7370A25C}"/>
              </a:ext>
            </a:extLst>
          </p:cNvPr>
          <p:cNvSpPr/>
          <p:nvPr/>
        </p:nvSpPr>
        <p:spPr>
          <a:xfrm>
            <a:off x="166686" y="918692"/>
            <a:ext cx="8778531" cy="415073"/>
          </a:xfrm>
          <a:prstGeom prst="roundRect">
            <a:avLst>
              <a:gd name="adj" fmla="val 5000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noProof="1">
                <a:latin typeface="Arial" panose="020B0604020202020204" pitchFamily="34" charset="0"/>
                <a:cs typeface="Arial" panose="020B0604020202020204" pitchFamily="34" charset="0"/>
              </a:rPr>
              <a:t>New Products And Services Planned To Be Developed</a:t>
            </a:r>
          </a:p>
        </p:txBody>
      </p:sp>
      <p:sp>
        <p:nvSpPr>
          <p:cNvPr id="13" name="TextBox 12">
            <a:extLst>
              <a:ext uri="{FF2B5EF4-FFF2-40B4-BE49-F238E27FC236}">
                <a16:creationId xmlns:a16="http://schemas.microsoft.com/office/drawing/2014/main" id="{4DC8D05F-AE6D-6116-DC57-0CC7158DA723}"/>
              </a:ext>
            </a:extLst>
          </p:cNvPr>
          <p:cNvSpPr txBox="1"/>
          <p:nvPr/>
        </p:nvSpPr>
        <p:spPr>
          <a:xfrm>
            <a:off x="350875" y="1512704"/>
            <a:ext cx="8410354" cy="4749698"/>
          </a:xfrm>
          <a:prstGeom prst="rect">
            <a:avLst/>
          </a:prstGeom>
          <a:solidFill>
            <a:schemeClr val="bg1">
              <a:lumMod val="95000"/>
            </a:schemeClr>
          </a:solidFill>
          <a:ln>
            <a:solidFill>
              <a:schemeClr val="tx1"/>
            </a:solidFill>
          </a:ln>
        </p:spPr>
        <p:txBody>
          <a:bodyPr wrap="square" rtlCol="0">
            <a:spAutoFit/>
          </a:bodyPr>
          <a:lstStyle/>
          <a:p>
            <a:pPr rtl="0" eaLnBrk="1" fontAlgn="b" latinLnBrk="0" hangingPunct="1">
              <a:lnSpc>
                <a:spcPct val="150000"/>
              </a:lnSpc>
              <a:spcBef>
                <a:spcPts val="0"/>
              </a:spcBef>
              <a:spcAft>
                <a:spcPts val="0"/>
              </a:spcAft>
            </a:pPr>
            <a:r>
              <a:rPr lang="en-US" sz="1200" b="1" i="0" u="none" strike="noStrike" dirty="0">
                <a:effectLst/>
                <a:latin typeface="Arial" panose="020B0604020202020204" pitchFamily="34" charset="0"/>
              </a:rPr>
              <a:t>The company is giving more weightage in research &amp; development of below mentioned products:</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noProof="1">
              <a:latin typeface="Arial" panose="020B0604020202020204" pitchFamily="34" charset="0"/>
              <a:cs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noProof="1">
              <a:latin typeface="Arial" panose="020B0604020202020204" pitchFamily="34" charset="0"/>
              <a:cs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noProof="1">
              <a:latin typeface="Arial" panose="020B0604020202020204" pitchFamily="34" charset="0"/>
              <a:cs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p:txBody>
      </p:sp>
      <p:pic>
        <p:nvPicPr>
          <p:cNvPr id="3" name="Picture 2" descr="Text&#10;&#10;Description automatically generated">
            <a:extLst>
              <a:ext uri="{FF2B5EF4-FFF2-40B4-BE49-F238E27FC236}">
                <a16:creationId xmlns:a16="http://schemas.microsoft.com/office/drawing/2014/main" id="{D65F9951-95E0-551C-E104-6088090232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2165900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47755" y="244022"/>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Product Development Trend </a:t>
            </a:r>
          </a:p>
        </p:txBody>
      </p:sp>
      <p:sp>
        <p:nvSpPr>
          <p:cNvPr id="3" name="TextBox 2">
            <a:extLst>
              <a:ext uri="{FF2B5EF4-FFF2-40B4-BE49-F238E27FC236}">
                <a16:creationId xmlns:a16="http://schemas.microsoft.com/office/drawing/2014/main" id="{CCCAD66D-495B-39A5-5DE9-C217A6DCEE83}"/>
              </a:ext>
            </a:extLst>
          </p:cNvPr>
          <p:cNvSpPr txBox="1"/>
          <p:nvPr/>
        </p:nvSpPr>
        <p:spPr>
          <a:xfrm>
            <a:off x="147755" y="849048"/>
            <a:ext cx="8777495" cy="4749698"/>
          </a:xfrm>
          <a:prstGeom prst="rect">
            <a:avLst/>
          </a:prstGeom>
          <a:solidFill>
            <a:schemeClr val="bg1">
              <a:lumMod val="95000"/>
            </a:schemeClr>
          </a:solidFill>
          <a:ln>
            <a:solidFill>
              <a:schemeClr val="tx1"/>
            </a:solidFill>
          </a:ln>
        </p:spPr>
        <p:txBody>
          <a:bodyPr wrap="square" rtlCol="0">
            <a:spAutoFit/>
          </a:bodyPr>
          <a:lstStyle/>
          <a:p>
            <a:pPr rtl="0" eaLnBrk="1" fontAlgn="b" latinLnBrk="0" hangingPunct="1">
              <a:lnSpc>
                <a:spcPct val="150000"/>
              </a:lnSpc>
              <a:spcBef>
                <a:spcPts val="0"/>
              </a:spcBef>
              <a:spcAft>
                <a:spcPts val="0"/>
              </a:spcAft>
            </a:pPr>
            <a:r>
              <a:rPr lang="en-US" sz="1200" b="1" dirty="0">
                <a:latin typeface="Arial" panose="020B0604020202020204" pitchFamily="34" charset="0"/>
              </a:rPr>
              <a:t>Product Development Trend (Target Product)</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noProof="1">
              <a:latin typeface="Arial" panose="020B0604020202020204" pitchFamily="34" charset="0"/>
              <a:cs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noProof="1">
              <a:latin typeface="Arial" panose="020B0604020202020204" pitchFamily="34" charset="0"/>
              <a:cs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noProof="1">
              <a:latin typeface="Arial" panose="020B0604020202020204" pitchFamily="34" charset="0"/>
              <a:cs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p:txBody>
      </p:sp>
      <p:sp>
        <p:nvSpPr>
          <p:cNvPr id="4" name="TextBox 3">
            <a:extLst>
              <a:ext uri="{FF2B5EF4-FFF2-40B4-BE49-F238E27FC236}">
                <a16:creationId xmlns:a16="http://schemas.microsoft.com/office/drawing/2014/main" id="{EB391CAC-AB79-1385-20E3-44DFB4794CC9}"/>
              </a:ext>
            </a:extLst>
          </p:cNvPr>
          <p:cNvSpPr txBox="1"/>
          <p:nvPr/>
        </p:nvSpPr>
        <p:spPr>
          <a:xfrm>
            <a:off x="3140765" y="6304303"/>
            <a:ext cx="5804452"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Thinking Electronic </a:t>
            </a:r>
            <a:r>
              <a:rPr lang="en-US" sz="1000" dirty="0">
                <a:latin typeface="Arial" panose="020B0604020202020204" pitchFamily="34" charset="0"/>
                <a:cs typeface="Arial" panose="020B0604020202020204" pitchFamily="34" charset="0"/>
              </a:rPr>
              <a:t>Company Website, Annual Reports, Company Presentation, etc.</a:t>
            </a:r>
            <a:endParaRPr lang="en-IN" sz="1000" dirty="0">
              <a:latin typeface="Arial" panose="020B0604020202020204" pitchFamily="34" charset="0"/>
              <a:cs typeface="Arial" panose="020B0604020202020204" pitchFamily="34" charset="0"/>
            </a:endParaRPr>
          </a:p>
        </p:txBody>
      </p:sp>
      <p:pic>
        <p:nvPicPr>
          <p:cNvPr id="2" name="Picture 1" descr="Text&#10;&#10;Description automatically generated">
            <a:extLst>
              <a:ext uri="{FF2B5EF4-FFF2-40B4-BE49-F238E27FC236}">
                <a16:creationId xmlns:a16="http://schemas.microsoft.com/office/drawing/2014/main" id="{5C3F8ECB-5064-BA97-9099-EDC7E3B3C0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3173043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47755" y="244022"/>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a:t>
            </a:r>
            <a:r>
              <a:rPr lang="en-US" sz="1400" b="1" dirty="0">
                <a:latin typeface="Arial" panose="020B0604020202020204" pitchFamily="34" charset="0"/>
              </a:rPr>
              <a:t>Priority Markets And Products</a:t>
            </a:r>
          </a:p>
        </p:txBody>
      </p:sp>
      <p:sp>
        <p:nvSpPr>
          <p:cNvPr id="2" name="TextBox 1">
            <a:extLst>
              <a:ext uri="{FF2B5EF4-FFF2-40B4-BE49-F238E27FC236}">
                <a16:creationId xmlns:a16="http://schemas.microsoft.com/office/drawing/2014/main" id="{9BC41240-EDB4-68F7-93E4-49A766B3A42D}"/>
              </a:ext>
            </a:extLst>
          </p:cNvPr>
          <p:cNvSpPr txBox="1"/>
          <p:nvPr/>
        </p:nvSpPr>
        <p:spPr>
          <a:xfrm>
            <a:off x="147753" y="839973"/>
            <a:ext cx="8797463" cy="4749698"/>
          </a:xfrm>
          <a:prstGeom prst="rect">
            <a:avLst/>
          </a:prstGeom>
          <a:solidFill>
            <a:schemeClr val="bg1">
              <a:lumMod val="95000"/>
            </a:schemeClr>
          </a:solidFill>
          <a:ln>
            <a:solidFill>
              <a:schemeClr val="tx1"/>
            </a:solidFill>
          </a:ln>
        </p:spPr>
        <p:txBody>
          <a:bodyPr wrap="square" rtlCol="0">
            <a:spAutoFit/>
          </a:bodyPr>
          <a:lstStyle/>
          <a:p>
            <a:pPr rtl="0" eaLnBrk="1" fontAlgn="b" latinLnBrk="0" hangingPunct="1">
              <a:lnSpc>
                <a:spcPct val="150000"/>
              </a:lnSpc>
              <a:spcBef>
                <a:spcPts val="0"/>
              </a:spcBef>
              <a:spcAft>
                <a:spcPts val="0"/>
              </a:spcAft>
            </a:pPr>
            <a:r>
              <a:rPr lang="en-IN" sz="1200" b="1" dirty="0">
                <a:latin typeface="Arial" panose="020B0604020202020204" pitchFamily="34" charset="0"/>
              </a:rPr>
              <a:t>Priority Development Markets</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noProof="1">
              <a:latin typeface="Arial" panose="020B0604020202020204" pitchFamily="34" charset="0"/>
              <a:cs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noProof="1">
              <a:latin typeface="Arial" panose="020B0604020202020204" pitchFamily="34" charset="0"/>
              <a:cs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noProof="1">
              <a:latin typeface="Arial" panose="020B0604020202020204" pitchFamily="34" charset="0"/>
              <a:cs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IN" sz="1200" dirty="0">
              <a:latin typeface="Arial" panose="020B0604020202020204" pitchFamily="34" charset="0"/>
            </a:endParaRPr>
          </a:p>
        </p:txBody>
      </p:sp>
      <p:sp>
        <p:nvSpPr>
          <p:cNvPr id="7" name="TextBox 6">
            <a:extLst>
              <a:ext uri="{FF2B5EF4-FFF2-40B4-BE49-F238E27FC236}">
                <a16:creationId xmlns:a16="http://schemas.microsoft.com/office/drawing/2014/main" id="{00321D5F-C7CE-56BA-DAE1-F1163E57F894}"/>
              </a:ext>
            </a:extLst>
          </p:cNvPr>
          <p:cNvSpPr txBox="1"/>
          <p:nvPr/>
        </p:nvSpPr>
        <p:spPr>
          <a:xfrm>
            <a:off x="2981739" y="6304303"/>
            <a:ext cx="5963478"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Thinking Electronic </a:t>
            </a:r>
            <a:r>
              <a:rPr lang="en-US" sz="1000" dirty="0">
                <a:latin typeface="Arial" panose="020B0604020202020204" pitchFamily="34" charset="0"/>
                <a:cs typeface="Arial" panose="020B0604020202020204" pitchFamily="34" charset="0"/>
              </a:rPr>
              <a:t>Company Website, Annual Reports, Company Presentation, etc.</a:t>
            </a:r>
            <a:endParaRPr lang="en-IN" sz="1000" dirty="0">
              <a:latin typeface="Arial" panose="020B0604020202020204" pitchFamily="34" charset="0"/>
              <a:cs typeface="Arial" panose="020B0604020202020204" pitchFamily="34" charset="0"/>
            </a:endParaRPr>
          </a:p>
        </p:txBody>
      </p:sp>
      <p:pic>
        <p:nvPicPr>
          <p:cNvPr id="3" name="Picture 2" descr="Text&#10;&#10;Description automatically generated">
            <a:extLst>
              <a:ext uri="{FF2B5EF4-FFF2-40B4-BE49-F238E27FC236}">
                <a16:creationId xmlns:a16="http://schemas.microsoft.com/office/drawing/2014/main" id="{6D4FD20F-54C3-93C0-3BC0-E6132EBFF8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4216325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group of people working at a table&#10;&#10;Description automatically generated with low confidence">
            <a:extLst>
              <a:ext uri="{FF2B5EF4-FFF2-40B4-BE49-F238E27FC236}">
                <a16:creationId xmlns:a16="http://schemas.microsoft.com/office/drawing/2014/main" id="{621D5037-3623-40F4-B318-F6AC063610C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15668" b="7606"/>
          <a:stretch/>
        </p:blipFill>
        <p:spPr>
          <a:xfrm>
            <a:off x="0" y="0"/>
            <a:ext cx="9144000" cy="685800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A58537C-16D2-8B62-D5DF-59509EB1D90E}"/>
              </a:ext>
            </a:extLst>
          </p:cNvPr>
          <p:cNvSpPr txBox="1"/>
          <p:nvPr/>
        </p:nvSpPr>
        <p:spPr>
          <a:xfrm>
            <a:off x="392906" y="5317240"/>
            <a:ext cx="8408194" cy="744836"/>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100" b="1" dirty="0">
                <a:solidFill>
                  <a:schemeClr val="tx1">
                    <a:lumMod val="85000"/>
                    <a:lumOff val="15000"/>
                  </a:schemeClr>
                </a:solidFill>
                <a:latin typeface="Arial" panose="020B0604020202020204" pitchFamily="34" charset="0"/>
                <a:ea typeface="+mj-ea"/>
                <a:cs typeface="Arial" panose="020B0604020202020204" pitchFamily="34" charset="0"/>
              </a:rPr>
              <a:t>Research Methodology</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278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47755" y="244022"/>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a:t>
            </a:r>
            <a:r>
              <a:rPr lang="en-US" sz="1400" b="1" dirty="0">
                <a:latin typeface="Arial" panose="020B0604020202020204" pitchFamily="34" charset="0"/>
              </a:rPr>
              <a:t>Priority Markets And Products</a:t>
            </a:r>
          </a:p>
        </p:txBody>
      </p:sp>
      <p:graphicFrame>
        <p:nvGraphicFramePr>
          <p:cNvPr id="6" name="Chart 5">
            <a:extLst>
              <a:ext uri="{FF2B5EF4-FFF2-40B4-BE49-F238E27FC236}">
                <a16:creationId xmlns:a16="http://schemas.microsoft.com/office/drawing/2014/main" id="{FF409472-E1CD-D5E6-8DF0-008C7CA18920}"/>
              </a:ext>
            </a:extLst>
          </p:cNvPr>
          <p:cNvGraphicFramePr/>
          <p:nvPr>
            <p:extLst>
              <p:ext uri="{D42A27DB-BD31-4B8C-83A1-F6EECF244321}">
                <p14:modId xmlns:p14="http://schemas.microsoft.com/office/powerpoint/2010/main" val="3509692175"/>
              </p:ext>
            </p:extLst>
          </p:nvPr>
        </p:nvGraphicFramePr>
        <p:xfrm>
          <a:off x="147754" y="940454"/>
          <a:ext cx="8678195" cy="2584177"/>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0970E2D6-99B2-14FC-2869-2FC69FAB0156}"/>
              </a:ext>
            </a:extLst>
          </p:cNvPr>
          <p:cNvSpPr txBox="1"/>
          <p:nvPr/>
        </p:nvSpPr>
        <p:spPr>
          <a:xfrm>
            <a:off x="3220280" y="6423571"/>
            <a:ext cx="5605669"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Thinking Electronic </a:t>
            </a:r>
            <a:r>
              <a:rPr lang="en-US" sz="1000" dirty="0">
                <a:latin typeface="Arial" panose="020B0604020202020204" pitchFamily="34" charset="0"/>
                <a:cs typeface="Arial" panose="020B0604020202020204" pitchFamily="34" charset="0"/>
              </a:rPr>
              <a:t>Company Website, Annual Reports, Company Presentation, etc.</a:t>
            </a:r>
            <a:endParaRPr lang="en-IN" sz="10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961104B-FB6C-5835-9036-1D4D46F376A9}"/>
              </a:ext>
            </a:extLst>
          </p:cNvPr>
          <p:cNvSpPr txBox="1"/>
          <p:nvPr/>
        </p:nvSpPr>
        <p:spPr>
          <a:xfrm>
            <a:off x="147755" y="3612865"/>
            <a:ext cx="8678194" cy="2810706"/>
          </a:xfrm>
          <a:prstGeom prst="rect">
            <a:avLst/>
          </a:prstGeom>
          <a:solidFill>
            <a:schemeClr val="bg1">
              <a:lumMod val="95000"/>
            </a:schemeClr>
          </a:solidFill>
          <a:ln>
            <a:solidFill>
              <a:schemeClr val="tx1"/>
            </a:solidFill>
          </a:ln>
        </p:spPr>
        <p:txBody>
          <a:bodyPr wrap="square" rtlCol="0">
            <a:spAutoFit/>
          </a:bodyPr>
          <a:lstStyle/>
          <a:p>
            <a:pPr rtl="0" eaLnBrk="1" fontAlgn="b" latinLnBrk="0" hangingPunct="1">
              <a:lnSpc>
                <a:spcPct val="150000"/>
              </a:lnSpc>
              <a:spcBef>
                <a:spcPts val="0"/>
              </a:spcBef>
              <a:spcAft>
                <a:spcPts val="0"/>
              </a:spcAft>
            </a:pPr>
            <a:r>
              <a:rPr lang="en-US" sz="1200" b="1" dirty="0">
                <a:latin typeface="Arial" panose="020B0604020202020204" pitchFamily="34" charset="0"/>
              </a:rPr>
              <a:t>Priority Sales Products</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p:txBody>
      </p:sp>
      <p:sp>
        <p:nvSpPr>
          <p:cNvPr id="3" name="TextBox 2">
            <a:extLst>
              <a:ext uri="{FF2B5EF4-FFF2-40B4-BE49-F238E27FC236}">
                <a16:creationId xmlns:a16="http://schemas.microsoft.com/office/drawing/2014/main" id="{3D7607C0-993A-B817-AE8D-D7A1970B6101}"/>
              </a:ext>
            </a:extLst>
          </p:cNvPr>
          <p:cNvSpPr txBox="1"/>
          <p:nvPr/>
        </p:nvSpPr>
        <p:spPr>
          <a:xfrm>
            <a:off x="1643270" y="3247632"/>
            <a:ext cx="2491409"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XXX Thousand USD </a:t>
            </a:r>
            <a:endParaRPr lang="en-IN" sz="1200" b="1" dirty="0">
              <a:latin typeface="Arial" panose="020B0604020202020204" pitchFamily="34" charset="0"/>
              <a:cs typeface="Arial" panose="020B0604020202020204" pitchFamily="34" charset="0"/>
            </a:endParaRPr>
          </a:p>
        </p:txBody>
      </p:sp>
      <p:pic>
        <p:nvPicPr>
          <p:cNvPr id="4" name="Picture 3" descr="Text&#10;&#10;Description automatically generated">
            <a:extLst>
              <a:ext uri="{FF2B5EF4-FFF2-40B4-BE49-F238E27FC236}">
                <a16:creationId xmlns:a16="http://schemas.microsoft.com/office/drawing/2014/main" id="{FB10DB31-CB9E-F0AB-CBE2-52A151C69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2215562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47755" y="244022"/>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a:t>
            </a:r>
            <a:r>
              <a:rPr lang="en-US" sz="1400" b="1" dirty="0">
                <a:latin typeface="Arial" panose="020B0604020202020204" pitchFamily="34" charset="0"/>
              </a:rPr>
              <a:t>Priority Markets And Products</a:t>
            </a:r>
          </a:p>
        </p:txBody>
      </p:sp>
      <p:sp>
        <p:nvSpPr>
          <p:cNvPr id="2" name="TextBox 1">
            <a:extLst>
              <a:ext uri="{FF2B5EF4-FFF2-40B4-BE49-F238E27FC236}">
                <a16:creationId xmlns:a16="http://schemas.microsoft.com/office/drawing/2014/main" id="{4C4D00CC-6F57-5D16-8F62-DBDF8430C6DD}"/>
              </a:ext>
            </a:extLst>
          </p:cNvPr>
          <p:cNvSpPr txBox="1"/>
          <p:nvPr/>
        </p:nvSpPr>
        <p:spPr>
          <a:xfrm>
            <a:off x="147755" y="888028"/>
            <a:ext cx="8848490" cy="2533707"/>
          </a:xfrm>
          <a:prstGeom prst="rect">
            <a:avLst/>
          </a:prstGeom>
          <a:solidFill>
            <a:schemeClr val="bg1">
              <a:lumMod val="95000"/>
            </a:schemeClr>
          </a:solidFill>
          <a:ln>
            <a:solidFill>
              <a:schemeClr val="tx1"/>
            </a:solidFill>
          </a:ln>
        </p:spPr>
        <p:txBody>
          <a:bodyPr wrap="square" rtlCol="0">
            <a:spAutoFit/>
          </a:bodyPr>
          <a:lstStyle/>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p:txBody>
      </p:sp>
      <p:sp>
        <p:nvSpPr>
          <p:cNvPr id="4" name="TextBox 3">
            <a:extLst>
              <a:ext uri="{FF2B5EF4-FFF2-40B4-BE49-F238E27FC236}">
                <a16:creationId xmlns:a16="http://schemas.microsoft.com/office/drawing/2014/main" id="{6DDCE12B-D81B-5928-0A04-F63232A36780}"/>
              </a:ext>
            </a:extLst>
          </p:cNvPr>
          <p:cNvSpPr txBox="1"/>
          <p:nvPr/>
        </p:nvSpPr>
        <p:spPr>
          <a:xfrm>
            <a:off x="3392557" y="6304303"/>
            <a:ext cx="5552660"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Thinking Electronic </a:t>
            </a:r>
            <a:r>
              <a:rPr lang="en-US" sz="1000" dirty="0">
                <a:latin typeface="Arial" panose="020B0604020202020204" pitchFamily="34" charset="0"/>
                <a:cs typeface="Arial" panose="020B0604020202020204" pitchFamily="34" charset="0"/>
              </a:rPr>
              <a:t>Company Website, Annual Reports, Company Presentation, etc.</a:t>
            </a:r>
            <a:endParaRPr lang="en-IN" sz="1000" dirty="0">
              <a:latin typeface="Arial" panose="020B0604020202020204" pitchFamily="34" charset="0"/>
              <a:cs typeface="Arial" panose="020B0604020202020204" pitchFamily="34" charset="0"/>
            </a:endParaRPr>
          </a:p>
        </p:txBody>
      </p:sp>
      <p:graphicFrame>
        <p:nvGraphicFramePr>
          <p:cNvPr id="5" name="Chart 4">
            <a:extLst>
              <a:ext uri="{FF2B5EF4-FFF2-40B4-BE49-F238E27FC236}">
                <a16:creationId xmlns:a16="http://schemas.microsoft.com/office/drawing/2014/main" id="{02117F8B-FC54-94CB-9BC5-1C0A23FB17A4}"/>
              </a:ext>
            </a:extLst>
          </p:cNvPr>
          <p:cNvGraphicFramePr/>
          <p:nvPr>
            <p:extLst>
              <p:ext uri="{D42A27DB-BD31-4B8C-83A1-F6EECF244321}">
                <p14:modId xmlns:p14="http://schemas.microsoft.com/office/powerpoint/2010/main" val="331513317"/>
              </p:ext>
            </p:extLst>
          </p:nvPr>
        </p:nvGraphicFramePr>
        <p:xfrm>
          <a:off x="161005" y="3525077"/>
          <a:ext cx="8835239" cy="2444895"/>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61F5CCEB-D825-896F-243B-EAE1854560DF}"/>
              </a:ext>
            </a:extLst>
          </p:cNvPr>
          <p:cNvSpPr txBox="1"/>
          <p:nvPr/>
        </p:nvSpPr>
        <p:spPr>
          <a:xfrm>
            <a:off x="147755" y="5968428"/>
            <a:ext cx="8678193" cy="294632"/>
          </a:xfrm>
          <a:prstGeom prst="rect">
            <a:avLst/>
          </a:prstGeom>
          <a:noFill/>
        </p:spPr>
        <p:txBody>
          <a:bodyPr wrap="square" rtlCol="0">
            <a:spAutoFit/>
          </a:bodyPr>
          <a:lstStyle/>
          <a:p>
            <a:pPr>
              <a:lnSpc>
                <a:spcPct val="150000"/>
              </a:lnSpc>
            </a:pPr>
            <a:r>
              <a:rPr lang="en-IN" sz="1000" i="1" dirty="0">
                <a:latin typeface="Arial" panose="020B0604020202020204" pitchFamily="34" charset="0"/>
                <a:cs typeface="Arial" panose="020B0604020202020204" pitchFamily="34" charset="0"/>
              </a:rPr>
              <a:t>Others include Polymer PTC Resettable Fuse, Gas Discharge Tube, ESD Suppressor, TVS Diode, Spark Gap Protector, Thyristor Surge Suppressor</a:t>
            </a:r>
          </a:p>
        </p:txBody>
      </p:sp>
      <p:sp>
        <p:nvSpPr>
          <p:cNvPr id="3" name="TextBox 2">
            <a:extLst>
              <a:ext uri="{FF2B5EF4-FFF2-40B4-BE49-F238E27FC236}">
                <a16:creationId xmlns:a16="http://schemas.microsoft.com/office/drawing/2014/main" id="{D9E82CC1-5209-A0A3-4702-1C49881D1C42}"/>
              </a:ext>
            </a:extLst>
          </p:cNvPr>
          <p:cNvSpPr txBox="1"/>
          <p:nvPr/>
        </p:nvSpPr>
        <p:spPr>
          <a:xfrm>
            <a:off x="1457740" y="5760720"/>
            <a:ext cx="2491409"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XXX Thousand USD </a:t>
            </a:r>
            <a:endParaRPr lang="en-IN" sz="1200" b="1" dirty="0">
              <a:latin typeface="Arial" panose="020B0604020202020204" pitchFamily="34" charset="0"/>
              <a:cs typeface="Arial" panose="020B0604020202020204" pitchFamily="34" charset="0"/>
            </a:endParaRPr>
          </a:p>
        </p:txBody>
      </p:sp>
      <p:pic>
        <p:nvPicPr>
          <p:cNvPr id="6" name="Picture 5" descr="Text&#10;&#10;Description automatically generated">
            <a:extLst>
              <a:ext uri="{FF2B5EF4-FFF2-40B4-BE49-F238E27FC236}">
                <a16:creationId xmlns:a16="http://schemas.microsoft.com/office/drawing/2014/main" id="{759B476C-C2D5-C2ED-4E7A-8B8995F3C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701053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47755" y="244022"/>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Executive Summary</a:t>
            </a:r>
            <a:endParaRPr lang="en-US" sz="1400" b="1" dirty="0">
              <a:latin typeface="Arial" panose="020B0604020202020204" pitchFamily="34" charset="0"/>
              <a:cs typeface="Arial" panose="020B0604020202020204" pitchFamily="34" charset="0"/>
            </a:endParaRPr>
          </a:p>
        </p:txBody>
      </p:sp>
      <p:grpSp>
        <p:nvGrpSpPr>
          <p:cNvPr id="44" name="Group 43">
            <a:extLst>
              <a:ext uri="{FF2B5EF4-FFF2-40B4-BE49-F238E27FC236}">
                <a16:creationId xmlns:a16="http://schemas.microsoft.com/office/drawing/2014/main" id="{D0D7B065-7FC9-DDD0-DE56-D243E86EDADA}"/>
              </a:ext>
            </a:extLst>
          </p:cNvPr>
          <p:cNvGrpSpPr/>
          <p:nvPr/>
        </p:nvGrpSpPr>
        <p:grpSpPr>
          <a:xfrm>
            <a:off x="117562" y="1353504"/>
            <a:ext cx="8852178" cy="5065080"/>
            <a:chOff x="196573" y="914400"/>
            <a:chExt cx="8852178" cy="5065080"/>
          </a:xfrm>
          <a:solidFill>
            <a:schemeClr val="bg1"/>
          </a:solidFill>
        </p:grpSpPr>
        <p:sp>
          <p:nvSpPr>
            <p:cNvPr id="5" name="TextBox 4">
              <a:extLst>
                <a:ext uri="{FF2B5EF4-FFF2-40B4-BE49-F238E27FC236}">
                  <a16:creationId xmlns:a16="http://schemas.microsoft.com/office/drawing/2014/main" id="{5DFFD0DC-499B-7BED-AFD1-6E60857B023D}"/>
                </a:ext>
              </a:extLst>
            </p:cNvPr>
            <p:cNvSpPr txBox="1"/>
            <p:nvPr/>
          </p:nvSpPr>
          <p:spPr>
            <a:xfrm>
              <a:off x="3273286" y="914400"/>
              <a:ext cx="2597426" cy="307777"/>
            </a:xfrm>
            <a:prstGeom prst="rect">
              <a:avLst/>
            </a:prstGeom>
            <a:grpFill/>
            <a:ln>
              <a:solidFill>
                <a:schemeClr val="tx1"/>
              </a:solidFill>
            </a:ln>
          </p:spPr>
          <p:txBody>
            <a:bodyPr wrap="square" rtlCol="0">
              <a:spAutoFit/>
            </a:bodyPr>
            <a:lstStyle/>
            <a:p>
              <a:pPr algn="ctr"/>
              <a:r>
                <a:rPr lang="en-IN" sz="1400" b="1" dirty="0">
                  <a:latin typeface="Arial" panose="020B0604020202020204" pitchFamily="34" charset="0"/>
                  <a:cs typeface="Arial" panose="020B0604020202020204" pitchFamily="34" charset="0"/>
                </a:rPr>
                <a:t>Raw Material Suppliers</a:t>
              </a:r>
            </a:p>
          </p:txBody>
        </p:sp>
        <p:sp>
          <p:nvSpPr>
            <p:cNvPr id="7" name="TextBox 6">
              <a:extLst>
                <a:ext uri="{FF2B5EF4-FFF2-40B4-BE49-F238E27FC236}">
                  <a16:creationId xmlns:a16="http://schemas.microsoft.com/office/drawing/2014/main" id="{6B22CF06-6D02-EEE8-7605-5FD7C69650BC}"/>
                </a:ext>
              </a:extLst>
            </p:cNvPr>
            <p:cNvSpPr txBox="1"/>
            <p:nvPr/>
          </p:nvSpPr>
          <p:spPr>
            <a:xfrm>
              <a:off x="3253554" y="1573226"/>
              <a:ext cx="2597426" cy="276999"/>
            </a:xfrm>
            <a:prstGeom prst="rect">
              <a:avLst/>
            </a:prstGeom>
            <a:grpFill/>
            <a:ln>
              <a:solidFill>
                <a:schemeClr val="tx1"/>
              </a:solidFill>
            </a:ln>
          </p:spPr>
          <p:txBody>
            <a:bodyPr wrap="square" rtlCol="0">
              <a:spAutoFit/>
            </a:bodyPr>
            <a:lstStyle/>
            <a:p>
              <a:pPr algn="ctr"/>
              <a:r>
                <a:rPr lang="en-IN" sz="1200" b="1" dirty="0">
                  <a:latin typeface="Arial" panose="020B0604020202020204" pitchFamily="34" charset="0"/>
                  <a:cs typeface="Arial" panose="020B0604020202020204" pitchFamily="34" charset="0"/>
                </a:rPr>
                <a:t>XXX</a:t>
              </a:r>
            </a:p>
          </p:txBody>
        </p:sp>
        <p:sp>
          <p:nvSpPr>
            <p:cNvPr id="10" name="Arrow: Down 9">
              <a:extLst>
                <a:ext uri="{FF2B5EF4-FFF2-40B4-BE49-F238E27FC236}">
                  <a16:creationId xmlns:a16="http://schemas.microsoft.com/office/drawing/2014/main" id="{51C22FD7-6AFE-3FC9-577D-2FFCCA07553B}"/>
                </a:ext>
              </a:extLst>
            </p:cNvPr>
            <p:cNvSpPr/>
            <p:nvPr/>
          </p:nvSpPr>
          <p:spPr>
            <a:xfrm>
              <a:off x="4379842" y="2142338"/>
              <a:ext cx="384313" cy="535706"/>
            </a:xfrm>
            <a:prstGeom prst="downArrow">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TextBox 10">
              <a:extLst>
                <a:ext uri="{FF2B5EF4-FFF2-40B4-BE49-F238E27FC236}">
                  <a16:creationId xmlns:a16="http://schemas.microsoft.com/office/drawing/2014/main" id="{B365FBE1-D595-1B06-3790-591193C23130}"/>
                </a:ext>
              </a:extLst>
            </p:cNvPr>
            <p:cNvSpPr txBox="1"/>
            <p:nvPr/>
          </p:nvSpPr>
          <p:spPr>
            <a:xfrm>
              <a:off x="3299788" y="2700021"/>
              <a:ext cx="2597427" cy="307777"/>
            </a:xfrm>
            <a:prstGeom prst="rect">
              <a:avLst/>
            </a:prstGeom>
            <a:grpFill/>
            <a:ln>
              <a:solidFill>
                <a:schemeClr val="tx1"/>
              </a:solidFill>
            </a:ln>
          </p:spPr>
          <p:txBody>
            <a:bodyPr wrap="square" rtlCol="0">
              <a:spAutoFit/>
            </a:bodyPr>
            <a:lstStyle/>
            <a:p>
              <a:pPr algn="ctr"/>
              <a:r>
                <a:rPr lang="en-IN" sz="1400" b="1" dirty="0">
                  <a:latin typeface="Arial" panose="020B0604020202020204" pitchFamily="34" charset="0"/>
                  <a:cs typeface="Arial" panose="020B0604020202020204" pitchFamily="34" charset="0"/>
                </a:rPr>
                <a:t>XXX</a:t>
              </a:r>
            </a:p>
          </p:txBody>
        </p:sp>
        <p:sp>
          <p:nvSpPr>
            <p:cNvPr id="13" name="Arrow: Down 12">
              <a:extLst>
                <a:ext uri="{FF2B5EF4-FFF2-40B4-BE49-F238E27FC236}">
                  <a16:creationId xmlns:a16="http://schemas.microsoft.com/office/drawing/2014/main" id="{F5CC4343-ABC2-3C71-AFF9-DE9DD55108EE}"/>
                </a:ext>
              </a:extLst>
            </p:cNvPr>
            <p:cNvSpPr/>
            <p:nvPr/>
          </p:nvSpPr>
          <p:spPr>
            <a:xfrm>
              <a:off x="4379842" y="3035981"/>
              <a:ext cx="384313" cy="535706"/>
            </a:xfrm>
            <a:prstGeom prst="downArrow">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TextBox 13">
              <a:extLst>
                <a:ext uri="{FF2B5EF4-FFF2-40B4-BE49-F238E27FC236}">
                  <a16:creationId xmlns:a16="http://schemas.microsoft.com/office/drawing/2014/main" id="{F0D5A1D2-DFB9-D1F9-9B6B-C4E30A48C83E}"/>
                </a:ext>
              </a:extLst>
            </p:cNvPr>
            <p:cNvSpPr txBox="1"/>
            <p:nvPr/>
          </p:nvSpPr>
          <p:spPr>
            <a:xfrm>
              <a:off x="3313040" y="3579694"/>
              <a:ext cx="2597427" cy="307777"/>
            </a:xfrm>
            <a:prstGeom prst="rect">
              <a:avLst/>
            </a:prstGeom>
            <a:grpFill/>
            <a:ln>
              <a:solidFill>
                <a:schemeClr val="tx1"/>
              </a:solidFill>
            </a:ln>
          </p:spPr>
          <p:txBody>
            <a:bodyPr wrap="square" rtlCol="0">
              <a:spAutoFit/>
            </a:bodyPr>
            <a:lstStyle/>
            <a:p>
              <a:pPr algn="ctr"/>
              <a:r>
                <a:rPr lang="en-IN" sz="1400" b="1" dirty="0">
                  <a:latin typeface="Arial" panose="020B0604020202020204" pitchFamily="34" charset="0"/>
                  <a:cs typeface="Arial" panose="020B0604020202020204" pitchFamily="34" charset="0"/>
                </a:rPr>
                <a:t>XXX</a:t>
              </a:r>
            </a:p>
          </p:txBody>
        </p:sp>
        <p:sp>
          <p:nvSpPr>
            <p:cNvPr id="15" name="Arrow: Down 14">
              <a:extLst>
                <a:ext uri="{FF2B5EF4-FFF2-40B4-BE49-F238E27FC236}">
                  <a16:creationId xmlns:a16="http://schemas.microsoft.com/office/drawing/2014/main" id="{F9D6F1A1-8B0B-C935-D25F-3181363DCAEC}"/>
                </a:ext>
              </a:extLst>
            </p:cNvPr>
            <p:cNvSpPr/>
            <p:nvPr/>
          </p:nvSpPr>
          <p:spPr>
            <a:xfrm>
              <a:off x="4393092" y="3914038"/>
              <a:ext cx="384313" cy="535706"/>
            </a:xfrm>
            <a:prstGeom prst="downArrow">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17" name="Straight Connector 16">
              <a:extLst>
                <a:ext uri="{FF2B5EF4-FFF2-40B4-BE49-F238E27FC236}">
                  <a16:creationId xmlns:a16="http://schemas.microsoft.com/office/drawing/2014/main" id="{5A18EA73-14CE-4D30-0865-EB93025E3803}"/>
                </a:ext>
              </a:extLst>
            </p:cNvPr>
            <p:cNvCxnSpPr>
              <a:cxnSpLocks/>
            </p:cNvCxnSpPr>
            <p:nvPr/>
          </p:nvCxnSpPr>
          <p:spPr>
            <a:xfrm>
              <a:off x="1683026" y="4473541"/>
              <a:ext cx="511382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13DF443-830B-A2C3-68C8-0EBE91AAF4EC}"/>
                </a:ext>
              </a:extLst>
            </p:cNvPr>
            <p:cNvCxnSpPr/>
            <p:nvPr/>
          </p:nvCxnSpPr>
          <p:spPr>
            <a:xfrm flipH="1">
              <a:off x="889000" y="4472831"/>
              <a:ext cx="794026" cy="639918"/>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39C5D8A-EAE8-7A65-9F13-2A796352B71D}"/>
                </a:ext>
              </a:extLst>
            </p:cNvPr>
            <p:cNvCxnSpPr>
              <a:cxnSpLocks/>
            </p:cNvCxnSpPr>
            <p:nvPr/>
          </p:nvCxnSpPr>
          <p:spPr>
            <a:xfrm>
              <a:off x="2772465" y="4474408"/>
              <a:ext cx="0" cy="1133653"/>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26736C4-52A6-96A2-D60E-BD79C9804335}"/>
                </a:ext>
              </a:extLst>
            </p:cNvPr>
            <p:cNvCxnSpPr>
              <a:cxnSpLocks/>
            </p:cNvCxnSpPr>
            <p:nvPr/>
          </p:nvCxnSpPr>
          <p:spPr>
            <a:xfrm>
              <a:off x="4572000" y="4483702"/>
              <a:ext cx="0" cy="639918"/>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43B58B5-3158-88FE-66C5-CE88786D4143}"/>
                </a:ext>
              </a:extLst>
            </p:cNvPr>
            <p:cNvCxnSpPr>
              <a:cxnSpLocks/>
            </p:cNvCxnSpPr>
            <p:nvPr/>
          </p:nvCxnSpPr>
          <p:spPr>
            <a:xfrm>
              <a:off x="5981700" y="4475998"/>
              <a:ext cx="0" cy="1133653"/>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51D1D6A-0A5E-646E-E556-BD89CE6E8343}"/>
                </a:ext>
              </a:extLst>
            </p:cNvPr>
            <p:cNvCxnSpPr>
              <a:cxnSpLocks/>
            </p:cNvCxnSpPr>
            <p:nvPr/>
          </p:nvCxnSpPr>
          <p:spPr>
            <a:xfrm>
              <a:off x="6796854" y="4473625"/>
              <a:ext cx="662754" cy="487518"/>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64818CD-C8B7-FA82-6E4B-0C01947256A3}"/>
                </a:ext>
              </a:extLst>
            </p:cNvPr>
            <p:cNvSpPr txBox="1"/>
            <p:nvPr/>
          </p:nvSpPr>
          <p:spPr>
            <a:xfrm>
              <a:off x="196573" y="5148468"/>
              <a:ext cx="1384853" cy="307777"/>
            </a:xfrm>
            <a:prstGeom prst="rect">
              <a:avLst/>
            </a:prstGeom>
            <a:grpFill/>
            <a:ln>
              <a:solidFill>
                <a:schemeClr val="tx1"/>
              </a:solidFill>
            </a:ln>
          </p:spPr>
          <p:txBody>
            <a:bodyPr wrap="square" rtlCol="0">
              <a:spAutoFit/>
            </a:bodyPr>
            <a:lstStyle/>
            <a:p>
              <a:pPr algn="ctr"/>
              <a:r>
                <a:rPr lang="en-IN" sz="1400" b="1" dirty="0">
                  <a:latin typeface="Arial" panose="020B0604020202020204" pitchFamily="34" charset="0"/>
                  <a:cs typeface="Arial" panose="020B0604020202020204" pitchFamily="34" charset="0"/>
                </a:rPr>
                <a:t>XXX</a:t>
              </a:r>
            </a:p>
          </p:txBody>
        </p:sp>
        <p:sp>
          <p:nvSpPr>
            <p:cNvPr id="39" name="TextBox 38">
              <a:extLst>
                <a:ext uri="{FF2B5EF4-FFF2-40B4-BE49-F238E27FC236}">
                  <a16:creationId xmlns:a16="http://schemas.microsoft.com/office/drawing/2014/main" id="{FB039194-FE21-E164-97C3-8ABE81EE8E54}"/>
                </a:ext>
              </a:extLst>
            </p:cNvPr>
            <p:cNvSpPr txBox="1"/>
            <p:nvPr/>
          </p:nvSpPr>
          <p:spPr>
            <a:xfrm>
              <a:off x="1426886" y="5671703"/>
              <a:ext cx="2691158" cy="307777"/>
            </a:xfrm>
            <a:prstGeom prst="rect">
              <a:avLst/>
            </a:prstGeom>
            <a:grpFill/>
            <a:ln>
              <a:solidFill>
                <a:schemeClr val="tx1"/>
              </a:solidFill>
            </a:ln>
          </p:spPr>
          <p:txBody>
            <a:bodyPr wrap="square" rtlCol="0">
              <a:spAutoFit/>
            </a:bodyPr>
            <a:lstStyle/>
            <a:p>
              <a:pPr algn="ctr"/>
              <a:r>
                <a:rPr lang="en-IN" sz="1400" b="1" dirty="0">
                  <a:latin typeface="Arial" panose="020B0604020202020204" pitchFamily="34" charset="0"/>
                  <a:cs typeface="Arial" panose="020B0604020202020204" pitchFamily="34" charset="0"/>
                </a:rPr>
                <a:t>XXX</a:t>
              </a:r>
            </a:p>
          </p:txBody>
        </p:sp>
        <p:sp>
          <p:nvSpPr>
            <p:cNvPr id="40" name="TextBox 39">
              <a:extLst>
                <a:ext uri="{FF2B5EF4-FFF2-40B4-BE49-F238E27FC236}">
                  <a16:creationId xmlns:a16="http://schemas.microsoft.com/office/drawing/2014/main" id="{6158A0EB-EC44-EFD3-FFDA-54E7E4401073}"/>
                </a:ext>
              </a:extLst>
            </p:cNvPr>
            <p:cNvSpPr txBox="1"/>
            <p:nvPr/>
          </p:nvSpPr>
          <p:spPr>
            <a:xfrm>
              <a:off x="3536226" y="5162968"/>
              <a:ext cx="2071548" cy="307777"/>
            </a:xfrm>
            <a:prstGeom prst="rect">
              <a:avLst/>
            </a:prstGeom>
            <a:grpFill/>
            <a:ln>
              <a:solidFill>
                <a:schemeClr val="tx1"/>
              </a:solidFill>
            </a:ln>
          </p:spPr>
          <p:txBody>
            <a:bodyPr wrap="square" rtlCol="0">
              <a:spAutoFit/>
            </a:bodyPr>
            <a:lstStyle/>
            <a:p>
              <a:pPr algn="ctr"/>
              <a:r>
                <a:rPr lang="en-IN" sz="1400" b="1" dirty="0">
                  <a:latin typeface="Arial" panose="020B0604020202020204" pitchFamily="34" charset="0"/>
                  <a:cs typeface="Arial" panose="020B0604020202020204" pitchFamily="34" charset="0"/>
                </a:rPr>
                <a:t>XXX</a:t>
              </a:r>
            </a:p>
          </p:txBody>
        </p:sp>
        <p:sp>
          <p:nvSpPr>
            <p:cNvPr id="41" name="TextBox 40">
              <a:extLst>
                <a:ext uri="{FF2B5EF4-FFF2-40B4-BE49-F238E27FC236}">
                  <a16:creationId xmlns:a16="http://schemas.microsoft.com/office/drawing/2014/main" id="{B8E49BBB-5152-5738-CF8A-B97B0BEC00BD}"/>
                </a:ext>
              </a:extLst>
            </p:cNvPr>
            <p:cNvSpPr txBox="1"/>
            <p:nvPr/>
          </p:nvSpPr>
          <p:spPr>
            <a:xfrm>
              <a:off x="5096593" y="5671703"/>
              <a:ext cx="2355851" cy="307777"/>
            </a:xfrm>
            <a:prstGeom prst="rect">
              <a:avLst/>
            </a:prstGeom>
            <a:grpFill/>
            <a:ln>
              <a:solidFill>
                <a:schemeClr val="tx1"/>
              </a:solidFill>
            </a:ln>
          </p:spPr>
          <p:txBody>
            <a:bodyPr wrap="square" rtlCol="0">
              <a:spAutoFit/>
            </a:bodyPr>
            <a:lstStyle/>
            <a:p>
              <a:pPr algn="ctr"/>
              <a:r>
                <a:rPr lang="en-IN" sz="1400" b="1" dirty="0">
                  <a:latin typeface="Arial" panose="020B0604020202020204" pitchFamily="34" charset="0"/>
                  <a:cs typeface="Arial" panose="020B0604020202020204" pitchFamily="34" charset="0"/>
                </a:rPr>
                <a:t>XXX</a:t>
              </a:r>
            </a:p>
          </p:txBody>
        </p:sp>
        <p:sp>
          <p:nvSpPr>
            <p:cNvPr id="42" name="TextBox 41">
              <a:extLst>
                <a:ext uri="{FF2B5EF4-FFF2-40B4-BE49-F238E27FC236}">
                  <a16:creationId xmlns:a16="http://schemas.microsoft.com/office/drawing/2014/main" id="{F441B7B8-612B-61C4-470D-0836C3AD724F}"/>
                </a:ext>
              </a:extLst>
            </p:cNvPr>
            <p:cNvSpPr txBox="1"/>
            <p:nvPr/>
          </p:nvSpPr>
          <p:spPr>
            <a:xfrm>
              <a:off x="6202019" y="4994062"/>
              <a:ext cx="2846732" cy="307777"/>
            </a:xfrm>
            <a:prstGeom prst="rect">
              <a:avLst/>
            </a:prstGeom>
            <a:grpFill/>
            <a:ln>
              <a:solidFill>
                <a:schemeClr val="tx1"/>
              </a:solidFill>
            </a:ln>
          </p:spPr>
          <p:txBody>
            <a:bodyPr wrap="square" rtlCol="0">
              <a:spAutoFit/>
            </a:bodyPr>
            <a:lstStyle/>
            <a:p>
              <a:pPr algn="ctr"/>
              <a:r>
                <a:rPr lang="en-IN" sz="1400" b="1" dirty="0">
                  <a:latin typeface="Arial" panose="020B0604020202020204" pitchFamily="34" charset="0"/>
                  <a:cs typeface="Arial" panose="020B0604020202020204" pitchFamily="34" charset="0"/>
                </a:rPr>
                <a:t>XXX</a:t>
              </a:r>
            </a:p>
          </p:txBody>
        </p:sp>
      </p:grpSp>
      <p:sp>
        <p:nvSpPr>
          <p:cNvPr id="43" name="TextBox 42">
            <a:extLst>
              <a:ext uri="{FF2B5EF4-FFF2-40B4-BE49-F238E27FC236}">
                <a16:creationId xmlns:a16="http://schemas.microsoft.com/office/drawing/2014/main" id="{0399B2BA-8BBC-0678-4F57-E3F4FCD1A50D}"/>
              </a:ext>
            </a:extLst>
          </p:cNvPr>
          <p:cNvSpPr txBox="1"/>
          <p:nvPr/>
        </p:nvSpPr>
        <p:spPr>
          <a:xfrm>
            <a:off x="3326296" y="6423571"/>
            <a:ext cx="5605669"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TechSci Research</a:t>
            </a:r>
          </a:p>
        </p:txBody>
      </p:sp>
      <p:sp>
        <p:nvSpPr>
          <p:cNvPr id="50" name="TextBox 49">
            <a:extLst>
              <a:ext uri="{FF2B5EF4-FFF2-40B4-BE49-F238E27FC236}">
                <a16:creationId xmlns:a16="http://schemas.microsoft.com/office/drawing/2014/main" id="{280E6E9F-CB6A-EAFB-1CE6-2B834AF30FFB}"/>
              </a:ext>
            </a:extLst>
          </p:cNvPr>
          <p:cNvSpPr txBox="1"/>
          <p:nvPr/>
        </p:nvSpPr>
        <p:spPr>
          <a:xfrm>
            <a:off x="174259" y="769666"/>
            <a:ext cx="8770957" cy="335156"/>
          </a:xfrm>
          <a:prstGeom prst="rect">
            <a:avLst/>
          </a:prstGeom>
          <a:solidFill>
            <a:schemeClr val="bg1">
              <a:lumMod val="95000"/>
            </a:schemeClr>
          </a:solidFill>
          <a:ln>
            <a:solidFill>
              <a:schemeClr val="tx1"/>
            </a:solidFill>
          </a:ln>
        </p:spPr>
        <p:txBody>
          <a:bodyPr wrap="square" rtlCol="0">
            <a:spAutoFit/>
          </a:bodyPr>
          <a:lstStyle/>
          <a:p>
            <a:pPr>
              <a:lnSpc>
                <a:spcPct val="150000"/>
              </a:lnSpc>
            </a:pPr>
            <a:r>
              <a:rPr lang="en-IN" sz="1200" dirty="0">
                <a:latin typeface="Arial" panose="020B0604020202020204" pitchFamily="34" charset="0"/>
                <a:cs typeface="Arial" panose="020B0604020202020204" pitchFamily="34" charset="0"/>
              </a:rPr>
              <a:t>Below graph represents the corporate sales network of Thinking Electronic for the target products.</a:t>
            </a:r>
          </a:p>
        </p:txBody>
      </p:sp>
      <p:sp>
        <p:nvSpPr>
          <p:cNvPr id="53" name="TextBox 52">
            <a:extLst>
              <a:ext uri="{FF2B5EF4-FFF2-40B4-BE49-F238E27FC236}">
                <a16:creationId xmlns:a16="http://schemas.microsoft.com/office/drawing/2014/main" id="{3EDC2EE9-0299-2ADA-F6C7-91D17D25B5A5}"/>
              </a:ext>
            </a:extLst>
          </p:cNvPr>
          <p:cNvSpPr txBox="1"/>
          <p:nvPr/>
        </p:nvSpPr>
        <p:spPr>
          <a:xfrm>
            <a:off x="6085232" y="3053916"/>
            <a:ext cx="2846733" cy="276999"/>
          </a:xfrm>
          <a:prstGeom prst="rect">
            <a:avLst/>
          </a:prstGeom>
          <a:solidFill>
            <a:schemeClr val="accent4">
              <a:lumMod val="40000"/>
              <a:lumOff val="60000"/>
            </a:schemeClr>
          </a:solidFill>
          <a:ln>
            <a:noFill/>
          </a:ln>
        </p:spPr>
        <p:txBody>
          <a:bodyPr wrap="square" rtlCol="0" anchor="ctr">
            <a:spAutoFit/>
          </a:bodyPr>
          <a:lstStyle/>
          <a:p>
            <a:pPr algn="ctr"/>
            <a:r>
              <a:rPr lang="pt-BR" sz="1200" b="1" dirty="0">
                <a:latin typeface="Arial" panose="020B0604020202020204" pitchFamily="34" charset="0"/>
                <a:cs typeface="Arial" panose="020B0604020202020204" pitchFamily="34" charset="0"/>
              </a:rPr>
              <a:t>XXX</a:t>
            </a:r>
            <a:endParaRPr lang="en-IN" sz="1200" i="0" u="none" strike="noStrike" dirty="0">
              <a:effectLst/>
              <a:latin typeface="Arial" panose="020B0604020202020204" pitchFamily="34" charset="0"/>
            </a:endParaRPr>
          </a:p>
        </p:txBody>
      </p:sp>
      <p:sp>
        <p:nvSpPr>
          <p:cNvPr id="54" name="TextBox 53">
            <a:extLst>
              <a:ext uri="{FF2B5EF4-FFF2-40B4-BE49-F238E27FC236}">
                <a16:creationId xmlns:a16="http://schemas.microsoft.com/office/drawing/2014/main" id="{874D0512-4E29-1B89-38FF-8699FD427C8E}"/>
              </a:ext>
            </a:extLst>
          </p:cNvPr>
          <p:cNvSpPr txBox="1"/>
          <p:nvPr/>
        </p:nvSpPr>
        <p:spPr>
          <a:xfrm>
            <a:off x="174260" y="1353504"/>
            <a:ext cx="2396663" cy="335156"/>
          </a:xfrm>
          <a:prstGeom prst="rect">
            <a:avLst/>
          </a:prstGeom>
          <a:solidFill>
            <a:srgbClr val="203864"/>
          </a:solidFill>
          <a:ln>
            <a:solidFill>
              <a:schemeClr val="tx1"/>
            </a:solidFill>
          </a:ln>
        </p:spPr>
        <p:txBody>
          <a:bodyPr wrap="square" rtlCol="0">
            <a:spAutoFit/>
          </a:bodyPr>
          <a:lstStyle/>
          <a:p>
            <a:pPr algn="ctr">
              <a:lnSpc>
                <a:spcPct val="150000"/>
              </a:lnSpc>
            </a:pPr>
            <a:r>
              <a:rPr lang="en-IN" sz="1200" b="1" dirty="0">
                <a:solidFill>
                  <a:schemeClr val="bg1"/>
                </a:solidFill>
                <a:latin typeface="Arial" panose="020B0604020202020204" pitchFamily="34" charset="0"/>
                <a:cs typeface="Arial" panose="020B0604020202020204" pitchFamily="34" charset="0"/>
              </a:rPr>
              <a:t>Target Products</a:t>
            </a:r>
          </a:p>
        </p:txBody>
      </p:sp>
      <p:sp>
        <p:nvSpPr>
          <p:cNvPr id="55" name="TextBox 54">
            <a:extLst>
              <a:ext uri="{FF2B5EF4-FFF2-40B4-BE49-F238E27FC236}">
                <a16:creationId xmlns:a16="http://schemas.microsoft.com/office/drawing/2014/main" id="{C658C7CF-9E1E-83F5-055C-032ED6CAB473}"/>
              </a:ext>
            </a:extLst>
          </p:cNvPr>
          <p:cNvSpPr txBox="1"/>
          <p:nvPr/>
        </p:nvSpPr>
        <p:spPr>
          <a:xfrm>
            <a:off x="174259" y="1981669"/>
            <a:ext cx="2396663" cy="276999"/>
          </a:xfrm>
          <a:prstGeom prst="rect">
            <a:avLst/>
          </a:prstGeom>
          <a:solidFill>
            <a:schemeClr val="accent5">
              <a:lumMod val="20000"/>
              <a:lumOff val="80000"/>
            </a:schemeClr>
          </a:solidFill>
          <a:ln>
            <a:noFill/>
          </a:ln>
        </p:spPr>
        <p:txBody>
          <a:bodyPr wrap="square" rtlCol="0" anchor="ctr">
            <a:spAutoFit/>
          </a:bodyPr>
          <a:lstStyle/>
          <a:p>
            <a:pPr algn="ctr"/>
            <a:r>
              <a:rPr lang="pt-BR" sz="1200" b="1" dirty="0">
                <a:latin typeface="Arial" panose="020B0604020202020204" pitchFamily="34" charset="0"/>
                <a:cs typeface="Arial" panose="020B0604020202020204" pitchFamily="34" charset="0"/>
              </a:rPr>
              <a:t>XXX</a:t>
            </a:r>
            <a:endParaRPr lang="en-IN" sz="1200" i="0" u="none" strike="noStrike" dirty="0">
              <a:effectLst/>
              <a:latin typeface="Arial" panose="020B0604020202020204" pitchFamily="34" charset="0"/>
            </a:endParaRPr>
          </a:p>
        </p:txBody>
      </p:sp>
      <p:sp>
        <p:nvSpPr>
          <p:cNvPr id="56" name="TextBox 55">
            <a:extLst>
              <a:ext uri="{FF2B5EF4-FFF2-40B4-BE49-F238E27FC236}">
                <a16:creationId xmlns:a16="http://schemas.microsoft.com/office/drawing/2014/main" id="{DC7A0A37-E03B-3578-0359-84117EDC2F6A}"/>
              </a:ext>
            </a:extLst>
          </p:cNvPr>
          <p:cNvSpPr txBox="1"/>
          <p:nvPr/>
        </p:nvSpPr>
        <p:spPr>
          <a:xfrm>
            <a:off x="174259" y="2613075"/>
            <a:ext cx="2396663" cy="276999"/>
          </a:xfrm>
          <a:prstGeom prst="rect">
            <a:avLst/>
          </a:prstGeom>
          <a:solidFill>
            <a:schemeClr val="accent4">
              <a:lumMod val="40000"/>
              <a:lumOff val="60000"/>
            </a:schemeClr>
          </a:solidFill>
          <a:ln>
            <a:noFill/>
          </a:ln>
        </p:spPr>
        <p:txBody>
          <a:bodyPr wrap="square" rtlCol="0" anchor="ctr">
            <a:spAutoFit/>
          </a:bodyPr>
          <a:lstStyle/>
          <a:p>
            <a:pPr algn="ctr"/>
            <a:r>
              <a:rPr lang="pt-BR" sz="1200" b="1" dirty="0">
                <a:latin typeface="Arial" panose="020B0604020202020204" pitchFamily="34" charset="0"/>
                <a:cs typeface="Arial" panose="020B0604020202020204" pitchFamily="34" charset="0"/>
              </a:rPr>
              <a:t>XXX</a:t>
            </a:r>
            <a:endParaRPr lang="en-IN" sz="1200" i="0" u="none" strike="noStrike" dirty="0">
              <a:effectLst/>
              <a:latin typeface="Arial" panose="020B0604020202020204" pitchFamily="34" charset="0"/>
            </a:endParaRPr>
          </a:p>
        </p:txBody>
      </p:sp>
      <p:sp>
        <p:nvSpPr>
          <p:cNvPr id="2" name="TextBox 1">
            <a:extLst>
              <a:ext uri="{FF2B5EF4-FFF2-40B4-BE49-F238E27FC236}">
                <a16:creationId xmlns:a16="http://schemas.microsoft.com/office/drawing/2014/main" id="{5E4EA26A-4220-A208-C8A2-13BE181CA105}"/>
              </a:ext>
            </a:extLst>
          </p:cNvPr>
          <p:cNvSpPr txBox="1"/>
          <p:nvPr/>
        </p:nvSpPr>
        <p:spPr>
          <a:xfrm>
            <a:off x="5969458" y="1550160"/>
            <a:ext cx="3029776" cy="276999"/>
          </a:xfrm>
          <a:prstGeom prst="rect">
            <a:avLst/>
          </a:prstGeom>
          <a:solidFill>
            <a:schemeClr val="accent5">
              <a:lumMod val="20000"/>
              <a:lumOff val="80000"/>
            </a:schemeClr>
          </a:solidFill>
          <a:ln>
            <a:noFill/>
          </a:ln>
        </p:spPr>
        <p:txBody>
          <a:bodyPr wrap="square" rtlCol="0" anchor="ctr">
            <a:spAutoFit/>
          </a:bodyPr>
          <a:lstStyle/>
          <a:p>
            <a:pPr algn="ctr"/>
            <a:r>
              <a:rPr lang="pt-BR" sz="1200" b="1" dirty="0">
                <a:latin typeface="Arial" panose="020B0604020202020204" pitchFamily="34" charset="0"/>
                <a:cs typeface="Arial" panose="020B0604020202020204" pitchFamily="34" charset="0"/>
              </a:rPr>
              <a:t>XXX</a:t>
            </a:r>
            <a:endParaRPr lang="en-IN" sz="1200" i="0" u="none" strike="noStrike" dirty="0">
              <a:effectLst/>
              <a:latin typeface="Arial" panose="020B0604020202020204" pitchFamily="34" charset="0"/>
            </a:endParaRPr>
          </a:p>
        </p:txBody>
      </p:sp>
      <p:pic>
        <p:nvPicPr>
          <p:cNvPr id="3" name="Picture 2" descr="Text&#10;&#10;Description automatically generated">
            <a:extLst>
              <a:ext uri="{FF2B5EF4-FFF2-40B4-BE49-F238E27FC236}">
                <a16:creationId xmlns:a16="http://schemas.microsoft.com/office/drawing/2014/main" id="{E00008AD-C5DC-A69B-13A6-A4D0AFA47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1432589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47755" y="244022"/>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Executive Summary</a:t>
            </a:r>
            <a:endParaRPr lang="en-US" sz="14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DDCE12B-D81B-5928-0A04-F63232A36780}"/>
              </a:ext>
            </a:extLst>
          </p:cNvPr>
          <p:cNvSpPr txBox="1"/>
          <p:nvPr/>
        </p:nvSpPr>
        <p:spPr>
          <a:xfrm>
            <a:off x="4333461" y="6304303"/>
            <a:ext cx="4611756"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TechSci Research</a:t>
            </a:r>
          </a:p>
        </p:txBody>
      </p:sp>
      <p:grpSp>
        <p:nvGrpSpPr>
          <p:cNvPr id="46" name="Group 45">
            <a:extLst>
              <a:ext uri="{FF2B5EF4-FFF2-40B4-BE49-F238E27FC236}">
                <a16:creationId xmlns:a16="http://schemas.microsoft.com/office/drawing/2014/main" id="{23F998E0-99CB-D7F4-7F6F-2DE57E7C0FF3}"/>
              </a:ext>
            </a:extLst>
          </p:cNvPr>
          <p:cNvGrpSpPr/>
          <p:nvPr/>
        </p:nvGrpSpPr>
        <p:grpSpPr>
          <a:xfrm>
            <a:off x="266038" y="1639961"/>
            <a:ext cx="8586415" cy="4378538"/>
            <a:chOff x="266038" y="1123131"/>
            <a:chExt cx="8586415" cy="4378538"/>
          </a:xfrm>
        </p:grpSpPr>
        <p:sp>
          <p:nvSpPr>
            <p:cNvPr id="3" name="Freeform 6">
              <a:extLst>
                <a:ext uri="{FF2B5EF4-FFF2-40B4-BE49-F238E27FC236}">
                  <a16:creationId xmlns:a16="http://schemas.microsoft.com/office/drawing/2014/main" id="{6D60ACF7-B85C-2191-DB26-591F075B7F56}"/>
                </a:ext>
              </a:extLst>
            </p:cNvPr>
            <p:cNvSpPr>
              <a:spLocks/>
            </p:cNvSpPr>
            <p:nvPr/>
          </p:nvSpPr>
          <p:spPr bwMode="auto">
            <a:xfrm>
              <a:off x="3739009" y="3739207"/>
              <a:ext cx="1474962" cy="1077767"/>
            </a:xfrm>
            <a:custGeom>
              <a:avLst/>
              <a:gdLst>
                <a:gd name="T0" fmla="*/ 805 w 2540"/>
                <a:gd name="T1" fmla="*/ 0 h 1856"/>
                <a:gd name="T2" fmla="*/ 0 w 2540"/>
                <a:gd name="T3" fmla="*/ 580 h 1856"/>
                <a:gd name="T4" fmla="*/ 52 w 2540"/>
                <a:gd name="T5" fmla="*/ 1559 h 1856"/>
                <a:gd name="T6" fmla="*/ 127 w 2540"/>
                <a:gd name="T7" fmla="*/ 1594 h 1856"/>
                <a:gd name="T8" fmla="*/ 281 w 2540"/>
                <a:gd name="T9" fmla="*/ 1657 h 1856"/>
                <a:gd name="T10" fmla="*/ 439 w 2540"/>
                <a:gd name="T11" fmla="*/ 1712 h 1856"/>
                <a:gd name="T12" fmla="*/ 601 w 2540"/>
                <a:gd name="T13" fmla="*/ 1759 h 1856"/>
                <a:gd name="T14" fmla="*/ 767 w 2540"/>
                <a:gd name="T15" fmla="*/ 1797 h 1856"/>
                <a:gd name="T16" fmla="*/ 937 w 2540"/>
                <a:gd name="T17" fmla="*/ 1826 h 1856"/>
                <a:gd name="T18" fmla="*/ 1108 w 2540"/>
                <a:gd name="T19" fmla="*/ 1845 h 1856"/>
                <a:gd name="T20" fmla="*/ 1283 w 2540"/>
                <a:gd name="T21" fmla="*/ 1856 h 1856"/>
                <a:gd name="T22" fmla="*/ 1373 w 2540"/>
                <a:gd name="T23" fmla="*/ 1856 h 1856"/>
                <a:gd name="T24" fmla="*/ 1449 w 2540"/>
                <a:gd name="T25" fmla="*/ 1856 h 1856"/>
                <a:gd name="T26" fmla="*/ 1602 w 2540"/>
                <a:gd name="T27" fmla="*/ 1848 h 1856"/>
                <a:gd name="T28" fmla="*/ 1754 w 2540"/>
                <a:gd name="T29" fmla="*/ 1832 h 1856"/>
                <a:gd name="T30" fmla="*/ 1903 w 2540"/>
                <a:gd name="T31" fmla="*/ 1810 h 1856"/>
                <a:gd name="T32" fmla="*/ 2049 w 2540"/>
                <a:gd name="T33" fmla="*/ 1782 h 1856"/>
                <a:gd name="T34" fmla="*/ 2193 w 2540"/>
                <a:gd name="T35" fmla="*/ 1746 h 1856"/>
                <a:gd name="T36" fmla="*/ 2334 w 2540"/>
                <a:gd name="T37" fmla="*/ 1703 h 1856"/>
                <a:gd name="T38" fmla="*/ 2473 w 2540"/>
                <a:gd name="T39" fmla="*/ 1654 h 1856"/>
                <a:gd name="T40" fmla="*/ 2540 w 2540"/>
                <a:gd name="T41" fmla="*/ 1626 h 1856"/>
                <a:gd name="T42" fmla="*/ 1746 w 2540"/>
                <a:gd name="T43" fmla="*/ 1059 h 1856"/>
                <a:gd name="T44" fmla="*/ 1794 w 2540"/>
                <a:gd name="T45" fmla="*/ 58 h 1856"/>
                <a:gd name="T46" fmla="*/ 1743 w 2540"/>
                <a:gd name="T47" fmla="*/ 74 h 1856"/>
                <a:gd name="T48" fmla="*/ 1641 w 2540"/>
                <a:gd name="T49" fmla="*/ 99 h 1856"/>
                <a:gd name="T50" fmla="*/ 1536 w 2540"/>
                <a:gd name="T51" fmla="*/ 116 h 1856"/>
                <a:gd name="T52" fmla="*/ 1427 w 2540"/>
                <a:gd name="T53" fmla="*/ 125 h 1856"/>
                <a:gd name="T54" fmla="*/ 1373 w 2540"/>
                <a:gd name="T55" fmla="*/ 125 h 1856"/>
                <a:gd name="T56" fmla="*/ 1296 w 2540"/>
                <a:gd name="T57" fmla="*/ 124 h 1856"/>
                <a:gd name="T58" fmla="*/ 1148 w 2540"/>
                <a:gd name="T59" fmla="*/ 109 h 1856"/>
                <a:gd name="T60" fmla="*/ 1006 w 2540"/>
                <a:gd name="T61" fmla="*/ 76 h 1856"/>
                <a:gd name="T62" fmla="*/ 870 w 2540"/>
                <a:gd name="T63" fmla="*/ 29 h 1856"/>
                <a:gd name="T64" fmla="*/ 805 w 2540"/>
                <a:gd name="T65" fmla="*/ 0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0" h="1856">
                  <a:moveTo>
                    <a:pt x="805" y="0"/>
                  </a:moveTo>
                  <a:lnTo>
                    <a:pt x="0" y="580"/>
                  </a:lnTo>
                  <a:lnTo>
                    <a:pt x="52" y="1559"/>
                  </a:lnTo>
                  <a:lnTo>
                    <a:pt x="127" y="1594"/>
                  </a:lnTo>
                  <a:lnTo>
                    <a:pt x="281" y="1657"/>
                  </a:lnTo>
                  <a:lnTo>
                    <a:pt x="439" y="1712"/>
                  </a:lnTo>
                  <a:lnTo>
                    <a:pt x="601" y="1759"/>
                  </a:lnTo>
                  <a:lnTo>
                    <a:pt x="767" y="1797"/>
                  </a:lnTo>
                  <a:lnTo>
                    <a:pt x="937" y="1826"/>
                  </a:lnTo>
                  <a:lnTo>
                    <a:pt x="1108" y="1845"/>
                  </a:lnTo>
                  <a:lnTo>
                    <a:pt x="1283" y="1856"/>
                  </a:lnTo>
                  <a:lnTo>
                    <a:pt x="1373" y="1856"/>
                  </a:lnTo>
                  <a:lnTo>
                    <a:pt x="1449" y="1856"/>
                  </a:lnTo>
                  <a:lnTo>
                    <a:pt x="1602" y="1848"/>
                  </a:lnTo>
                  <a:lnTo>
                    <a:pt x="1754" y="1832"/>
                  </a:lnTo>
                  <a:lnTo>
                    <a:pt x="1903" y="1810"/>
                  </a:lnTo>
                  <a:lnTo>
                    <a:pt x="2049" y="1782"/>
                  </a:lnTo>
                  <a:lnTo>
                    <a:pt x="2193" y="1746"/>
                  </a:lnTo>
                  <a:lnTo>
                    <a:pt x="2334" y="1703"/>
                  </a:lnTo>
                  <a:lnTo>
                    <a:pt x="2473" y="1654"/>
                  </a:lnTo>
                  <a:lnTo>
                    <a:pt x="2540" y="1626"/>
                  </a:lnTo>
                  <a:lnTo>
                    <a:pt x="1746" y="1059"/>
                  </a:lnTo>
                  <a:lnTo>
                    <a:pt x="1794" y="58"/>
                  </a:lnTo>
                  <a:lnTo>
                    <a:pt x="1743" y="74"/>
                  </a:lnTo>
                  <a:lnTo>
                    <a:pt x="1641" y="99"/>
                  </a:lnTo>
                  <a:lnTo>
                    <a:pt x="1536" y="116"/>
                  </a:lnTo>
                  <a:lnTo>
                    <a:pt x="1427" y="125"/>
                  </a:lnTo>
                  <a:lnTo>
                    <a:pt x="1373" y="125"/>
                  </a:lnTo>
                  <a:lnTo>
                    <a:pt x="1296" y="124"/>
                  </a:lnTo>
                  <a:lnTo>
                    <a:pt x="1148" y="109"/>
                  </a:lnTo>
                  <a:lnTo>
                    <a:pt x="1006" y="76"/>
                  </a:lnTo>
                  <a:lnTo>
                    <a:pt x="870" y="29"/>
                  </a:lnTo>
                  <a:lnTo>
                    <a:pt x="805"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200">
                <a:latin typeface="Arial" panose="020B0604020202020204" pitchFamily="34" charset="0"/>
                <a:cs typeface="Arial" panose="020B0604020202020204" pitchFamily="34" charset="0"/>
              </a:endParaRPr>
            </a:p>
          </p:txBody>
        </p:sp>
        <p:sp>
          <p:nvSpPr>
            <p:cNvPr id="5" name="Freeform 8">
              <a:extLst>
                <a:ext uri="{FF2B5EF4-FFF2-40B4-BE49-F238E27FC236}">
                  <a16:creationId xmlns:a16="http://schemas.microsoft.com/office/drawing/2014/main" id="{A7BC7461-5E5C-1BDE-076A-F3E8CDE6F70D}"/>
                </a:ext>
              </a:extLst>
            </p:cNvPr>
            <p:cNvSpPr>
              <a:spLocks/>
            </p:cNvSpPr>
            <p:nvPr/>
          </p:nvSpPr>
          <p:spPr bwMode="auto">
            <a:xfrm>
              <a:off x="4853940" y="3302526"/>
              <a:ext cx="1395988" cy="1333272"/>
            </a:xfrm>
            <a:custGeom>
              <a:avLst/>
              <a:gdLst>
                <a:gd name="T0" fmla="*/ 711 w 2403"/>
                <a:gd name="T1" fmla="*/ 0 h 2298"/>
                <a:gd name="T2" fmla="*/ 688 w 2403"/>
                <a:gd name="T3" fmla="*/ 61 h 2298"/>
                <a:gd name="T4" fmla="*/ 632 w 2403"/>
                <a:gd name="T5" fmla="*/ 176 h 2298"/>
                <a:gd name="T6" fmla="*/ 566 w 2403"/>
                <a:gd name="T7" fmla="*/ 285 h 2298"/>
                <a:gd name="T8" fmla="*/ 491 w 2403"/>
                <a:gd name="T9" fmla="*/ 386 h 2298"/>
                <a:gd name="T10" fmla="*/ 407 w 2403"/>
                <a:gd name="T11" fmla="*/ 480 h 2298"/>
                <a:gd name="T12" fmla="*/ 313 w 2403"/>
                <a:gd name="T13" fmla="*/ 566 h 2298"/>
                <a:gd name="T14" fmla="*/ 212 w 2403"/>
                <a:gd name="T15" fmla="*/ 643 h 2298"/>
                <a:gd name="T16" fmla="*/ 103 w 2403"/>
                <a:gd name="T17" fmla="*/ 710 h 2298"/>
                <a:gd name="T18" fmla="*/ 48 w 2403"/>
                <a:gd name="T19" fmla="*/ 740 h 2298"/>
                <a:gd name="T20" fmla="*/ 0 w 2403"/>
                <a:gd name="T21" fmla="*/ 1726 h 2298"/>
                <a:gd name="T22" fmla="*/ 799 w 2403"/>
                <a:gd name="T23" fmla="*/ 2298 h 2298"/>
                <a:gd name="T24" fmla="*/ 871 w 2403"/>
                <a:gd name="T25" fmla="*/ 2261 h 2298"/>
                <a:gd name="T26" fmla="*/ 1012 w 2403"/>
                <a:gd name="T27" fmla="*/ 2184 h 2298"/>
                <a:gd name="T28" fmla="*/ 1147 w 2403"/>
                <a:gd name="T29" fmla="*/ 2099 h 2298"/>
                <a:gd name="T30" fmla="*/ 1278 w 2403"/>
                <a:gd name="T31" fmla="*/ 2007 h 2298"/>
                <a:gd name="T32" fmla="*/ 1403 w 2403"/>
                <a:gd name="T33" fmla="*/ 1909 h 2298"/>
                <a:gd name="T34" fmla="*/ 1524 w 2403"/>
                <a:gd name="T35" fmla="*/ 1805 h 2298"/>
                <a:gd name="T36" fmla="*/ 1639 w 2403"/>
                <a:gd name="T37" fmla="*/ 1694 h 2298"/>
                <a:gd name="T38" fmla="*/ 1748 w 2403"/>
                <a:gd name="T39" fmla="*/ 1578 h 2298"/>
                <a:gd name="T40" fmla="*/ 1851 w 2403"/>
                <a:gd name="T41" fmla="*/ 1456 h 2298"/>
                <a:gd name="T42" fmla="*/ 1947 w 2403"/>
                <a:gd name="T43" fmla="*/ 1329 h 2298"/>
                <a:gd name="T44" fmla="*/ 2037 w 2403"/>
                <a:gd name="T45" fmla="*/ 1197 h 2298"/>
                <a:gd name="T46" fmla="*/ 2120 w 2403"/>
                <a:gd name="T47" fmla="*/ 1060 h 2298"/>
                <a:gd name="T48" fmla="*/ 2197 w 2403"/>
                <a:gd name="T49" fmla="*/ 919 h 2298"/>
                <a:gd name="T50" fmla="*/ 2265 w 2403"/>
                <a:gd name="T51" fmla="*/ 773 h 2298"/>
                <a:gd name="T52" fmla="*/ 2326 w 2403"/>
                <a:gd name="T53" fmla="*/ 623 h 2298"/>
                <a:gd name="T54" fmla="*/ 2379 w 2403"/>
                <a:gd name="T55" fmla="*/ 470 h 2298"/>
                <a:gd name="T56" fmla="*/ 2403 w 2403"/>
                <a:gd name="T57" fmla="*/ 391 h 2298"/>
                <a:gd name="T58" fmla="*/ 1462 w 2403"/>
                <a:gd name="T59" fmla="*/ 659 h 2298"/>
                <a:gd name="T60" fmla="*/ 711 w 2403"/>
                <a:gd name="T61" fmla="*/ 0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3" h="2298">
                  <a:moveTo>
                    <a:pt x="711" y="0"/>
                  </a:moveTo>
                  <a:lnTo>
                    <a:pt x="688" y="61"/>
                  </a:lnTo>
                  <a:lnTo>
                    <a:pt x="632" y="176"/>
                  </a:lnTo>
                  <a:lnTo>
                    <a:pt x="566" y="285"/>
                  </a:lnTo>
                  <a:lnTo>
                    <a:pt x="491" y="386"/>
                  </a:lnTo>
                  <a:lnTo>
                    <a:pt x="407" y="480"/>
                  </a:lnTo>
                  <a:lnTo>
                    <a:pt x="313" y="566"/>
                  </a:lnTo>
                  <a:lnTo>
                    <a:pt x="212" y="643"/>
                  </a:lnTo>
                  <a:lnTo>
                    <a:pt x="103" y="710"/>
                  </a:lnTo>
                  <a:lnTo>
                    <a:pt x="48" y="740"/>
                  </a:lnTo>
                  <a:lnTo>
                    <a:pt x="0" y="1726"/>
                  </a:lnTo>
                  <a:lnTo>
                    <a:pt x="799" y="2298"/>
                  </a:lnTo>
                  <a:lnTo>
                    <a:pt x="871" y="2261"/>
                  </a:lnTo>
                  <a:lnTo>
                    <a:pt x="1012" y="2184"/>
                  </a:lnTo>
                  <a:lnTo>
                    <a:pt x="1147" y="2099"/>
                  </a:lnTo>
                  <a:lnTo>
                    <a:pt x="1278" y="2007"/>
                  </a:lnTo>
                  <a:lnTo>
                    <a:pt x="1403" y="1909"/>
                  </a:lnTo>
                  <a:lnTo>
                    <a:pt x="1524" y="1805"/>
                  </a:lnTo>
                  <a:lnTo>
                    <a:pt x="1639" y="1694"/>
                  </a:lnTo>
                  <a:lnTo>
                    <a:pt x="1748" y="1578"/>
                  </a:lnTo>
                  <a:lnTo>
                    <a:pt x="1851" y="1456"/>
                  </a:lnTo>
                  <a:lnTo>
                    <a:pt x="1947" y="1329"/>
                  </a:lnTo>
                  <a:lnTo>
                    <a:pt x="2037" y="1197"/>
                  </a:lnTo>
                  <a:lnTo>
                    <a:pt x="2120" y="1060"/>
                  </a:lnTo>
                  <a:lnTo>
                    <a:pt x="2197" y="919"/>
                  </a:lnTo>
                  <a:lnTo>
                    <a:pt x="2265" y="773"/>
                  </a:lnTo>
                  <a:lnTo>
                    <a:pt x="2326" y="623"/>
                  </a:lnTo>
                  <a:lnTo>
                    <a:pt x="2379" y="470"/>
                  </a:lnTo>
                  <a:lnTo>
                    <a:pt x="2403" y="391"/>
                  </a:lnTo>
                  <a:lnTo>
                    <a:pt x="1462" y="659"/>
                  </a:lnTo>
                  <a:lnTo>
                    <a:pt x="711"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200">
                <a:latin typeface="Arial" panose="020B0604020202020204" pitchFamily="34" charset="0"/>
                <a:cs typeface="Arial" panose="020B0604020202020204" pitchFamily="34" charset="0"/>
              </a:endParaRPr>
            </a:p>
          </p:txBody>
        </p:sp>
        <p:sp>
          <p:nvSpPr>
            <p:cNvPr id="6" name="Freeform 1412">
              <a:extLst>
                <a:ext uri="{FF2B5EF4-FFF2-40B4-BE49-F238E27FC236}">
                  <a16:creationId xmlns:a16="http://schemas.microsoft.com/office/drawing/2014/main" id="{7D096807-9E87-2D48-05E3-B7646594564F}"/>
                </a:ext>
              </a:extLst>
            </p:cNvPr>
            <p:cNvSpPr>
              <a:spLocks/>
            </p:cNvSpPr>
            <p:nvPr/>
          </p:nvSpPr>
          <p:spPr bwMode="auto">
            <a:xfrm>
              <a:off x="5186782" y="2001772"/>
              <a:ext cx="1119577" cy="1572519"/>
            </a:xfrm>
            <a:custGeom>
              <a:avLst/>
              <a:gdLst>
                <a:gd name="T0" fmla="*/ 0 w 1928"/>
                <a:gd name="T1" fmla="*/ 1077 h 2710"/>
                <a:gd name="T2" fmla="*/ 46 w 1928"/>
                <a:gd name="T3" fmla="*/ 1155 h 2710"/>
                <a:gd name="T4" fmla="*/ 101 w 1928"/>
                <a:gd name="T5" fmla="*/ 1278 h 2710"/>
                <a:gd name="T6" fmla="*/ 133 w 1928"/>
                <a:gd name="T7" fmla="*/ 1363 h 2710"/>
                <a:gd name="T8" fmla="*/ 157 w 1928"/>
                <a:gd name="T9" fmla="*/ 1450 h 2710"/>
                <a:gd name="T10" fmla="*/ 177 w 1928"/>
                <a:gd name="T11" fmla="*/ 1541 h 2710"/>
                <a:gd name="T12" fmla="*/ 190 w 1928"/>
                <a:gd name="T13" fmla="*/ 1633 h 2710"/>
                <a:gd name="T14" fmla="*/ 196 w 1928"/>
                <a:gd name="T15" fmla="*/ 1728 h 2710"/>
                <a:gd name="T16" fmla="*/ 197 w 1928"/>
                <a:gd name="T17" fmla="*/ 1776 h 2710"/>
                <a:gd name="T18" fmla="*/ 196 w 1928"/>
                <a:gd name="T19" fmla="*/ 1848 h 2710"/>
                <a:gd name="T20" fmla="*/ 180 w 1928"/>
                <a:gd name="T21" fmla="*/ 1989 h 2710"/>
                <a:gd name="T22" fmla="*/ 168 w 1928"/>
                <a:gd name="T23" fmla="*/ 2058 h 2710"/>
                <a:gd name="T24" fmla="*/ 908 w 1928"/>
                <a:gd name="T25" fmla="*/ 2710 h 2710"/>
                <a:gd name="T26" fmla="*/ 1855 w 1928"/>
                <a:gd name="T27" fmla="*/ 2441 h 2710"/>
                <a:gd name="T28" fmla="*/ 1872 w 1928"/>
                <a:gd name="T29" fmla="*/ 2360 h 2710"/>
                <a:gd name="T30" fmla="*/ 1899 w 1928"/>
                <a:gd name="T31" fmla="*/ 2197 h 2710"/>
                <a:gd name="T32" fmla="*/ 1917 w 1928"/>
                <a:gd name="T33" fmla="*/ 2030 h 2710"/>
                <a:gd name="T34" fmla="*/ 1926 w 1928"/>
                <a:gd name="T35" fmla="*/ 1861 h 2710"/>
                <a:gd name="T36" fmla="*/ 1928 w 1928"/>
                <a:gd name="T37" fmla="*/ 1776 h 2710"/>
                <a:gd name="T38" fmla="*/ 1925 w 1928"/>
                <a:gd name="T39" fmla="*/ 1652 h 2710"/>
                <a:gd name="T40" fmla="*/ 1906 w 1928"/>
                <a:gd name="T41" fmla="*/ 1409 h 2710"/>
                <a:gd name="T42" fmla="*/ 1868 w 1928"/>
                <a:gd name="T43" fmla="*/ 1172 h 2710"/>
                <a:gd name="T44" fmla="*/ 1812 w 1928"/>
                <a:gd name="T45" fmla="*/ 940 h 2710"/>
                <a:gd name="T46" fmla="*/ 1740 w 1928"/>
                <a:gd name="T47" fmla="*/ 717 h 2710"/>
                <a:gd name="T48" fmla="*/ 1652 w 1928"/>
                <a:gd name="T49" fmla="*/ 500 h 2710"/>
                <a:gd name="T50" fmla="*/ 1547 w 1928"/>
                <a:gd name="T51" fmla="*/ 293 h 2710"/>
                <a:gd name="T52" fmla="*/ 1427 w 1928"/>
                <a:gd name="T53" fmla="*/ 95 h 2710"/>
                <a:gd name="T54" fmla="*/ 1361 w 1928"/>
                <a:gd name="T55" fmla="*/ 0 h 2710"/>
                <a:gd name="T56" fmla="*/ 985 w 1928"/>
                <a:gd name="T57" fmla="*/ 902 h 2710"/>
                <a:gd name="T58" fmla="*/ 0 w 1928"/>
                <a:gd name="T59" fmla="*/ 1077 h 2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8" h="2710">
                  <a:moveTo>
                    <a:pt x="0" y="1077"/>
                  </a:moveTo>
                  <a:lnTo>
                    <a:pt x="46" y="1155"/>
                  </a:lnTo>
                  <a:lnTo>
                    <a:pt x="101" y="1278"/>
                  </a:lnTo>
                  <a:lnTo>
                    <a:pt x="133" y="1363"/>
                  </a:lnTo>
                  <a:lnTo>
                    <a:pt x="157" y="1450"/>
                  </a:lnTo>
                  <a:lnTo>
                    <a:pt x="177" y="1541"/>
                  </a:lnTo>
                  <a:lnTo>
                    <a:pt x="190" y="1633"/>
                  </a:lnTo>
                  <a:lnTo>
                    <a:pt x="196" y="1728"/>
                  </a:lnTo>
                  <a:lnTo>
                    <a:pt x="197" y="1776"/>
                  </a:lnTo>
                  <a:lnTo>
                    <a:pt x="196" y="1848"/>
                  </a:lnTo>
                  <a:lnTo>
                    <a:pt x="180" y="1989"/>
                  </a:lnTo>
                  <a:lnTo>
                    <a:pt x="168" y="2058"/>
                  </a:lnTo>
                  <a:lnTo>
                    <a:pt x="908" y="2710"/>
                  </a:lnTo>
                  <a:lnTo>
                    <a:pt x="1855" y="2441"/>
                  </a:lnTo>
                  <a:lnTo>
                    <a:pt x="1872" y="2360"/>
                  </a:lnTo>
                  <a:lnTo>
                    <a:pt x="1899" y="2197"/>
                  </a:lnTo>
                  <a:lnTo>
                    <a:pt x="1917" y="2030"/>
                  </a:lnTo>
                  <a:lnTo>
                    <a:pt x="1926" y="1861"/>
                  </a:lnTo>
                  <a:lnTo>
                    <a:pt x="1928" y="1776"/>
                  </a:lnTo>
                  <a:lnTo>
                    <a:pt x="1925" y="1652"/>
                  </a:lnTo>
                  <a:lnTo>
                    <a:pt x="1906" y="1409"/>
                  </a:lnTo>
                  <a:lnTo>
                    <a:pt x="1868" y="1172"/>
                  </a:lnTo>
                  <a:lnTo>
                    <a:pt x="1812" y="940"/>
                  </a:lnTo>
                  <a:lnTo>
                    <a:pt x="1740" y="717"/>
                  </a:lnTo>
                  <a:lnTo>
                    <a:pt x="1652" y="500"/>
                  </a:lnTo>
                  <a:lnTo>
                    <a:pt x="1547" y="293"/>
                  </a:lnTo>
                  <a:lnTo>
                    <a:pt x="1427" y="95"/>
                  </a:lnTo>
                  <a:lnTo>
                    <a:pt x="1361" y="0"/>
                  </a:lnTo>
                  <a:lnTo>
                    <a:pt x="985" y="902"/>
                  </a:lnTo>
                  <a:lnTo>
                    <a:pt x="0" y="1077"/>
                  </a:lnTo>
                  <a:close/>
                </a:path>
              </a:pathLst>
            </a:custGeom>
            <a:solidFill>
              <a:srgbClr val="F359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365760" numCol="1"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b="1" dirty="0">
                <a:solidFill>
                  <a:schemeClr val="bg1"/>
                </a:solidFill>
                <a:latin typeface="Arial" panose="020B0604020202020204" pitchFamily="34" charset="0"/>
                <a:cs typeface="Arial" panose="020B0604020202020204" pitchFamily="34" charset="0"/>
              </a:endParaRPr>
            </a:p>
          </p:txBody>
        </p:sp>
        <p:sp>
          <p:nvSpPr>
            <p:cNvPr id="7" name="Freeform 1413">
              <a:extLst>
                <a:ext uri="{FF2B5EF4-FFF2-40B4-BE49-F238E27FC236}">
                  <a16:creationId xmlns:a16="http://schemas.microsoft.com/office/drawing/2014/main" id="{97D58293-2AB4-F43E-F1EA-DE915913C5F5}"/>
                </a:ext>
              </a:extLst>
            </p:cNvPr>
            <p:cNvSpPr>
              <a:spLocks/>
            </p:cNvSpPr>
            <p:nvPr/>
          </p:nvSpPr>
          <p:spPr bwMode="auto">
            <a:xfrm>
              <a:off x="2782710" y="3063279"/>
              <a:ext cx="1314690" cy="1528385"/>
            </a:xfrm>
            <a:custGeom>
              <a:avLst/>
              <a:gdLst>
                <a:gd name="T0" fmla="*/ 2262 w 2262"/>
                <a:gd name="T1" fmla="*/ 1075 h 2634"/>
                <a:gd name="T2" fmla="*/ 2209 w 2262"/>
                <a:gd name="T3" fmla="*/ 1039 h 2634"/>
                <a:gd name="T4" fmla="*/ 2111 w 2262"/>
                <a:gd name="T5" fmla="*/ 961 h 2634"/>
                <a:gd name="T6" fmla="*/ 2020 w 2262"/>
                <a:gd name="T7" fmla="*/ 874 h 2634"/>
                <a:gd name="T8" fmla="*/ 1938 w 2262"/>
                <a:gd name="T9" fmla="*/ 779 h 2634"/>
                <a:gd name="T10" fmla="*/ 1864 w 2262"/>
                <a:gd name="T11" fmla="*/ 677 h 2634"/>
                <a:gd name="T12" fmla="*/ 1801 w 2262"/>
                <a:gd name="T13" fmla="*/ 567 h 2634"/>
                <a:gd name="T14" fmla="*/ 1748 w 2262"/>
                <a:gd name="T15" fmla="*/ 452 h 2634"/>
                <a:gd name="T16" fmla="*/ 1706 w 2262"/>
                <a:gd name="T17" fmla="*/ 331 h 2634"/>
                <a:gd name="T18" fmla="*/ 1689 w 2262"/>
                <a:gd name="T19" fmla="*/ 267 h 2634"/>
                <a:gd name="T20" fmla="*/ 731 w 2262"/>
                <a:gd name="T21" fmla="*/ 0 h 2634"/>
                <a:gd name="T22" fmla="*/ 0 w 2262"/>
                <a:gd name="T23" fmla="*/ 649 h 2634"/>
                <a:gd name="T24" fmla="*/ 20 w 2262"/>
                <a:gd name="T25" fmla="*/ 729 h 2634"/>
                <a:gd name="T26" fmla="*/ 65 w 2262"/>
                <a:gd name="T27" fmla="*/ 884 h 2634"/>
                <a:gd name="T28" fmla="*/ 118 w 2262"/>
                <a:gd name="T29" fmla="*/ 1037 h 2634"/>
                <a:gd name="T30" fmla="*/ 181 w 2262"/>
                <a:gd name="T31" fmla="*/ 1188 h 2634"/>
                <a:gd name="T32" fmla="*/ 249 w 2262"/>
                <a:gd name="T33" fmla="*/ 1333 h 2634"/>
                <a:gd name="T34" fmla="*/ 324 w 2262"/>
                <a:gd name="T35" fmla="*/ 1473 h 2634"/>
                <a:gd name="T36" fmla="*/ 407 w 2262"/>
                <a:gd name="T37" fmla="*/ 1610 h 2634"/>
                <a:gd name="T38" fmla="*/ 497 w 2262"/>
                <a:gd name="T39" fmla="*/ 1741 h 2634"/>
                <a:gd name="T40" fmla="*/ 593 w 2262"/>
                <a:gd name="T41" fmla="*/ 1868 h 2634"/>
                <a:gd name="T42" fmla="*/ 695 w 2262"/>
                <a:gd name="T43" fmla="*/ 1989 h 2634"/>
                <a:gd name="T44" fmla="*/ 804 w 2262"/>
                <a:gd name="T45" fmla="*/ 2105 h 2634"/>
                <a:gd name="T46" fmla="*/ 918 w 2262"/>
                <a:gd name="T47" fmla="*/ 2216 h 2634"/>
                <a:gd name="T48" fmla="*/ 1039 w 2262"/>
                <a:gd name="T49" fmla="*/ 2319 h 2634"/>
                <a:gd name="T50" fmla="*/ 1163 w 2262"/>
                <a:gd name="T51" fmla="*/ 2418 h 2634"/>
                <a:gd name="T52" fmla="*/ 1294 w 2262"/>
                <a:gd name="T53" fmla="*/ 2510 h 2634"/>
                <a:gd name="T54" fmla="*/ 1429 w 2262"/>
                <a:gd name="T55" fmla="*/ 2594 h 2634"/>
                <a:gd name="T56" fmla="*/ 1497 w 2262"/>
                <a:gd name="T57" fmla="*/ 2634 h 2634"/>
                <a:gd name="T58" fmla="*/ 1447 w 2262"/>
                <a:gd name="T59" fmla="*/ 1663 h 2634"/>
                <a:gd name="T60" fmla="*/ 2262 w 2262"/>
                <a:gd name="T61" fmla="*/ 1075 h 2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62" h="2634">
                  <a:moveTo>
                    <a:pt x="2262" y="1075"/>
                  </a:moveTo>
                  <a:lnTo>
                    <a:pt x="2209" y="1039"/>
                  </a:lnTo>
                  <a:lnTo>
                    <a:pt x="2111" y="961"/>
                  </a:lnTo>
                  <a:lnTo>
                    <a:pt x="2020" y="874"/>
                  </a:lnTo>
                  <a:lnTo>
                    <a:pt x="1938" y="779"/>
                  </a:lnTo>
                  <a:lnTo>
                    <a:pt x="1864" y="677"/>
                  </a:lnTo>
                  <a:lnTo>
                    <a:pt x="1801" y="567"/>
                  </a:lnTo>
                  <a:lnTo>
                    <a:pt x="1748" y="452"/>
                  </a:lnTo>
                  <a:lnTo>
                    <a:pt x="1706" y="331"/>
                  </a:lnTo>
                  <a:lnTo>
                    <a:pt x="1689" y="267"/>
                  </a:lnTo>
                  <a:lnTo>
                    <a:pt x="731" y="0"/>
                  </a:lnTo>
                  <a:lnTo>
                    <a:pt x="0" y="649"/>
                  </a:lnTo>
                  <a:lnTo>
                    <a:pt x="20" y="729"/>
                  </a:lnTo>
                  <a:lnTo>
                    <a:pt x="65" y="884"/>
                  </a:lnTo>
                  <a:lnTo>
                    <a:pt x="118" y="1037"/>
                  </a:lnTo>
                  <a:lnTo>
                    <a:pt x="181" y="1188"/>
                  </a:lnTo>
                  <a:lnTo>
                    <a:pt x="249" y="1333"/>
                  </a:lnTo>
                  <a:lnTo>
                    <a:pt x="324" y="1473"/>
                  </a:lnTo>
                  <a:lnTo>
                    <a:pt x="407" y="1610"/>
                  </a:lnTo>
                  <a:lnTo>
                    <a:pt x="497" y="1741"/>
                  </a:lnTo>
                  <a:lnTo>
                    <a:pt x="593" y="1868"/>
                  </a:lnTo>
                  <a:lnTo>
                    <a:pt x="695" y="1989"/>
                  </a:lnTo>
                  <a:lnTo>
                    <a:pt x="804" y="2105"/>
                  </a:lnTo>
                  <a:lnTo>
                    <a:pt x="918" y="2216"/>
                  </a:lnTo>
                  <a:lnTo>
                    <a:pt x="1039" y="2319"/>
                  </a:lnTo>
                  <a:lnTo>
                    <a:pt x="1163" y="2418"/>
                  </a:lnTo>
                  <a:lnTo>
                    <a:pt x="1294" y="2510"/>
                  </a:lnTo>
                  <a:lnTo>
                    <a:pt x="1429" y="2594"/>
                  </a:lnTo>
                  <a:lnTo>
                    <a:pt x="1497" y="2634"/>
                  </a:lnTo>
                  <a:lnTo>
                    <a:pt x="1447" y="1663"/>
                  </a:lnTo>
                  <a:lnTo>
                    <a:pt x="2262" y="1075"/>
                  </a:lnTo>
                  <a:close/>
                </a:path>
              </a:pathLst>
            </a:custGeom>
            <a:solidFill>
              <a:schemeClr val="accent4">
                <a:lumMod val="75000"/>
              </a:schemeClr>
            </a:solidFill>
            <a:ln>
              <a:noFill/>
            </a:ln>
          </p:spPr>
          <p:txBody>
            <a:bodyPr vert="horz" wrap="square" lIns="91440" tIns="45720" rIns="91440" bIns="45720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b="1" dirty="0">
                <a:solidFill>
                  <a:schemeClr val="bg1"/>
                </a:solidFill>
                <a:latin typeface="Arial" panose="020B0604020202020204" pitchFamily="34" charset="0"/>
                <a:cs typeface="Arial" panose="020B0604020202020204" pitchFamily="34" charset="0"/>
              </a:endParaRPr>
            </a:p>
          </p:txBody>
        </p:sp>
        <p:sp>
          <p:nvSpPr>
            <p:cNvPr id="8" name="Freeform 1414">
              <a:extLst>
                <a:ext uri="{FF2B5EF4-FFF2-40B4-BE49-F238E27FC236}">
                  <a16:creationId xmlns:a16="http://schemas.microsoft.com/office/drawing/2014/main" id="{D7431C1F-A517-F4ED-9CAF-6B7871DAD03E}"/>
                </a:ext>
              </a:extLst>
            </p:cNvPr>
            <p:cNvSpPr>
              <a:spLocks/>
            </p:cNvSpPr>
            <p:nvPr/>
          </p:nvSpPr>
          <p:spPr bwMode="auto">
            <a:xfrm>
              <a:off x="4617702" y="1251516"/>
              <a:ext cx="1291462" cy="1284495"/>
            </a:xfrm>
            <a:custGeom>
              <a:avLst/>
              <a:gdLst>
                <a:gd name="T0" fmla="*/ 0 w 2223"/>
                <a:gd name="T1" fmla="*/ 1735 h 2215"/>
                <a:gd name="T2" fmla="*/ 66 w 2223"/>
                <a:gd name="T3" fmla="*/ 1744 h 2215"/>
                <a:gd name="T4" fmla="*/ 193 w 2223"/>
                <a:gd name="T5" fmla="*/ 1773 h 2215"/>
                <a:gd name="T6" fmla="*/ 315 w 2223"/>
                <a:gd name="T7" fmla="*/ 1813 h 2215"/>
                <a:gd name="T8" fmla="*/ 432 w 2223"/>
                <a:gd name="T9" fmla="*/ 1864 h 2215"/>
                <a:gd name="T10" fmla="*/ 542 w 2223"/>
                <a:gd name="T11" fmla="*/ 1926 h 2215"/>
                <a:gd name="T12" fmla="*/ 647 w 2223"/>
                <a:gd name="T13" fmla="*/ 1997 h 2215"/>
                <a:gd name="T14" fmla="*/ 743 w 2223"/>
                <a:gd name="T15" fmla="*/ 2077 h 2215"/>
                <a:gd name="T16" fmla="*/ 831 w 2223"/>
                <a:gd name="T17" fmla="*/ 2167 h 2215"/>
                <a:gd name="T18" fmla="*/ 872 w 2223"/>
                <a:gd name="T19" fmla="*/ 2215 h 2215"/>
                <a:gd name="T20" fmla="*/ 1845 w 2223"/>
                <a:gd name="T21" fmla="*/ 2042 h 2215"/>
                <a:gd name="T22" fmla="*/ 2223 w 2223"/>
                <a:gd name="T23" fmla="*/ 1134 h 2215"/>
                <a:gd name="T24" fmla="*/ 2174 w 2223"/>
                <a:gd name="T25" fmla="*/ 1074 h 2215"/>
                <a:gd name="T26" fmla="*/ 2067 w 2223"/>
                <a:gd name="T27" fmla="*/ 956 h 2215"/>
                <a:gd name="T28" fmla="*/ 1957 w 2223"/>
                <a:gd name="T29" fmla="*/ 845 h 2215"/>
                <a:gd name="T30" fmla="*/ 1841 w 2223"/>
                <a:gd name="T31" fmla="*/ 738 h 2215"/>
                <a:gd name="T32" fmla="*/ 1719 w 2223"/>
                <a:gd name="T33" fmla="*/ 640 h 2215"/>
                <a:gd name="T34" fmla="*/ 1592 w 2223"/>
                <a:gd name="T35" fmla="*/ 545 h 2215"/>
                <a:gd name="T36" fmla="*/ 1460 w 2223"/>
                <a:gd name="T37" fmla="*/ 459 h 2215"/>
                <a:gd name="T38" fmla="*/ 1323 w 2223"/>
                <a:gd name="T39" fmla="*/ 378 h 2215"/>
                <a:gd name="T40" fmla="*/ 1182 w 2223"/>
                <a:gd name="T41" fmla="*/ 306 h 2215"/>
                <a:gd name="T42" fmla="*/ 1037 w 2223"/>
                <a:gd name="T43" fmla="*/ 238 h 2215"/>
                <a:gd name="T44" fmla="*/ 888 w 2223"/>
                <a:gd name="T45" fmla="*/ 180 h 2215"/>
                <a:gd name="T46" fmla="*/ 736 w 2223"/>
                <a:gd name="T47" fmla="*/ 129 h 2215"/>
                <a:gd name="T48" fmla="*/ 579 w 2223"/>
                <a:gd name="T49" fmla="*/ 85 h 2215"/>
                <a:gd name="T50" fmla="*/ 420 w 2223"/>
                <a:gd name="T51" fmla="*/ 50 h 2215"/>
                <a:gd name="T52" fmla="*/ 258 w 2223"/>
                <a:gd name="T53" fmla="*/ 23 h 2215"/>
                <a:gd name="T54" fmla="*/ 93 w 2223"/>
                <a:gd name="T55" fmla="*/ 5 h 2215"/>
                <a:gd name="T56" fmla="*/ 10 w 2223"/>
                <a:gd name="T57" fmla="*/ 0 h 2215"/>
                <a:gd name="T58" fmla="*/ 478 w 2223"/>
                <a:gd name="T59" fmla="*/ 854 h 2215"/>
                <a:gd name="T60" fmla="*/ 0 w 2223"/>
                <a:gd name="T61" fmla="*/ 1735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3" h="2215">
                  <a:moveTo>
                    <a:pt x="0" y="1735"/>
                  </a:moveTo>
                  <a:lnTo>
                    <a:pt x="66" y="1744"/>
                  </a:lnTo>
                  <a:lnTo>
                    <a:pt x="193" y="1773"/>
                  </a:lnTo>
                  <a:lnTo>
                    <a:pt x="315" y="1813"/>
                  </a:lnTo>
                  <a:lnTo>
                    <a:pt x="432" y="1864"/>
                  </a:lnTo>
                  <a:lnTo>
                    <a:pt x="542" y="1926"/>
                  </a:lnTo>
                  <a:lnTo>
                    <a:pt x="647" y="1997"/>
                  </a:lnTo>
                  <a:lnTo>
                    <a:pt x="743" y="2077"/>
                  </a:lnTo>
                  <a:lnTo>
                    <a:pt x="831" y="2167"/>
                  </a:lnTo>
                  <a:lnTo>
                    <a:pt x="872" y="2215"/>
                  </a:lnTo>
                  <a:lnTo>
                    <a:pt x="1845" y="2042"/>
                  </a:lnTo>
                  <a:lnTo>
                    <a:pt x="2223" y="1134"/>
                  </a:lnTo>
                  <a:lnTo>
                    <a:pt x="2174" y="1074"/>
                  </a:lnTo>
                  <a:lnTo>
                    <a:pt x="2067" y="956"/>
                  </a:lnTo>
                  <a:lnTo>
                    <a:pt x="1957" y="845"/>
                  </a:lnTo>
                  <a:lnTo>
                    <a:pt x="1841" y="738"/>
                  </a:lnTo>
                  <a:lnTo>
                    <a:pt x="1719" y="640"/>
                  </a:lnTo>
                  <a:lnTo>
                    <a:pt x="1592" y="545"/>
                  </a:lnTo>
                  <a:lnTo>
                    <a:pt x="1460" y="459"/>
                  </a:lnTo>
                  <a:lnTo>
                    <a:pt x="1323" y="378"/>
                  </a:lnTo>
                  <a:lnTo>
                    <a:pt x="1182" y="306"/>
                  </a:lnTo>
                  <a:lnTo>
                    <a:pt x="1037" y="238"/>
                  </a:lnTo>
                  <a:lnTo>
                    <a:pt x="888" y="180"/>
                  </a:lnTo>
                  <a:lnTo>
                    <a:pt x="736" y="129"/>
                  </a:lnTo>
                  <a:lnTo>
                    <a:pt x="579" y="85"/>
                  </a:lnTo>
                  <a:lnTo>
                    <a:pt x="420" y="50"/>
                  </a:lnTo>
                  <a:lnTo>
                    <a:pt x="258" y="23"/>
                  </a:lnTo>
                  <a:lnTo>
                    <a:pt x="93" y="5"/>
                  </a:lnTo>
                  <a:lnTo>
                    <a:pt x="10" y="0"/>
                  </a:lnTo>
                  <a:lnTo>
                    <a:pt x="478" y="854"/>
                  </a:lnTo>
                  <a:lnTo>
                    <a:pt x="0" y="1735"/>
                  </a:lnTo>
                  <a:close/>
                </a:path>
              </a:pathLst>
            </a:custGeom>
            <a:solidFill>
              <a:srgbClr val="3939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b="1" dirty="0">
                <a:solidFill>
                  <a:schemeClr val="bg1"/>
                </a:solidFill>
                <a:latin typeface="Arial" panose="020B0604020202020204" pitchFamily="34" charset="0"/>
                <a:cs typeface="Arial" panose="020B0604020202020204" pitchFamily="34" charset="0"/>
              </a:endParaRPr>
            </a:p>
          </p:txBody>
        </p:sp>
        <p:sp>
          <p:nvSpPr>
            <p:cNvPr id="9" name="Freeform 1415">
              <a:extLst>
                <a:ext uri="{FF2B5EF4-FFF2-40B4-BE49-F238E27FC236}">
                  <a16:creationId xmlns:a16="http://schemas.microsoft.com/office/drawing/2014/main" id="{5CFF2E8B-FCF2-46FB-5AB3-6E8B1804B2BA}"/>
                </a:ext>
              </a:extLst>
            </p:cNvPr>
            <p:cNvSpPr>
              <a:spLocks/>
            </p:cNvSpPr>
            <p:nvPr/>
          </p:nvSpPr>
          <p:spPr bwMode="auto">
            <a:xfrm>
              <a:off x="3725757" y="3739207"/>
              <a:ext cx="1474962" cy="1077767"/>
            </a:xfrm>
            <a:custGeom>
              <a:avLst/>
              <a:gdLst>
                <a:gd name="T0" fmla="*/ 1794 w 2540"/>
                <a:gd name="T1" fmla="*/ 58 h 1856"/>
                <a:gd name="T2" fmla="*/ 1743 w 2540"/>
                <a:gd name="T3" fmla="*/ 74 h 1856"/>
                <a:gd name="T4" fmla="*/ 1641 w 2540"/>
                <a:gd name="T5" fmla="*/ 99 h 1856"/>
                <a:gd name="T6" fmla="*/ 1536 w 2540"/>
                <a:gd name="T7" fmla="*/ 116 h 1856"/>
                <a:gd name="T8" fmla="*/ 1427 w 2540"/>
                <a:gd name="T9" fmla="*/ 125 h 1856"/>
                <a:gd name="T10" fmla="*/ 1373 w 2540"/>
                <a:gd name="T11" fmla="*/ 125 h 1856"/>
                <a:gd name="T12" fmla="*/ 1296 w 2540"/>
                <a:gd name="T13" fmla="*/ 124 h 1856"/>
                <a:gd name="T14" fmla="*/ 1148 w 2540"/>
                <a:gd name="T15" fmla="*/ 109 h 1856"/>
                <a:gd name="T16" fmla="*/ 1006 w 2540"/>
                <a:gd name="T17" fmla="*/ 76 h 1856"/>
                <a:gd name="T18" fmla="*/ 870 w 2540"/>
                <a:gd name="T19" fmla="*/ 29 h 1856"/>
                <a:gd name="T20" fmla="*/ 805 w 2540"/>
                <a:gd name="T21" fmla="*/ 0 h 1856"/>
                <a:gd name="T22" fmla="*/ 0 w 2540"/>
                <a:gd name="T23" fmla="*/ 580 h 1856"/>
                <a:gd name="T24" fmla="*/ 52 w 2540"/>
                <a:gd name="T25" fmla="*/ 1559 h 1856"/>
                <a:gd name="T26" fmla="*/ 127 w 2540"/>
                <a:gd name="T27" fmla="*/ 1594 h 1856"/>
                <a:gd name="T28" fmla="*/ 281 w 2540"/>
                <a:gd name="T29" fmla="*/ 1657 h 1856"/>
                <a:gd name="T30" fmla="*/ 439 w 2540"/>
                <a:gd name="T31" fmla="*/ 1712 h 1856"/>
                <a:gd name="T32" fmla="*/ 601 w 2540"/>
                <a:gd name="T33" fmla="*/ 1759 h 1856"/>
                <a:gd name="T34" fmla="*/ 767 w 2540"/>
                <a:gd name="T35" fmla="*/ 1797 h 1856"/>
                <a:gd name="T36" fmla="*/ 937 w 2540"/>
                <a:gd name="T37" fmla="*/ 1826 h 1856"/>
                <a:gd name="T38" fmla="*/ 1108 w 2540"/>
                <a:gd name="T39" fmla="*/ 1845 h 1856"/>
                <a:gd name="T40" fmla="*/ 1283 w 2540"/>
                <a:gd name="T41" fmla="*/ 1856 h 1856"/>
                <a:gd name="T42" fmla="*/ 1373 w 2540"/>
                <a:gd name="T43" fmla="*/ 1856 h 1856"/>
                <a:gd name="T44" fmla="*/ 1449 w 2540"/>
                <a:gd name="T45" fmla="*/ 1856 h 1856"/>
                <a:gd name="T46" fmla="*/ 1602 w 2540"/>
                <a:gd name="T47" fmla="*/ 1848 h 1856"/>
                <a:gd name="T48" fmla="*/ 1754 w 2540"/>
                <a:gd name="T49" fmla="*/ 1832 h 1856"/>
                <a:gd name="T50" fmla="*/ 1903 w 2540"/>
                <a:gd name="T51" fmla="*/ 1810 h 1856"/>
                <a:gd name="T52" fmla="*/ 2049 w 2540"/>
                <a:gd name="T53" fmla="*/ 1782 h 1856"/>
                <a:gd name="T54" fmla="*/ 2193 w 2540"/>
                <a:gd name="T55" fmla="*/ 1746 h 1856"/>
                <a:gd name="T56" fmla="*/ 2334 w 2540"/>
                <a:gd name="T57" fmla="*/ 1703 h 1856"/>
                <a:gd name="T58" fmla="*/ 2473 w 2540"/>
                <a:gd name="T59" fmla="*/ 1654 h 1856"/>
                <a:gd name="T60" fmla="*/ 2540 w 2540"/>
                <a:gd name="T61" fmla="*/ 1626 h 1856"/>
                <a:gd name="T62" fmla="*/ 1746 w 2540"/>
                <a:gd name="T63" fmla="*/ 1059 h 1856"/>
                <a:gd name="T64" fmla="*/ 1794 w 2540"/>
                <a:gd name="T65" fmla="*/ 58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0" h="1856">
                  <a:moveTo>
                    <a:pt x="1794" y="58"/>
                  </a:moveTo>
                  <a:lnTo>
                    <a:pt x="1743" y="74"/>
                  </a:lnTo>
                  <a:lnTo>
                    <a:pt x="1641" y="99"/>
                  </a:lnTo>
                  <a:lnTo>
                    <a:pt x="1536" y="116"/>
                  </a:lnTo>
                  <a:lnTo>
                    <a:pt x="1427" y="125"/>
                  </a:lnTo>
                  <a:lnTo>
                    <a:pt x="1373" y="125"/>
                  </a:lnTo>
                  <a:lnTo>
                    <a:pt x="1296" y="124"/>
                  </a:lnTo>
                  <a:lnTo>
                    <a:pt x="1148" y="109"/>
                  </a:lnTo>
                  <a:lnTo>
                    <a:pt x="1006" y="76"/>
                  </a:lnTo>
                  <a:lnTo>
                    <a:pt x="870" y="29"/>
                  </a:lnTo>
                  <a:lnTo>
                    <a:pt x="805" y="0"/>
                  </a:lnTo>
                  <a:lnTo>
                    <a:pt x="0" y="580"/>
                  </a:lnTo>
                  <a:lnTo>
                    <a:pt x="52" y="1559"/>
                  </a:lnTo>
                  <a:lnTo>
                    <a:pt x="127" y="1594"/>
                  </a:lnTo>
                  <a:lnTo>
                    <a:pt x="281" y="1657"/>
                  </a:lnTo>
                  <a:lnTo>
                    <a:pt x="439" y="1712"/>
                  </a:lnTo>
                  <a:lnTo>
                    <a:pt x="601" y="1759"/>
                  </a:lnTo>
                  <a:lnTo>
                    <a:pt x="767" y="1797"/>
                  </a:lnTo>
                  <a:lnTo>
                    <a:pt x="937" y="1826"/>
                  </a:lnTo>
                  <a:lnTo>
                    <a:pt x="1108" y="1845"/>
                  </a:lnTo>
                  <a:lnTo>
                    <a:pt x="1283" y="1856"/>
                  </a:lnTo>
                  <a:lnTo>
                    <a:pt x="1373" y="1856"/>
                  </a:lnTo>
                  <a:lnTo>
                    <a:pt x="1449" y="1856"/>
                  </a:lnTo>
                  <a:lnTo>
                    <a:pt x="1602" y="1848"/>
                  </a:lnTo>
                  <a:lnTo>
                    <a:pt x="1754" y="1832"/>
                  </a:lnTo>
                  <a:lnTo>
                    <a:pt x="1903" y="1810"/>
                  </a:lnTo>
                  <a:lnTo>
                    <a:pt x="2049" y="1782"/>
                  </a:lnTo>
                  <a:lnTo>
                    <a:pt x="2193" y="1746"/>
                  </a:lnTo>
                  <a:lnTo>
                    <a:pt x="2334" y="1703"/>
                  </a:lnTo>
                  <a:lnTo>
                    <a:pt x="2473" y="1654"/>
                  </a:lnTo>
                  <a:lnTo>
                    <a:pt x="2540" y="1626"/>
                  </a:lnTo>
                  <a:lnTo>
                    <a:pt x="1746" y="1059"/>
                  </a:lnTo>
                  <a:lnTo>
                    <a:pt x="1794" y="58"/>
                  </a:lnTo>
                  <a:close/>
                </a:path>
              </a:pathLst>
            </a:custGeom>
            <a:solidFill>
              <a:schemeClr val="bg2">
                <a:lumMod val="25000"/>
              </a:schemeClr>
            </a:solidFill>
            <a:ln>
              <a:noFill/>
            </a:ln>
          </p:spPr>
          <p:txBody>
            <a:bodyPr vert="horz" wrap="square" lIns="91440" tIns="45720" rIns="45720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b="1" dirty="0">
                <a:solidFill>
                  <a:schemeClr val="bg1"/>
                </a:solidFill>
                <a:latin typeface="Arial" panose="020B0604020202020204" pitchFamily="34" charset="0"/>
                <a:cs typeface="Arial" panose="020B0604020202020204" pitchFamily="34" charset="0"/>
              </a:endParaRPr>
            </a:p>
          </p:txBody>
        </p:sp>
        <p:sp>
          <p:nvSpPr>
            <p:cNvPr id="10" name="Freeform 1416">
              <a:extLst>
                <a:ext uri="{FF2B5EF4-FFF2-40B4-BE49-F238E27FC236}">
                  <a16:creationId xmlns:a16="http://schemas.microsoft.com/office/drawing/2014/main" id="{036D6415-4F4F-4F74-5727-180216CE3F9C}"/>
                </a:ext>
              </a:extLst>
            </p:cNvPr>
            <p:cNvSpPr>
              <a:spLocks/>
            </p:cNvSpPr>
            <p:nvPr/>
          </p:nvSpPr>
          <p:spPr bwMode="auto">
            <a:xfrm>
              <a:off x="4840688" y="3302526"/>
              <a:ext cx="1395988" cy="1333272"/>
            </a:xfrm>
            <a:custGeom>
              <a:avLst/>
              <a:gdLst>
                <a:gd name="T0" fmla="*/ 2403 w 2403"/>
                <a:gd name="T1" fmla="*/ 391 h 2298"/>
                <a:gd name="T2" fmla="*/ 1462 w 2403"/>
                <a:gd name="T3" fmla="*/ 659 h 2298"/>
                <a:gd name="T4" fmla="*/ 711 w 2403"/>
                <a:gd name="T5" fmla="*/ 0 h 2298"/>
                <a:gd name="T6" fmla="*/ 688 w 2403"/>
                <a:gd name="T7" fmla="*/ 61 h 2298"/>
                <a:gd name="T8" fmla="*/ 632 w 2403"/>
                <a:gd name="T9" fmla="*/ 176 h 2298"/>
                <a:gd name="T10" fmla="*/ 566 w 2403"/>
                <a:gd name="T11" fmla="*/ 285 h 2298"/>
                <a:gd name="T12" fmla="*/ 491 w 2403"/>
                <a:gd name="T13" fmla="*/ 386 h 2298"/>
                <a:gd name="T14" fmla="*/ 407 w 2403"/>
                <a:gd name="T15" fmla="*/ 480 h 2298"/>
                <a:gd name="T16" fmla="*/ 313 w 2403"/>
                <a:gd name="T17" fmla="*/ 566 h 2298"/>
                <a:gd name="T18" fmla="*/ 212 w 2403"/>
                <a:gd name="T19" fmla="*/ 643 h 2298"/>
                <a:gd name="T20" fmla="*/ 103 w 2403"/>
                <a:gd name="T21" fmla="*/ 710 h 2298"/>
                <a:gd name="T22" fmla="*/ 48 w 2403"/>
                <a:gd name="T23" fmla="*/ 740 h 2298"/>
                <a:gd name="T24" fmla="*/ 0 w 2403"/>
                <a:gd name="T25" fmla="*/ 1726 h 2298"/>
                <a:gd name="T26" fmla="*/ 799 w 2403"/>
                <a:gd name="T27" fmla="*/ 2298 h 2298"/>
                <a:gd name="T28" fmla="*/ 871 w 2403"/>
                <a:gd name="T29" fmla="*/ 2261 h 2298"/>
                <a:gd name="T30" fmla="*/ 1012 w 2403"/>
                <a:gd name="T31" fmla="*/ 2184 h 2298"/>
                <a:gd name="T32" fmla="*/ 1147 w 2403"/>
                <a:gd name="T33" fmla="*/ 2099 h 2298"/>
                <a:gd name="T34" fmla="*/ 1278 w 2403"/>
                <a:gd name="T35" fmla="*/ 2007 h 2298"/>
                <a:gd name="T36" fmla="*/ 1403 w 2403"/>
                <a:gd name="T37" fmla="*/ 1909 h 2298"/>
                <a:gd name="T38" fmla="*/ 1524 w 2403"/>
                <a:gd name="T39" fmla="*/ 1805 h 2298"/>
                <a:gd name="T40" fmla="*/ 1639 w 2403"/>
                <a:gd name="T41" fmla="*/ 1694 h 2298"/>
                <a:gd name="T42" fmla="*/ 1748 w 2403"/>
                <a:gd name="T43" fmla="*/ 1578 h 2298"/>
                <a:gd name="T44" fmla="*/ 1851 w 2403"/>
                <a:gd name="T45" fmla="*/ 1456 h 2298"/>
                <a:gd name="T46" fmla="*/ 1947 w 2403"/>
                <a:gd name="T47" fmla="*/ 1329 h 2298"/>
                <a:gd name="T48" fmla="*/ 2037 w 2403"/>
                <a:gd name="T49" fmla="*/ 1197 h 2298"/>
                <a:gd name="T50" fmla="*/ 2120 w 2403"/>
                <a:gd name="T51" fmla="*/ 1060 h 2298"/>
                <a:gd name="T52" fmla="*/ 2197 w 2403"/>
                <a:gd name="T53" fmla="*/ 919 h 2298"/>
                <a:gd name="T54" fmla="*/ 2265 w 2403"/>
                <a:gd name="T55" fmla="*/ 773 h 2298"/>
                <a:gd name="T56" fmla="*/ 2326 w 2403"/>
                <a:gd name="T57" fmla="*/ 623 h 2298"/>
                <a:gd name="T58" fmla="*/ 2379 w 2403"/>
                <a:gd name="T59" fmla="*/ 470 h 2298"/>
                <a:gd name="T60" fmla="*/ 2403 w 2403"/>
                <a:gd name="T61" fmla="*/ 391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3" h="2298">
                  <a:moveTo>
                    <a:pt x="2403" y="391"/>
                  </a:moveTo>
                  <a:lnTo>
                    <a:pt x="1462" y="659"/>
                  </a:lnTo>
                  <a:lnTo>
                    <a:pt x="711" y="0"/>
                  </a:lnTo>
                  <a:lnTo>
                    <a:pt x="688" y="61"/>
                  </a:lnTo>
                  <a:lnTo>
                    <a:pt x="632" y="176"/>
                  </a:lnTo>
                  <a:lnTo>
                    <a:pt x="566" y="285"/>
                  </a:lnTo>
                  <a:lnTo>
                    <a:pt x="491" y="386"/>
                  </a:lnTo>
                  <a:lnTo>
                    <a:pt x="407" y="480"/>
                  </a:lnTo>
                  <a:lnTo>
                    <a:pt x="313" y="566"/>
                  </a:lnTo>
                  <a:lnTo>
                    <a:pt x="212" y="643"/>
                  </a:lnTo>
                  <a:lnTo>
                    <a:pt x="103" y="710"/>
                  </a:lnTo>
                  <a:lnTo>
                    <a:pt x="48" y="740"/>
                  </a:lnTo>
                  <a:lnTo>
                    <a:pt x="0" y="1726"/>
                  </a:lnTo>
                  <a:lnTo>
                    <a:pt x="799" y="2298"/>
                  </a:lnTo>
                  <a:lnTo>
                    <a:pt x="871" y="2261"/>
                  </a:lnTo>
                  <a:lnTo>
                    <a:pt x="1012" y="2184"/>
                  </a:lnTo>
                  <a:lnTo>
                    <a:pt x="1147" y="2099"/>
                  </a:lnTo>
                  <a:lnTo>
                    <a:pt x="1278" y="2007"/>
                  </a:lnTo>
                  <a:lnTo>
                    <a:pt x="1403" y="1909"/>
                  </a:lnTo>
                  <a:lnTo>
                    <a:pt x="1524" y="1805"/>
                  </a:lnTo>
                  <a:lnTo>
                    <a:pt x="1639" y="1694"/>
                  </a:lnTo>
                  <a:lnTo>
                    <a:pt x="1748" y="1578"/>
                  </a:lnTo>
                  <a:lnTo>
                    <a:pt x="1851" y="1456"/>
                  </a:lnTo>
                  <a:lnTo>
                    <a:pt x="1947" y="1329"/>
                  </a:lnTo>
                  <a:lnTo>
                    <a:pt x="2037" y="1197"/>
                  </a:lnTo>
                  <a:lnTo>
                    <a:pt x="2120" y="1060"/>
                  </a:lnTo>
                  <a:lnTo>
                    <a:pt x="2197" y="919"/>
                  </a:lnTo>
                  <a:lnTo>
                    <a:pt x="2265" y="773"/>
                  </a:lnTo>
                  <a:lnTo>
                    <a:pt x="2326" y="623"/>
                  </a:lnTo>
                  <a:lnTo>
                    <a:pt x="2379" y="470"/>
                  </a:lnTo>
                  <a:lnTo>
                    <a:pt x="2403" y="391"/>
                  </a:lnTo>
                  <a:close/>
                </a:path>
              </a:pathLst>
            </a:custGeom>
            <a:solidFill>
              <a:schemeClr val="accent6">
                <a:lumMod val="75000"/>
              </a:schemeClr>
            </a:solidFill>
            <a:ln>
              <a:noFill/>
            </a:ln>
          </p:spPr>
          <p:txBody>
            <a:bodyPr vert="horz" wrap="square" lIns="91440" tIns="45720" rIns="45720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b="1" dirty="0">
                <a:solidFill>
                  <a:schemeClr val="bg1"/>
                </a:solidFill>
                <a:latin typeface="Arial" panose="020B0604020202020204" pitchFamily="34" charset="0"/>
                <a:cs typeface="Arial" panose="020B0604020202020204" pitchFamily="34" charset="0"/>
              </a:endParaRPr>
            </a:p>
          </p:txBody>
        </p:sp>
        <p:sp>
          <p:nvSpPr>
            <p:cNvPr id="11" name="Freeform 1417">
              <a:extLst>
                <a:ext uri="{FF2B5EF4-FFF2-40B4-BE49-F238E27FC236}">
                  <a16:creationId xmlns:a16="http://schemas.microsoft.com/office/drawing/2014/main" id="{6A360F8A-AE5A-4108-4A87-835AEFC67C6F}"/>
                </a:ext>
              </a:extLst>
            </p:cNvPr>
            <p:cNvSpPr>
              <a:spLocks/>
            </p:cNvSpPr>
            <p:nvPr/>
          </p:nvSpPr>
          <p:spPr bwMode="auto">
            <a:xfrm>
              <a:off x="2736255" y="1929765"/>
              <a:ext cx="1168356" cy="1395988"/>
            </a:xfrm>
            <a:custGeom>
              <a:avLst/>
              <a:gdLst>
                <a:gd name="T0" fmla="*/ 1737 w 2009"/>
                <a:gd name="T1" fmla="*/ 2034 h 2406"/>
                <a:gd name="T2" fmla="*/ 1732 w 2009"/>
                <a:gd name="T3" fmla="*/ 1968 h 2406"/>
                <a:gd name="T4" fmla="*/ 1730 w 2009"/>
                <a:gd name="T5" fmla="*/ 1901 h 2406"/>
                <a:gd name="T6" fmla="*/ 1732 w 2009"/>
                <a:gd name="T7" fmla="*/ 1844 h 2406"/>
                <a:gd name="T8" fmla="*/ 1741 w 2009"/>
                <a:gd name="T9" fmla="*/ 1730 h 2406"/>
                <a:gd name="T10" fmla="*/ 1760 w 2009"/>
                <a:gd name="T11" fmla="*/ 1619 h 2406"/>
                <a:gd name="T12" fmla="*/ 1787 w 2009"/>
                <a:gd name="T13" fmla="*/ 1513 h 2406"/>
                <a:gd name="T14" fmla="*/ 1824 w 2009"/>
                <a:gd name="T15" fmla="*/ 1409 h 2406"/>
                <a:gd name="T16" fmla="*/ 1868 w 2009"/>
                <a:gd name="T17" fmla="*/ 1310 h 2406"/>
                <a:gd name="T18" fmla="*/ 1918 w 2009"/>
                <a:gd name="T19" fmla="*/ 1215 h 2406"/>
                <a:gd name="T20" fmla="*/ 1978 w 2009"/>
                <a:gd name="T21" fmla="*/ 1126 h 2406"/>
                <a:gd name="T22" fmla="*/ 2009 w 2009"/>
                <a:gd name="T23" fmla="*/ 1083 h 2406"/>
                <a:gd name="T24" fmla="*/ 1622 w 2009"/>
                <a:gd name="T25" fmla="*/ 166 h 2406"/>
                <a:gd name="T26" fmla="*/ 659 w 2009"/>
                <a:gd name="T27" fmla="*/ 0 h 2406"/>
                <a:gd name="T28" fmla="*/ 583 w 2009"/>
                <a:gd name="T29" fmla="*/ 99 h 2406"/>
                <a:gd name="T30" fmla="*/ 445 w 2009"/>
                <a:gd name="T31" fmla="*/ 308 h 2406"/>
                <a:gd name="T32" fmla="*/ 323 w 2009"/>
                <a:gd name="T33" fmla="*/ 528 h 2406"/>
                <a:gd name="T34" fmla="*/ 219 w 2009"/>
                <a:gd name="T35" fmla="*/ 759 h 2406"/>
                <a:gd name="T36" fmla="*/ 135 w 2009"/>
                <a:gd name="T37" fmla="*/ 999 h 2406"/>
                <a:gd name="T38" fmla="*/ 70 w 2009"/>
                <a:gd name="T39" fmla="*/ 1247 h 2406"/>
                <a:gd name="T40" fmla="*/ 25 w 2009"/>
                <a:gd name="T41" fmla="*/ 1504 h 2406"/>
                <a:gd name="T42" fmla="*/ 3 w 2009"/>
                <a:gd name="T43" fmla="*/ 1767 h 2406"/>
                <a:gd name="T44" fmla="*/ 0 w 2009"/>
                <a:gd name="T45" fmla="*/ 1901 h 2406"/>
                <a:gd name="T46" fmla="*/ 3 w 2009"/>
                <a:gd name="T47" fmla="*/ 2030 h 2406"/>
                <a:gd name="T48" fmla="*/ 23 w 2009"/>
                <a:gd name="T49" fmla="*/ 2283 h 2406"/>
                <a:gd name="T50" fmla="*/ 43 w 2009"/>
                <a:gd name="T51" fmla="*/ 2406 h 2406"/>
                <a:gd name="T52" fmla="*/ 767 w 2009"/>
                <a:gd name="T53" fmla="*/ 1762 h 2406"/>
                <a:gd name="T54" fmla="*/ 1737 w 2009"/>
                <a:gd name="T55" fmla="*/ 2034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09" h="2406">
                  <a:moveTo>
                    <a:pt x="1737" y="2034"/>
                  </a:moveTo>
                  <a:lnTo>
                    <a:pt x="1732" y="1968"/>
                  </a:lnTo>
                  <a:lnTo>
                    <a:pt x="1730" y="1901"/>
                  </a:lnTo>
                  <a:lnTo>
                    <a:pt x="1732" y="1844"/>
                  </a:lnTo>
                  <a:lnTo>
                    <a:pt x="1741" y="1730"/>
                  </a:lnTo>
                  <a:lnTo>
                    <a:pt x="1760" y="1619"/>
                  </a:lnTo>
                  <a:lnTo>
                    <a:pt x="1787" y="1513"/>
                  </a:lnTo>
                  <a:lnTo>
                    <a:pt x="1824" y="1409"/>
                  </a:lnTo>
                  <a:lnTo>
                    <a:pt x="1868" y="1310"/>
                  </a:lnTo>
                  <a:lnTo>
                    <a:pt x="1918" y="1215"/>
                  </a:lnTo>
                  <a:lnTo>
                    <a:pt x="1978" y="1126"/>
                  </a:lnTo>
                  <a:lnTo>
                    <a:pt x="2009" y="1083"/>
                  </a:lnTo>
                  <a:lnTo>
                    <a:pt x="1622" y="166"/>
                  </a:lnTo>
                  <a:lnTo>
                    <a:pt x="659" y="0"/>
                  </a:lnTo>
                  <a:lnTo>
                    <a:pt x="583" y="99"/>
                  </a:lnTo>
                  <a:lnTo>
                    <a:pt x="445" y="308"/>
                  </a:lnTo>
                  <a:lnTo>
                    <a:pt x="323" y="528"/>
                  </a:lnTo>
                  <a:lnTo>
                    <a:pt x="219" y="759"/>
                  </a:lnTo>
                  <a:lnTo>
                    <a:pt x="135" y="999"/>
                  </a:lnTo>
                  <a:lnTo>
                    <a:pt x="70" y="1247"/>
                  </a:lnTo>
                  <a:lnTo>
                    <a:pt x="25" y="1504"/>
                  </a:lnTo>
                  <a:lnTo>
                    <a:pt x="3" y="1767"/>
                  </a:lnTo>
                  <a:lnTo>
                    <a:pt x="0" y="1901"/>
                  </a:lnTo>
                  <a:lnTo>
                    <a:pt x="3" y="2030"/>
                  </a:lnTo>
                  <a:lnTo>
                    <a:pt x="23" y="2283"/>
                  </a:lnTo>
                  <a:lnTo>
                    <a:pt x="43" y="2406"/>
                  </a:lnTo>
                  <a:lnTo>
                    <a:pt x="767" y="1762"/>
                  </a:lnTo>
                  <a:lnTo>
                    <a:pt x="1737" y="2034"/>
                  </a:lnTo>
                  <a:close/>
                </a:path>
              </a:pathLst>
            </a:custGeom>
            <a:solidFill>
              <a:schemeClr val="accent1">
                <a:lumMod val="75000"/>
              </a:schemeClr>
            </a:solidFill>
            <a:ln>
              <a:noFill/>
            </a:ln>
          </p:spPr>
          <p:txBody>
            <a:bodyPr vert="horz" wrap="square" lIns="91440" tIns="45720" rIns="91440" bIns="18288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b="1" dirty="0">
                <a:solidFill>
                  <a:schemeClr val="bg1"/>
                </a:solidFill>
                <a:latin typeface="Arial" panose="020B0604020202020204" pitchFamily="34" charset="0"/>
                <a:cs typeface="Arial" panose="020B0604020202020204" pitchFamily="34" charset="0"/>
              </a:endParaRPr>
            </a:p>
          </p:txBody>
        </p:sp>
        <p:sp>
          <p:nvSpPr>
            <p:cNvPr id="13" name="Freeform 1418">
              <a:extLst>
                <a:ext uri="{FF2B5EF4-FFF2-40B4-BE49-F238E27FC236}">
                  <a16:creationId xmlns:a16="http://schemas.microsoft.com/office/drawing/2014/main" id="{344022A9-3C1B-1548-941A-C99C135E2CE1}"/>
                </a:ext>
              </a:extLst>
            </p:cNvPr>
            <p:cNvSpPr>
              <a:spLocks/>
            </p:cNvSpPr>
            <p:nvPr/>
          </p:nvSpPr>
          <p:spPr bwMode="auto">
            <a:xfrm>
              <a:off x="3193842" y="1246870"/>
              <a:ext cx="1588777" cy="1228748"/>
            </a:xfrm>
            <a:custGeom>
              <a:avLst/>
              <a:gdLst>
                <a:gd name="T0" fmla="*/ 1348 w 2736"/>
                <a:gd name="T1" fmla="*/ 2113 h 2113"/>
                <a:gd name="T2" fmla="*/ 1393 w 2736"/>
                <a:gd name="T3" fmla="*/ 2070 h 2113"/>
                <a:gd name="T4" fmla="*/ 1490 w 2736"/>
                <a:gd name="T5" fmla="*/ 1993 h 2113"/>
                <a:gd name="T6" fmla="*/ 1594 w 2736"/>
                <a:gd name="T7" fmla="*/ 1923 h 2113"/>
                <a:gd name="T8" fmla="*/ 1703 w 2736"/>
                <a:gd name="T9" fmla="*/ 1863 h 2113"/>
                <a:gd name="T10" fmla="*/ 1820 w 2736"/>
                <a:gd name="T11" fmla="*/ 1814 h 2113"/>
                <a:gd name="T12" fmla="*/ 1941 w 2736"/>
                <a:gd name="T13" fmla="*/ 1776 h 2113"/>
                <a:gd name="T14" fmla="*/ 2067 w 2736"/>
                <a:gd name="T15" fmla="*/ 1749 h 2113"/>
                <a:gd name="T16" fmla="*/ 2197 w 2736"/>
                <a:gd name="T17" fmla="*/ 1733 h 2113"/>
                <a:gd name="T18" fmla="*/ 2263 w 2736"/>
                <a:gd name="T19" fmla="*/ 1731 h 2113"/>
                <a:gd name="T20" fmla="*/ 2736 w 2736"/>
                <a:gd name="T21" fmla="*/ 860 h 2113"/>
                <a:gd name="T22" fmla="*/ 2264 w 2736"/>
                <a:gd name="T23" fmla="*/ 0 h 2113"/>
                <a:gd name="T24" fmla="*/ 2180 w 2736"/>
                <a:gd name="T25" fmla="*/ 2 h 2113"/>
                <a:gd name="T26" fmla="*/ 2014 w 2736"/>
                <a:gd name="T27" fmla="*/ 12 h 2113"/>
                <a:gd name="T28" fmla="*/ 1851 w 2736"/>
                <a:gd name="T29" fmla="*/ 32 h 2113"/>
                <a:gd name="T30" fmla="*/ 1689 w 2736"/>
                <a:gd name="T31" fmla="*/ 59 h 2113"/>
                <a:gd name="T32" fmla="*/ 1531 w 2736"/>
                <a:gd name="T33" fmla="*/ 94 h 2113"/>
                <a:gd name="T34" fmla="*/ 1376 w 2736"/>
                <a:gd name="T35" fmla="*/ 138 h 2113"/>
                <a:gd name="T36" fmla="*/ 1225 w 2736"/>
                <a:gd name="T37" fmla="*/ 190 h 2113"/>
                <a:gd name="T38" fmla="*/ 1077 w 2736"/>
                <a:gd name="T39" fmla="*/ 248 h 2113"/>
                <a:gd name="T40" fmla="*/ 932 w 2736"/>
                <a:gd name="T41" fmla="*/ 314 h 2113"/>
                <a:gd name="T42" fmla="*/ 792 w 2736"/>
                <a:gd name="T43" fmla="*/ 388 h 2113"/>
                <a:gd name="T44" fmla="*/ 657 w 2736"/>
                <a:gd name="T45" fmla="*/ 468 h 2113"/>
                <a:gd name="T46" fmla="*/ 526 w 2736"/>
                <a:gd name="T47" fmla="*/ 555 h 2113"/>
                <a:gd name="T48" fmla="*/ 399 w 2736"/>
                <a:gd name="T49" fmla="*/ 649 h 2113"/>
                <a:gd name="T50" fmla="*/ 279 w 2736"/>
                <a:gd name="T51" fmla="*/ 747 h 2113"/>
                <a:gd name="T52" fmla="*/ 163 w 2736"/>
                <a:gd name="T53" fmla="*/ 853 h 2113"/>
                <a:gd name="T54" fmla="*/ 52 w 2736"/>
                <a:gd name="T55" fmla="*/ 964 h 2113"/>
                <a:gd name="T56" fmla="*/ 0 w 2736"/>
                <a:gd name="T57" fmla="*/ 1022 h 2113"/>
                <a:gd name="T58" fmla="*/ 956 w 2736"/>
                <a:gd name="T59" fmla="*/ 1188 h 2113"/>
                <a:gd name="T60" fmla="*/ 1348 w 2736"/>
                <a:gd name="T61" fmla="*/ 2113 h 2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36" h="2113">
                  <a:moveTo>
                    <a:pt x="1348" y="2113"/>
                  </a:moveTo>
                  <a:lnTo>
                    <a:pt x="1393" y="2070"/>
                  </a:lnTo>
                  <a:lnTo>
                    <a:pt x="1490" y="1993"/>
                  </a:lnTo>
                  <a:lnTo>
                    <a:pt x="1594" y="1923"/>
                  </a:lnTo>
                  <a:lnTo>
                    <a:pt x="1703" y="1863"/>
                  </a:lnTo>
                  <a:lnTo>
                    <a:pt x="1820" y="1814"/>
                  </a:lnTo>
                  <a:lnTo>
                    <a:pt x="1941" y="1776"/>
                  </a:lnTo>
                  <a:lnTo>
                    <a:pt x="2067" y="1749"/>
                  </a:lnTo>
                  <a:lnTo>
                    <a:pt x="2197" y="1733"/>
                  </a:lnTo>
                  <a:lnTo>
                    <a:pt x="2263" y="1731"/>
                  </a:lnTo>
                  <a:lnTo>
                    <a:pt x="2736" y="860"/>
                  </a:lnTo>
                  <a:lnTo>
                    <a:pt x="2264" y="0"/>
                  </a:lnTo>
                  <a:lnTo>
                    <a:pt x="2180" y="2"/>
                  </a:lnTo>
                  <a:lnTo>
                    <a:pt x="2014" y="12"/>
                  </a:lnTo>
                  <a:lnTo>
                    <a:pt x="1851" y="32"/>
                  </a:lnTo>
                  <a:lnTo>
                    <a:pt x="1689" y="59"/>
                  </a:lnTo>
                  <a:lnTo>
                    <a:pt x="1531" y="94"/>
                  </a:lnTo>
                  <a:lnTo>
                    <a:pt x="1376" y="138"/>
                  </a:lnTo>
                  <a:lnTo>
                    <a:pt x="1225" y="190"/>
                  </a:lnTo>
                  <a:lnTo>
                    <a:pt x="1077" y="248"/>
                  </a:lnTo>
                  <a:lnTo>
                    <a:pt x="932" y="314"/>
                  </a:lnTo>
                  <a:lnTo>
                    <a:pt x="792" y="388"/>
                  </a:lnTo>
                  <a:lnTo>
                    <a:pt x="657" y="468"/>
                  </a:lnTo>
                  <a:lnTo>
                    <a:pt x="526" y="555"/>
                  </a:lnTo>
                  <a:lnTo>
                    <a:pt x="399" y="649"/>
                  </a:lnTo>
                  <a:lnTo>
                    <a:pt x="279" y="747"/>
                  </a:lnTo>
                  <a:lnTo>
                    <a:pt x="163" y="853"/>
                  </a:lnTo>
                  <a:lnTo>
                    <a:pt x="52" y="964"/>
                  </a:lnTo>
                  <a:lnTo>
                    <a:pt x="0" y="1022"/>
                  </a:lnTo>
                  <a:lnTo>
                    <a:pt x="956" y="1188"/>
                  </a:lnTo>
                  <a:lnTo>
                    <a:pt x="1348" y="2113"/>
                  </a:lnTo>
                  <a:close/>
                </a:path>
              </a:pathLst>
            </a:custGeom>
            <a:solidFill>
              <a:schemeClr val="tx1">
                <a:lumMod val="50000"/>
                <a:lumOff val="50000"/>
              </a:schemeClr>
            </a:solidFill>
            <a:ln>
              <a:noFill/>
            </a:ln>
          </p:spPr>
          <p:txBody>
            <a:bodyPr vert="horz" wrap="square" lIns="45720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b="1" dirty="0">
                <a:solidFill>
                  <a:schemeClr val="bg1"/>
                </a:solidFill>
                <a:latin typeface="Arial" panose="020B0604020202020204" pitchFamily="34" charset="0"/>
                <a:cs typeface="Arial" panose="020B0604020202020204" pitchFamily="34" charset="0"/>
              </a:endParaRPr>
            </a:p>
          </p:txBody>
        </p:sp>
        <p:sp>
          <p:nvSpPr>
            <p:cNvPr id="14" name="Teardrop 13">
              <a:extLst>
                <a:ext uri="{FF2B5EF4-FFF2-40B4-BE49-F238E27FC236}">
                  <a16:creationId xmlns:a16="http://schemas.microsoft.com/office/drawing/2014/main" id="{33773F5A-0DBC-E92F-994E-C95C2C13037C}"/>
                </a:ext>
              </a:extLst>
            </p:cNvPr>
            <p:cNvSpPr/>
            <p:nvPr/>
          </p:nvSpPr>
          <p:spPr bwMode="auto">
            <a:xfrm rot="8100000">
              <a:off x="941897" y="1123131"/>
              <a:ext cx="258245" cy="258313"/>
            </a:xfrm>
            <a:prstGeom prst="teardrop">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200" dirty="0">
                <a:latin typeface="Arial" panose="020B0604020202020204" pitchFamily="34" charset="0"/>
                <a:cs typeface="Arial" panose="020B0604020202020204" pitchFamily="34" charset="0"/>
              </a:endParaRPr>
            </a:p>
          </p:txBody>
        </p:sp>
        <p:sp>
          <p:nvSpPr>
            <p:cNvPr id="40" name="TextBox 46">
              <a:extLst>
                <a:ext uri="{FF2B5EF4-FFF2-40B4-BE49-F238E27FC236}">
                  <a16:creationId xmlns:a16="http://schemas.microsoft.com/office/drawing/2014/main" id="{5A70130C-5CBE-2987-53F0-D32E4762F49B}"/>
                </a:ext>
              </a:extLst>
            </p:cNvPr>
            <p:cNvSpPr txBox="1"/>
            <p:nvPr/>
          </p:nvSpPr>
          <p:spPr>
            <a:xfrm>
              <a:off x="1247410" y="1206226"/>
              <a:ext cx="2402772" cy="276999"/>
            </a:xfrm>
            <a:prstGeom prst="rect">
              <a:avLst/>
            </a:prstGeom>
            <a:noFill/>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solidFill>
                    <a:schemeClr val="tx1">
                      <a:lumMod val="50000"/>
                      <a:lumOff val="50000"/>
                    </a:schemeClr>
                  </a:solidFill>
                  <a:latin typeface="Arial" panose="020B0604020202020204" pitchFamily="34" charset="0"/>
                  <a:cs typeface="Arial" panose="020B0604020202020204" pitchFamily="34" charset="0"/>
                </a:rPr>
                <a:t>XXX</a:t>
              </a:r>
            </a:p>
          </p:txBody>
        </p:sp>
        <p:sp>
          <p:nvSpPr>
            <p:cNvPr id="38" name="TextBox 54">
              <a:extLst>
                <a:ext uri="{FF2B5EF4-FFF2-40B4-BE49-F238E27FC236}">
                  <a16:creationId xmlns:a16="http://schemas.microsoft.com/office/drawing/2014/main" id="{2DAA3DFE-D229-938B-149C-61325D0BB18D}"/>
                </a:ext>
              </a:extLst>
            </p:cNvPr>
            <p:cNvSpPr txBox="1"/>
            <p:nvPr/>
          </p:nvSpPr>
          <p:spPr>
            <a:xfrm>
              <a:off x="848804" y="2482161"/>
              <a:ext cx="1904027" cy="276999"/>
            </a:xfrm>
            <a:prstGeom prst="rect">
              <a:avLst/>
            </a:prstGeom>
            <a:noFill/>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solidFill>
                    <a:schemeClr val="accent1">
                      <a:lumMod val="75000"/>
                    </a:schemeClr>
                  </a:solidFill>
                  <a:latin typeface="Arial" panose="020B0604020202020204" pitchFamily="34" charset="0"/>
                  <a:cs typeface="Arial" panose="020B0604020202020204" pitchFamily="34" charset="0"/>
                </a:rPr>
                <a:t>XXX</a:t>
              </a:r>
            </a:p>
          </p:txBody>
        </p:sp>
        <p:sp>
          <p:nvSpPr>
            <p:cNvPr id="36" name="TextBox 57">
              <a:extLst>
                <a:ext uri="{FF2B5EF4-FFF2-40B4-BE49-F238E27FC236}">
                  <a16:creationId xmlns:a16="http://schemas.microsoft.com/office/drawing/2014/main" id="{62926995-03E2-F0E8-A691-D1FC5CD6FDB8}"/>
                </a:ext>
              </a:extLst>
            </p:cNvPr>
            <p:cNvSpPr txBox="1"/>
            <p:nvPr/>
          </p:nvSpPr>
          <p:spPr>
            <a:xfrm>
              <a:off x="663274" y="4153454"/>
              <a:ext cx="2278463" cy="276999"/>
            </a:xfrm>
            <a:prstGeom prst="rect">
              <a:avLst/>
            </a:prstGeom>
            <a:noFill/>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solidFill>
                    <a:schemeClr val="accent4">
                      <a:lumMod val="75000"/>
                    </a:schemeClr>
                  </a:solidFill>
                  <a:latin typeface="Arial" panose="020B0604020202020204" pitchFamily="34" charset="0"/>
                  <a:cs typeface="Arial" panose="020B0604020202020204" pitchFamily="34" charset="0"/>
                </a:rPr>
                <a:t>XXX</a:t>
              </a:r>
            </a:p>
          </p:txBody>
        </p:sp>
        <p:sp>
          <p:nvSpPr>
            <p:cNvPr id="18" name="Teardrop 17">
              <a:extLst>
                <a:ext uri="{FF2B5EF4-FFF2-40B4-BE49-F238E27FC236}">
                  <a16:creationId xmlns:a16="http://schemas.microsoft.com/office/drawing/2014/main" id="{4F5C5A51-3E34-AA04-9E09-BF21C0AFCA0F}"/>
                </a:ext>
              </a:extLst>
            </p:cNvPr>
            <p:cNvSpPr/>
            <p:nvPr/>
          </p:nvSpPr>
          <p:spPr bwMode="auto">
            <a:xfrm rot="8100000">
              <a:off x="451569" y="2312174"/>
              <a:ext cx="258245" cy="258313"/>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200" dirty="0">
                <a:latin typeface="Arial" panose="020B0604020202020204" pitchFamily="34" charset="0"/>
                <a:cs typeface="Arial" panose="020B0604020202020204" pitchFamily="34" charset="0"/>
              </a:endParaRPr>
            </a:p>
          </p:txBody>
        </p:sp>
        <p:sp>
          <p:nvSpPr>
            <p:cNvPr id="19" name="Teardrop 18">
              <a:extLst>
                <a:ext uri="{FF2B5EF4-FFF2-40B4-BE49-F238E27FC236}">
                  <a16:creationId xmlns:a16="http://schemas.microsoft.com/office/drawing/2014/main" id="{E4908C42-EB52-36F9-E72D-D6802232D5D4}"/>
                </a:ext>
              </a:extLst>
            </p:cNvPr>
            <p:cNvSpPr/>
            <p:nvPr/>
          </p:nvSpPr>
          <p:spPr bwMode="auto">
            <a:xfrm rot="8100000">
              <a:off x="266038" y="4004802"/>
              <a:ext cx="258245" cy="258313"/>
            </a:xfrm>
            <a:prstGeom prst="teardrop">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200" dirty="0">
                <a:latin typeface="Arial" panose="020B0604020202020204" pitchFamily="34" charset="0"/>
                <a:cs typeface="Arial" panose="020B0604020202020204" pitchFamily="34" charset="0"/>
              </a:endParaRPr>
            </a:p>
          </p:txBody>
        </p:sp>
        <p:sp>
          <p:nvSpPr>
            <p:cNvPr id="34" name="TextBox 71">
              <a:extLst>
                <a:ext uri="{FF2B5EF4-FFF2-40B4-BE49-F238E27FC236}">
                  <a16:creationId xmlns:a16="http://schemas.microsoft.com/office/drawing/2014/main" id="{15CBBD58-00CC-17A3-BA2D-A3F54D043131}"/>
                </a:ext>
              </a:extLst>
            </p:cNvPr>
            <p:cNvSpPr txBox="1"/>
            <p:nvPr/>
          </p:nvSpPr>
          <p:spPr>
            <a:xfrm>
              <a:off x="3642124" y="5224670"/>
              <a:ext cx="2414407" cy="276999"/>
            </a:xfrm>
            <a:prstGeom prst="rect">
              <a:avLst/>
            </a:prstGeom>
            <a:noFill/>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solidFill>
                    <a:schemeClr val="bg2">
                      <a:lumMod val="25000"/>
                    </a:schemeClr>
                  </a:solidFill>
                  <a:latin typeface="Arial" panose="020B0604020202020204" pitchFamily="34" charset="0"/>
                  <a:cs typeface="Arial" panose="020B0604020202020204" pitchFamily="34" charset="0"/>
                </a:rPr>
                <a:t>XXX</a:t>
              </a:r>
            </a:p>
          </p:txBody>
        </p:sp>
        <p:sp>
          <p:nvSpPr>
            <p:cNvPr id="21" name="Teardrop 20">
              <a:extLst>
                <a:ext uri="{FF2B5EF4-FFF2-40B4-BE49-F238E27FC236}">
                  <a16:creationId xmlns:a16="http://schemas.microsoft.com/office/drawing/2014/main" id="{A2C6841F-3DA5-E7B2-2318-B1732C21DEB7}"/>
                </a:ext>
              </a:extLst>
            </p:cNvPr>
            <p:cNvSpPr/>
            <p:nvPr/>
          </p:nvSpPr>
          <p:spPr bwMode="auto">
            <a:xfrm rot="8100000">
              <a:off x="3330370" y="5001146"/>
              <a:ext cx="258245" cy="258313"/>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200" dirty="0">
                <a:latin typeface="Arial" panose="020B0604020202020204" pitchFamily="34" charset="0"/>
                <a:cs typeface="Arial" panose="020B0604020202020204" pitchFamily="34" charset="0"/>
              </a:endParaRPr>
            </a:p>
          </p:txBody>
        </p:sp>
        <p:sp>
          <p:nvSpPr>
            <p:cNvPr id="22" name="Teardrop 21">
              <a:extLst>
                <a:ext uri="{FF2B5EF4-FFF2-40B4-BE49-F238E27FC236}">
                  <a16:creationId xmlns:a16="http://schemas.microsoft.com/office/drawing/2014/main" id="{59486E65-60ED-E624-8D76-67E2FE985C97}"/>
                </a:ext>
              </a:extLst>
            </p:cNvPr>
            <p:cNvSpPr/>
            <p:nvPr/>
          </p:nvSpPr>
          <p:spPr bwMode="auto">
            <a:xfrm rot="8100000">
              <a:off x="5899419" y="1229148"/>
              <a:ext cx="258245" cy="258313"/>
            </a:xfrm>
            <a:prstGeom prst="teardrop">
              <a:avLst/>
            </a:prstGeom>
            <a:solidFill>
              <a:srgbClr val="3939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200" dirty="0">
                <a:latin typeface="Arial" panose="020B0604020202020204" pitchFamily="34" charset="0"/>
                <a:cs typeface="Arial" panose="020B0604020202020204" pitchFamily="34" charset="0"/>
              </a:endParaRPr>
            </a:p>
          </p:txBody>
        </p:sp>
        <p:sp>
          <p:nvSpPr>
            <p:cNvPr id="32" name="TextBox 86">
              <a:extLst>
                <a:ext uri="{FF2B5EF4-FFF2-40B4-BE49-F238E27FC236}">
                  <a16:creationId xmlns:a16="http://schemas.microsoft.com/office/drawing/2014/main" id="{8F631679-BB59-2B15-907F-7315FCDD7A69}"/>
                </a:ext>
              </a:extLst>
            </p:cNvPr>
            <p:cNvSpPr txBox="1"/>
            <p:nvPr/>
          </p:nvSpPr>
          <p:spPr>
            <a:xfrm>
              <a:off x="6211173" y="1414090"/>
              <a:ext cx="2641280" cy="276999"/>
            </a:xfrm>
            <a:prstGeom prst="rect">
              <a:avLst/>
            </a:prstGeom>
            <a:noFill/>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solidFill>
                    <a:srgbClr val="393950"/>
                  </a:solidFill>
                  <a:latin typeface="Arial" panose="020B0604020202020204" pitchFamily="34" charset="0"/>
                  <a:cs typeface="Arial" panose="020B0604020202020204" pitchFamily="34" charset="0"/>
                </a:rPr>
                <a:t>XXX</a:t>
              </a:r>
            </a:p>
          </p:txBody>
        </p:sp>
        <p:sp>
          <p:nvSpPr>
            <p:cNvPr id="30" name="TextBox 84">
              <a:extLst>
                <a:ext uri="{FF2B5EF4-FFF2-40B4-BE49-F238E27FC236}">
                  <a16:creationId xmlns:a16="http://schemas.microsoft.com/office/drawing/2014/main" id="{B6C3B5F5-487D-D5CD-C8AD-D28371FA48D7}"/>
                </a:ext>
              </a:extLst>
            </p:cNvPr>
            <p:cNvSpPr txBox="1"/>
            <p:nvPr/>
          </p:nvSpPr>
          <p:spPr>
            <a:xfrm>
              <a:off x="6749543" y="2771183"/>
              <a:ext cx="2102910" cy="276999"/>
            </a:xfrm>
            <a:prstGeom prst="rect">
              <a:avLst/>
            </a:prstGeom>
            <a:noFill/>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solidFill>
                    <a:srgbClr val="F3591F"/>
                  </a:solidFill>
                  <a:latin typeface="Arial" panose="020B0604020202020204" pitchFamily="34" charset="0"/>
                  <a:cs typeface="Arial" panose="020B0604020202020204" pitchFamily="34" charset="0"/>
                </a:rPr>
                <a:t>XXX</a:t>
              </a:r>
            </a:p>
          </p:txBody>
        </p:sp>
        <p:sp>
          <p:nvSpPr>
            <p:cNvPr id="28" name="TextBox 82">
              <a:extLst>
                <a:ext uri="{FF2B5EF4-FFF2-40B4-BE49-F238E27FC236}">
                  <a16:creationId xmlns:a16="http://schemas.microsoft.com/office/drawing/2014/main" id="{8F8F5022-C3CC-7CD9-9CB8-EAE7CAB4D058}"/>
                </a:ext>
              </a:extLst>
            </p:cNvPr>
            <p:cNvSpPr txBox="1"/>
            <p:nvPr/>
          </p:nvSpPr>
          <p:spPr>
            <a:xfrm>
              <a:off x="6369869" y="4403381"/>
              <a:ext cx="2482583" cy="276999"/>
            </a:xfrm>
            <a:prstGeom prst="rect">
              <a:avLst/>
            </a:prstGeom>
            <a:noFill/>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solidFill>
                    <a:schemeClr val="accent6">
                      <a:lumMod val="75000"/>
                    </a:schemeClr>
                  </a:solidFill>
                  <a:latin typeface="Arial" panose="020B0604020202020204" pitchFamily="34" charset="0"/>
                  <a:cs typeface="Arial" panose="020B0604020202020204" pitchFamily="34" charset="0"/>
                </a:rPr>
                <a:t>XXX</a:t>
              </a:r>
            </a:p>
          </p:txBody>
        </p:sp>
        <p:sp>
          <p:nvSpPr>
            <p:cNvPr id="26" name="Teardrop 25">
              <a:extLst>
                <a:ext uri="{FF2B5EF4-FFF2-40B4-BE49-F238E27FC236}">
                  <a16:creationId xmlns:a16="http://schemas.microsoft.com/office/drawing/2014/main" id="{19228E31-FCF9-BB92-78BA-78076DEB1C23}"/>
                </a:ext>
              </a:extLst>
            </p:cNvPr>
            <p:cNvSpPr/>
            <p:nvPr/>
          </p:nvSpPr>
          <p:spPr bwMode="auto">
            <a:xfrm rot="8100000">
              <a:off x="6410778" y="2601230"/>
              <a:ext cx="258245" cy="258313"/>
            </a:xfrm>
            <a:prstGeom prst="teardrop">
              <a:avLst/>
            </a:prstGeom>
            <a:solidFill>
              <a:srgbClr val="F359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200" dirty="0">
                <a:latin typeface="Arial" panose="020B0604020202020204" pitchFamily="34" charset="0"/>
                <a:cs typeface="Arial" panose="020B0604020202020204" pitchFamily="34" charset="0"/>
              </a:endParaRPr>
            </a:p>
          </p:txBody>
        </p:sp>
        <p:sp>
          <p:nvSpPr>
            <p:cNvPr id="27" name="Teardrop 26">
              <a:extLst>
                <a:ext uri="{FF2B5EF4-FFF2-40B4-BE49-F238E27FC236}">
                  <a16:creationId xmlns:a16="http://schemas.microsoft.com/office/drawing/2014/main" id="{C865C5E4-6E58-78D1-A473-3AC5B501F418}"/>
                </a:ext>
              </a:extLst>
            </p:cNvPr>
            <p:cNvSpPr/>
            <p:nvPr/>
          </p:nvSpPr>
          <p:spPr bwMode="auto">
            <a:xfrm rot="8100000">
              <a:off x="6084949" y="4230093"/>
              <a:ext cx="258245" cy="258313"/>
            </a:xfrm>
            <a:prstGeom prst="teardrop">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200" dirty="0">
                <a:latin typeface="Arial" panose="020B0604020202020204" pitchFamily="34" charset="0"/>
                <a:cs typeface="Arial" panose="020B0604020202020204" pitchFamily="34" charset="0"/>
              </a:endParaRPr>
            </a:p>
          </p:txBody>
        </p:sp>
        <p:sp>
          <p:nvSpPr>
            <p:cNvPr id="42" name="TextBox 46">
              <a:extLst>
                <a:ext uri="{FF2B5EF4-FFF2-40B4-BE49-F238E27FC236}">
                  <a16:creationId xmlns:a16="http://schemas.microsoft.com/office/drawing/2014/main" id="{38D48568-FF73-AC76-B3E2-A05ABE101B3B}"/>
                </a:ext>
              </a:extLst>
            </p:cNvPr>
            <p:cNvSpPr txBox="1"/>
            <p:nvPr/>
          </p:nvSpPr>
          <p:spPr>
            <a:xfrm>
              <a:off x="3855832" y="2747809"/>
              <a:ext cx="1291462" cy="523220"/>
            </a:xfrm>
            <a:prstGeom prst="rect">
              <a:avLst/>
            </a:prstGeom>
            <a:solidFill>
              <a:schemeClr val="bg1"/>
            </a:solidFill>
            <a:ln>
              <a:solidFill>
                <a:schemeClr val="tx1"/>
              </a:solidFill>
            </a:ln>
          </p:spPr>
          <p:txBody>
            <a:bodyPr wrap="square" l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dirty="0">
                  <a:latin typeface="Arial" panose="020B0604020202020204" pitchFamily="34" charset="0"/>
                  <a:cs typeface="Arial" panose="020B0604020202020204" pitchFamily="34" charset="0"/>
                </a:rPr>
                <a:t>Plans And Measures</a:t>
              </a:r>
            </a:p>
          </p:txBody>
        </p:sp>
      </p:grpSp>
      <p:sp>
        <p:nvSpPr>
          <p:cNvPr id="47" name="TextBox 46">
            <a:extLst>
              <a:ext uri="{FF2B5EF4-FFF2-40B4-BE49-F238E27FC236}">
                <a16:creationId xmlns:a16="http://schemas.microsoft.com/office/drawing/2014/main" id="{0D5DA595-1533-8056-5F87-B8121E1C9977}"/>
              </a:ext>
            </a:extLst>
          </p:cNvPr>
          <p:cNvSpPr txBox="1"/>
          <p:nvPr/>
        </p:nvSpPr>
        <p:spPr>
          <a:xfrm>
            <a:off x="174259" y="809422"/>
            <a:ext cx="8770957" cy="335156"/>
          </a:xfrm>
          <a:prstGeom prst="rect">
            <a:avLst/>
          </a:prstGeom>
          <a:solidFill>
            <a:schemeClr val="bg1">
              <a:lumMod val="95000"/>
            </a:schemeClr>
          </a:solidFill>
          <a:ln>
            <a:solidFill>
              <a:schemeClr val="tx1"/>
            </a:solidFill>
          </a:ln>
        </p:spPr>
        <p:txBody>
          <a:bodyPr wrap="square" rtlCol="0">
            <a:spAutoFit/>
          </a:bodyPr>
          <a:lstStyle/>
          <a:p>
            <a:pPr algn="ctr">
              <a:lnSpc>
                <a:spcPct val="150000"/>
              </a:lnSpc>
            </a:pPr>
            <a:r>
              <a:rPr lang="en-IN" sz="1200" dirty="0">
                <a:latin typeface="Arial" panose="020B0604020202020204" pitchFamily="34" charset="0"/>
                <a:cs typeface="Arial" panose="020B0604020202020204" pitchFamily="34" charset="0"/>
              </a:rPr>
              <a:t>XXX</a:t>
            </a:r>
          </a:p>
        </p:txBody>
      </p:sp>
      <p:pic>
        <p:nvPicPr>
          <p:cNvPr id="2" name="Picture 1" descr="Text&#10;&#10;Description automatically generated">
            <a:extLst>
              <a:ext uri="{FF2B5EF4-FFF2-40B4-BE49-F238E27FC236}">
                <a16:creationId xmlns:a16="http://schemas.microsoft.com/office/drawing/2014/main" id="{8391801A-DDC3-E49C-87D8-D5DAFDF05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2095559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47755" y="244022"/>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a:t>
            </a:r>
            <a:r>
              <a:rPr lang="en-US" sz="1400" b="1" dirty="0">
                <a:latin typeface="Arial" panose="020B0604020202020204" pitchFamily="34" charset="0"/>
              </a:rPr>
              <a:t>Manufacturing Cost Reduction</a:t>
            </a:r>
          </a:p>
        </p:txBody>
      </p:sp>
      <p:sp>
        <p:nvSpPr>
          <p:cNvPr id="4" name="TextBox 3">
            <a:extLst>
              <a:ext uri="{FF2B5EF4-FFF2-40B4-BE49-F238E27FC236}">
                <a16:creationId xmlns:a16="http://schemas.microsoft.com/office/drawing/2014/main" id="{6DDCE12B-D81B-5928-0A04-F63232A36780}"/>
              </a:ext>
            </a:extLst>
          </p:cNvPr>
          <p:cNvSpPr txBox="1"/>
          <p:nvPr/>
        </p:nvSpPr>
        <p:spPr>
          <a:xfrm>
            <a:off x="2637183" y="6436823"/>
            <a:ext cx="6308034"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Thinking Electronic </a:t>
            </a:r>
            <a:r>
              <a:rPr lang="en-US" sz="1000" dirty="0">
                <a:latin typeface="Arial" panose="020B0604020202020204" pitchFamily="34" charset="0"/>
                <a:cs typeface="Arial" panose="020B0604020202020204" pitchFamily="34" charset="0"/>
              </a:rPr>
              <a:t>Company Website, Annual Reports, Company Presentation, etc.</a:t>
            </a:r>
            <a:endParaRPr lang="en-IN" sz="10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0D5DA595-1533-8056-5F87-B8121E1C9977}"/>
              </a:ext>
            </a:extLst>
          </p:cNvPr>
          <p:cNvSpPr txBox="1"/>
          <p:nvPr/>
        </p:nvSpPr>
        <p:spPr>
          <a:xfrm>
            <a:off x="186521" y="822678"/>
            <a:ext cx="8770957" cy="5598136"/>
          </a:xfrm>
          <a:prstGeom prst="rect">
            <a:avLst/>
          </a:prstGeom>
          <a:solidFill>
            <a:schemeClr val="bg1">
              <a:lumMod val="95000"/>
            </a:schemeClr>
          </a:solidFill>
          <a:ln>
            <a:solidFill>
              <a:schemeClr val="tx1"/>
            </a:solidFill>
          </a:ln>
        </p:spPr>
        <p:txBody>
          <a:bodyPr wrap="square" rtlCol="0">
            <a:spAutoFit/>
          </a:bodyPr>
          <a:lstStyle/>
          <a:p>
            <a:pPr marL="228600" indent="-228600">
              <a:lnSpc>
                <a:spcPct val="150000"/>
              </a:lnSpc>
              <a:buFont typeface="Arial" panose="020B0604020202020204" pitchFamily="34" charset="0"/>
              <a:buChar char="•"/>
            </a:pPr>
            <a:r>
              <a:rPr lang="en-US" sz="1200" b="1" dirty="0">
                <a:solidFill>
                  <a:srgbClr val="393950"/>
                </a:solidFill>
                <a:latin typeface="Arial" panose="020B0604020202020204" pitchFamily="34" charset="0"/>
                <a:cs typeface="Arial" panose="020B0604020202020204" pitchFamily="34" charset="0"/>
              </a:rPr>
              <a:t>XXX</a:t>
            </a:r>
          </a:p>
          <a:p>
            <a:pPr marL="228600" indent="-228600">
              <a:lnSpc>
                <a:spcPct val="150000"/>
              </a:lnSpc>
              <a:buFont typeface="Arial" panose="020B0604020202020204" pitchFamily="34" charset="0"/>
              <a:buChar char="•"/>
            </a:pPr>
            <a:r>
              <a:rPr lang="en-US" sz="1200" b="1" dirty="0">
                <a:solidFill>
                  <a:srgbClr val="393950"/>
                </a:solidFill>
                <a:latin typeface="Arial" panose="020B0604020202020204" pitchFamily="34" charset="0"/>
                <a:cs typeface="Arial" panose="020B0604020202020204" pitchFamily="34" charset="0"/>
              </a:rPr>
              <a:t>XXX</a:t>
            </a:r>
          </a:p>
          <a:p>
            <a:pPr marL="228600" indent="-228600">
              <a:lnSpc>
                <a:spcPct val="150000"/>
              </a:lnSpc>
              <a:buFont typeface="Arial" panose="020B0604020202020204" pitchFamily="34" charset="0"/>
              <a:buChar char="•"/>
            </a:pPr>
            <a:r>
              <a:rPr lang="en-US" sz="1200" b="1" dirty="0">
                <a:solidFill>
                  <a:srgbClr val="393950"/>
                </a:solidFill>
                <a:latin typeface="Arial" panose="020B0604020202020204" pitchFamily="34" charset="0"/>
                <a:cs typeface="Arial" panose="020B0604020202020204" pitchFamily="34" charset="0"/>
              </a:rPr>
              <a:t>XXX</a:t>
            </a:r>
          </a:p>
          <a:p>
            <a:pPr marL="228600" indent="-228600">
              <a:lnSpc>
                <a:spcPct val="150000"/>
              </a:lnSpc>
              <a:buFont typeface="Arial" panose="020B0604020202020204" pitchFamily="34" charset="0"/>
              <a:buChar char="•"/>
            </a:pPr>
            <a:r>
              <a:rPr lang="en-US" sz="1200" b="1" dirty="0">
                <a:solidFill>
                  <a:srgbClr val="393950"/>
                </a:solidFill>
                <a:latin typeface="Arial" panose="020B0604020202020204" pitchFamily="34" charset="0"/>
                <a:cs typeface="Arial" panose="020B0604020202020204" pitchFamily="34" charset="0"/>
              </a:rPr>
              <a:t>XXX</a:t>
            </a:r>
          </a:p>
          <a:p>
            <a:pPr marL="228600" indent="-228600">
              <a:lnSpc>
                <a:spcPct val="150000"/>
              </a:lnSpc>
              <a:buFont typeface="Arial" panose="020B0604020202020204" pitchFamily="34" charset="0"/>
              <a:buChar char="•"/>
            </a:pPr>
            <a:r>
              <a:rPr lang="en-US" sz="1200" b="1" dirty="0">
                <a:solidFill>
                  <a:srgbClr val="393950"/>
                </a:solidFill>
                <a:latin typeface="Arial" panose="020B0604020202020204" pitchFamily="34" charset="0"/>
                <a:cs typeface="Arial" panose="020B0604020202020204" pitchFamily="34" charset="0"/>
              </a:rPr>
              <a:t>XXX</a:t>
            </a:r>
            <a:r>
              <a:rPr lang="en-US" sz="1200" dirty="0">
                <a:solidFill>
                  <a:srgbClr val="393950"/>
                </a:solidFill>
                <a:latin typeface="Arial" panose="020B0604020202020204" pitchFamily="34" charset="0"/>
                <a:cs typeface="Arial" panose="020B0604020202020204" pitchFamily="34" charset="0"/>
              </a:rPr>
              <a:t> </a:t>
            </a:r>
          </a:p>
          <a:p>
            <a:pPr marL="228600" indent="-228600">
              <a:lnSpc>
                <a:spcPct val="150000"/>
              </a:lnSpc>
              <a:buFont typeface="Arial" panose="020B0604020202020204" pitchFamily="34" charset="0"/>
              <a:buChar char="•"/>
            </a:pPr>
            <a:r>
              <a:rPr lang="en-US" sz="1200" b="1" dirty="0">
                <a:solidFill>
                  <a:schemeClr val="accent2">
                    <a:lumMod val="75000"/>
                  </a:schemeClr>
                </a:solidFill>
                <a:latin typeface="Arial" panose="020B0604020202020204" pitchFamily="34" charset="0"/>
                <a:cs typeface="Arial" panose="020B0604020202020204" pitchFamily="34" charset="0"/>
              </a:rPr>
              <a:t>XXX</a:t>
            </a:r>
          </a:p>
          <a:p>
            <a:pPr marL="228600" indent="-228600">
              <a:lnSpc>
                <a:spcPct val="150000"/>
              </a:lnSpc>
              <a:buFont typeface="Arial" panose="020B0604020202020204" pitchFamily="34" charset="0"/>
              <a:buChar char="•"/>
            </a:pPr>
            <a:r>
              <a:rPr lang="en-US" sz="1200" b="1" dirty="0">
                <a:solidFill>
                  <a:schemeClr val="accent2">
                    <a:lumMod val="75000"/>
                  </a:schemeClr>
                </a:solidFill>
                <a:latin typeface="Arial" panose="020B0604020202020204" pitchFamily="34" charset="0"/>
                <a:cs typeface="Arial" panose="020B0604020202020204" pitchFamily="34" charset="0"/>
              </a:rPr>
              <a:t>XXX</a:t>
            </a:r>
          </a:p>
          <a:p>
            <a:pPr marL="228600" indent="-228600">
              <a:lnSpc>
                <a:spcPct val="150000"/>
              </a:lnSpc>
              <a:buFont typeface="Arial" panose="020B0604020202020204" pitchFamily="34" charset="0"/>
              <a:buChar char="•"/>
            </a:pPr>
            <a:r>
              <a:rPr lang="en-US" sz="1200" b="1" dirty="0">
                <a:solidFill>
                  <a:schemeClr val="accent2">
                    <a:lumMod val="75000"/>
                  </a:schemeClr>
                </a:solidFill>
                <a:latin typeface="Arial" panose="020B0604020202020204" pitchFamily="34" charset="0"/>
                <a:cs typeface="Arial" panose="020B0604020202020204" pitchFamily="34" charset="0"/>
              </a:rPr>
              <a:t>XXX</a:t>
            </a:r>
          </a:p>
          <a:p>
            <a:pPr marL="228600" indent="-228600">
              <a:lnSpc>
                <a:spcPct val="150000"/>
              </a:lnSpc>
              <a:buFont typeface="Arial" panose="020B0604020202020204" pitchFamily="34" charset="0"/>
              <a:buChar char="•"/>
            </a:pPr>
            <a:r>
              <a:rPr lang="en-US" sz="1200" b="1" dirty="0">
                <a:solidFill>
                  <a:schemeClr val="accent2">
                    <a:lumMod val="75000"/>
                  </a:schemeClr>
                </a:solidFill>
                <a:latin typeface="Arial" panose="020B0604020202020204" pitchFamily="34" charset="0"/>
                <a:cs typeface="Arial" panose="020B0604020202020204" pitchFamily="34" charset="0"/>
              </a:rPr>
              <a:t>XXX</a:t>
            </a:r>
          </a:p>
          <a:p>
            <a:pPr marL="228600" indent="-228600">
              <a:lnSpc>
                <a:spcPct val="150000"/>
              </a:lnSpc>
              <a:buFont typeface="Arial" panose="020B0604020202020204" pitchFamily="34" charset="0"/>
              <a:buChar char="•"/>
            </a:pPr>
            <a:r>
              <a:rPr lang="en-US" sz="1200" b="1" dirty="0">
                <a:solidFill>
                  <a:schemeClr val="accent2">
                    <a:lumMod val="75000"/>
                  </a:schemeClr>
                </a:solidFill>
                <a:latin typeface="Arial" panose="020B0604020202020204" pitchFamily="34" charset="0"/>
                <a:cs typeface="Arial" panose="020B0604020202020204" pitchFamily="34" charset="0"/>
              </a:rPr>
              <a:t>XXX</a:t>
            </a:r>
            <a:endParaRPr lang="en-US" sz="1200" dirty="0">
              <a:solidFill>
                <a:schemeClr val="accent2">
                  <a:lumMod val="75000"/>
                </a:schemeClr>
              </a:solidFill>
              <a:latin typeface="Arial" panose="020B0604020202020204" pitchFamily="34" charset="0"/>
              <a:cs typeface="Arial" panose="020B0604020202020204" pitchFamily="34" charset="0"/>
            </a:endParaRPr>
          </a:p>
          <a:p>
            <a:pPr marL="228600" indent="-228600">
              <a:lnSpc>
                <a:spcPct val="150000"/>
              </a:lnSpc>
              <a:buFont typeface="Arial" panose="020B0604020202020204" pitchFamily="34" charset="0"/>
              <a:buChar char="•"/>
            </a:pPr>
            <a:r>
              <a:rPr lang="en-US" sz="1200" b="1" dirty="0">
                <a:solidFill>
                  <a:schemeClr val="accent6">
                    <a:lumMod val="75000"/>
                  </a:schemeClr>
                </a:solidFill>
                <a:latin typeface="Arial" panose="020B0604020202020204" pitchFamily="34" charset="0"/>
                <a:cs typeface="Arial" panose="020B0604020202020204" pitchFamily="34" charset="0"/>
              </a:rPr>
              <a:t>XXX</a:t>
            </a:r>
          </a:p>
          <a:p>
            <a:pPr marL="228600" indent="-228600">
              <a:lnSpc>
                <a:spcPct val="150000"/>
              </a:lnSpc>
              <a:buFont typeface="Arial" panose="020B0604020202020204" pitchFamily="34" charset="0"/>
              <a:buChar char="•"/>
            </a:pPr>
            <a:r>
              <a:rPr lang="en-US" sz="1200" b="1" dirty="0">
                <a:solidFill>
                  <a:schemeClr val="accent6">
                    <a:lumMod val="75000"/>
                  </a:schemeClr>
                </a:solidFill>
                <a:latin typeface="Arial" panose="020B0604020202020204" pitchFamily="34" charset="0"/>
                <a:cs typeface="Arial" panose="020B0604020202020204" pitchFamily="34" charset="0"/>
              </a:rPr>
              <a:t>XXX</a:t>
            </a:r>
          </a:p>
          <a:p>
            <a:pPr marL="228600" indent="-228600">
              <a:lnSpc>
                <a:spcPct val="150000"/>
              </a:lnSpc>
              <a:buFont typeface="Arial" panose="020B0604020202020204" pitchFamily="34" charset="0"/>
              <a:buChar char="•"/>
            </a:pPr>
            <a:r>
              <a:rPr lang="en-US" sz="1200" b="1" dirty="0">
                <a:solidFill>
                  <a:schemeClr val="accent6">
                    <a:lumMod val="75000"/>
                  </a:schemeClr>
                </a:solidFill>
                <a:latin typeface="Arial" panose="020B0604020202020204" pitchFamily="34" charset="0"/>
                <a:cs typeface="Arial" panose="020B0604020202020204" pitchFamily="34" charset="0"/>
              </a:rPr>
              <a:t>XXX</a:t>
            </a:r>
          </a:p>
          <a:p>
            <a:pPr marL="228600" indent="-228600">
              <a:lnSpc>
                <a:spcPct val="150000"/>
              </a:lnSpc>
              <a:buFont typeface="Arial" panose="020B0604020202020204" pitchFamily="34" charset="0"/>
              <a:buChar char="•"/>
            </a:pPr>
            <a:r>
              <a:rPr lang="en-US" sz="1200" b="1" dirty="0">
                <a:solidFill>
                  <a:schemeClr val="accent6">
                    <a:lumMod val="75000"/>
                  </a:schemeClr>
                </a:solidFill>
                <a:latin typeface="Arial" panose="020B0604020202020204" pitchFamily="34" charset="0"/>
                <a:cs typeface="Arial" panose="020B0604020202020204" pitchFamily="34" charset="0"/>
              </a:rPr>
              <a:t>XXX</a:t>
            </a:r>
          </a:p>
          <a:p>
            <a:pPr marL="228600" indent="-228600">
              <a:lnSpc>
                <a:spcPct val="150000"/>
              </a:lnSpc>
              <a:buFont typeface="Arial" panose="020B0604020202020204" pitchFamily="34" charset="0"/>
              <a:buChar char="•"/>
            </a:pPr>
            <a:r>
              <a:rPr lang="en-US" sz="1200" b="1" dirty="0">
                <a:solidFill>
                  <a:schemeClr val="accent6">
                    <a:lumMod val="75000"/>
                  </a:schemeClr>
                </a:solidFill>
                <a:latin typeface="Arial" panose="020B0604020202020204" pitchFamily="34" charset="0"/>
                <a:cs typeface="Arial" panose="020B0604020202020204" pitchFamily="34" charset="0"/>
              </a:rPr>
              <a:t>XXX</a:t>
            </a:r>
            <a:r>
              <a:rPr lang="en-US" sz="1200" dirty="0">
                <a:solidFill>
                  <a:schemeClr val="accent6">
                    <a:lumMod val="75000"/>
                  </a:schemeClr>
                </a:solidFill>
                <a:latin typeface="Arial" panose="020B0604020202020204" pitchFamily="34" charset="0"/>
                <a:cs typeface="Arial" panose="020B0604020202020204" pitchFamily="34" charset="0"/>
              </a:rPr>
              <a:t> </a:t>
            </a:r>
          </a:p>
          <a:p>
            <a:pPr marL="228600" indent="-228600">
              <a:lnSpc>
                <a:spcPct val="150000"/>
              </a:lnSpc>
              <a:buFont typeface="Arial" panose="020B0604020202020204" pitchFamily="34" charset="0"/>
              <a:buChar char="•"/>
            </a:pPr>
            <a:r>
              <a:rPr lang="en-US" sz="1200" b="1" dirty="0">
                <a:solidFill>
                  <a:schemeClr val="bg2">
                    <a:lumMod val="25000"/>
                  </a:schemeClr>
                </a:solidFill>
                <a:latin typeface="Arial" panose="020B0604020202020204" pitchFamily="34" charset="0"/>
                <a:cs typeface="Arial" panose="020B0604020202020204" pitchFamily="34" charset="0"/>
              </a:rPr>
              <a:t>XXX</a:t>
            </a:r>
          </a:p>
          <a:p>
            <a:pPr marL="228600" indent="-228600">
              <a:lnSpc>
                <a:spcPct val="150000"/>
              </a:lnSpc>
              <a:buFont typeface="Arial" panose="020B0604020202020204" pitchFamily="34" charset="0"/>
              <a:buChar char="•"/>
            </a:pPr>
            <a:r>
              <a:rPr lang="en-US" sz="1200" b="1" dirty="0">
                <a:solidFill>
                  <a:schemeClr val="bg2">
                    <a:lumMod val="25000"/>
                  </a:schemeClr>
                </a:solidFill>
                <a:latin typeface="Arial" panose="020B0604020202020204" pitchFamily="34" charset="0"/>
                <a:cs typeface="Arial" panose="020B0604020202020204" pitchFamily="34" charset="0"/>
              </a:rPr>
              <a:t>XXX</a:t>
            </a:r>
          </a:p>
          <a:p>
            <a:pPr marL="228600" indent="-228600">
              <a:lnSpc>
                <a:spcPct val="150000"/>
              </a:lnSpc>
              <a:buFont typeface="Arial" panose="020B0604020202020204" pitchFamily="34" charset="0"/>
              <a:buChar char="•"/>
            </a:pPr>
            <a:r>
              <a:rPr lang="en-US" sz="1200" b="1" dirty="0">
                <a:solidFill>
                  <a:schemeClr val="bg2">
                    <a:lumMod val="25000"/>
                  </a:schemeClr>
                </a:solidFill>
                <a:latin typeface="Arial" panose="020B0604020202020204" pitchFamily="34" charset="0"/>
                <a:cs typeface="Arial" panose="020B0604020202020204" pitchFamily="34" charset="0"/>
              </a:rPr>
              <a:t>XXX</a:t>
            </a:r>
          </a:p>
          <a:p>
            <a:pPr marL="228600" indent="-228600">
              <a:lnSpc>
                <a:spcPct val="150000"/>
              </a:lnSpc>
              <a:buFont typeface="Arial" panose="020B0604020202020204" pitchFamily="34" charset="0"/>
              <a:buChar char="•"/>
            </a:pPr>
            <a:r>
              <a:rPr lang="en-US" sz="1200" b="1" dirty="0">
                <a:solidFill>
                  <a:schemeClr val="bg2">
                    <a:lumMod val="25000"/>
                  </a:schemeClr>
                </a:solidFill>
                <a:latin typeface="Arial" panose="020B0604020202020204" pitchFamily="34" charset="0"/>
                <a:cs typeface="Arial" panose="020B0604020202020204" pitchFamily="34" charset="0"/>
              </a:rPr>
              <a:t>XXX</a:t>
            </a:r>
          </a:p>
          <a:p>
            <a:pPr marL="228600" indent="-228600">
              <a:lnSpc>
                <a:spcPct val="150000"/>
              </a:lnSpc>
              <a:buFont typeface="Arial" panose="020B0604020202020204" pitchFamily="34" charset="0"/>
              <a:buChar char="•"/>
            </a:pPr>
            <a:r>
              <a:rPr lang="en-US" sz="1200" b="1" dirty="0">
                <a:solidFill>
                  <a:schemeClr val="bg2">
                    <a:lumMod val="25000"/>
                  </a:schemeClr>
                </a:solidFill>
                <a:latin typeface="Arial" panose="020B0604020202020204" pitchFamily="34" charset="0"/>
                <a:cs typeface="Arial" panose="020B0604020202020204" pitchFamily="34" charset="0"/>
              </a:rPr>
              <a:t>XXX</a:t>
            </a:r>
            <a:r>
              <a:rPr lang="en-US" sz="1200" dirty="0">
                <a:solidFill>
                  <a:schemeClr val="bg2">
                    <a:lumMod val="25000"/>
                  </a:schemeClr>
                </a:solidFill>
                <a:latin typeface="Arial" panose="020B0604020202020204" pitchFamily="34" charset="0"/>
                <a:cs typeface="Arial" panose="020B0604020202020204" pitchFamily="34" charset="0"/>
              </a:rPr>
              <a:t> </a:t>
            </a:r>
          </a:p>
        </p:txBody>
      </p:sp>
      <p:pic>
        <p:nvPicPr>
          <p:cNvPr id="2" name="Picture 1" descr="Text&#10;&#10;Description automatically generated">
            <a:extLst>
              <a:ext uri="{FF2B5EF4-FFF2-40B4-BE49-F238E27FC236}">
                <a16:creationId xmlns:a16="http://schemas.microsoft.com/office/drawing/2014/main" id="{D7814F2D-5F0D-AE7A-07D2-863C633C3B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3050968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47755" y="244022"/>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a:t>
            </a:r>
            <a:r>
              <a:rPr lang="en-US" sz="1400" b="1" dirty="0">
                <a:latin typeface="Arial" panose="020B0604020202020204" pitchFamily="34" charset="0"/>
              </a:rPr>
              <a:t>Manufacturing Cost Reduction</a:t>
            </a:r>
          </a:p>
        </p:txBody>
      </p:sp>
      <p:sp>
        <p:nvSpPr>
          <p:cNvPr id="4" name="TextBox 3">
            <a:extLst>
              <a:ext uri="{FF2B5EF4-FFF2-40B4-BE49-F238E27FC236}">
                <a16:creationId xmlns:a16="http://schemas.microsoft.com/office/drawing/2014/main" id="{6DDCE12B-D81B-5928-0A04-F63232A36780}"/>
              </a:ext>
            </a:extLst>
          </p:cNvPr>
          <p:cNvSpPr txBox="1"/>
          <p:nvPr/>
        </p:nvSpPr>
        <p:spPr>
          <a:xfrm>
            <a:off x="2637183" y="6436823"/>
            <a:ext cx="6308034"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Thinking Electronic </a:t>
            </a:r>
            <a:r>
              <a:rPr lang="en-US" sz="1000" dirty="0">
                <a:latin typeface="Arial" panose="020B0604020202020204" pitchFamily="34" charset="0"/>
                <a:cs typeface="Arial" panose="020B0604020202020204" pitchFamily="34" charset="0"/>
              </a:rPr>
              <a:t>Company Website, Annual Reports, Company Presentation, etc.</a:t>
            </a:r>
            <a:endParaRPr lang="en-IN" sz="10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0D5DA595-1533-8056-5F87-B8121E1C9977}"/>
              </a:ext>
            </a:extLst>
          </p:cNvPr>
          <p:cNvSpPr txBox="1"/>
          <p:nvPr/>
        </p:nvSpPr>
        <p:spPr>
          <a:xfrm>
            <a:off x="186521" y="822678"/>
            <a:ext cx="8770957" cy="4213141"/>
          </a:xfrm>
          <a:prstGeom prst="rect">
            <a:avLst/>
          </a:prstGeom>
          <a:solidFill>
            <a:schemeClr val="bg1">
              <a:lumMod val="95000"/>
            </a:schemeClr>
          </a:solidFill>
          <a:ln>
            <a:solidFill>
              <a:schemeClr val="tx1"/>
            </a:solidFill>
          </a:ln>
        </p:spPr>
        <p:txBody>
          <a:bodyPr wrap="square" rtlCol="0">
            <a:spAutoFit/>
          </a:bodyPr>
          <a:lstStyle/>
          <a:p>
            <a:pPr marL="171450" indent="-171450">
              <a:lnSpc>
                <a:spcPct val="150000"/>
              </a:lnSpc>
              <a:buFont typeface="Arial" panose="020B0604020202020204" pitchFamily="34" charset="0"/>
              <a:buChar char="•"/>
            </a:pPr>
            <a:r>
              <a:rPr lang="en-US" sz="1200" b="1" dirty="0">
                <a:solidFill>
                  <a:schemeClr val="accent4">
                    <a:lumMod val="75000"/>
                  </a:schemeClr>
                </a:solidFill>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US" sz="1200" b="1" dirty="0">
                <a:solidFill>
                  <a:schemeClr val="accent4">
                    <a:lumMod val="75000"/>
                  </a:schemeClr>
                </a:solidFill>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US" sz="1200" b="1" dirty="0">
                <a:solidFill>
                  <a:schemeClr val="accent4">
                    <a:lumMod val="75000"/>
                  </a:schemeClr>
                </a:solidFill>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US" sz="1200" b="1" dirty="0">
                <a:solidFill>
                  <a:schemeClr val="accent4">
                    <a:lumMod val="75000"/>
                  </a:schemeClr>
                </a:solidFill>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US" sz="1200" b="1" dirty="0">
                <a:solidFill>
                  <a:schemeClr val="accent4">
                    <a:lumMod val="75000"/>
                  </a:schemeClr>
                </a:solidFill>
                <a:latin typeface="Arial" panose="020B0604020202020204" pitchFamily="34" charset="0"/>
                <a:cs typeface="Arial" panose="020B0604020202020204" pitchFamily="34" charset="0"/>
              </a:rPr>
              <a:t>XXX</a:t>
            </a:r>
          </a:p>
          <a:p>
            <a:pPr marL="228600" indent="-228600">
              <a:lnSpc>
                <a:spcPct val="150000"/>
              </a:lnSpc>
              <a:buFont typeface="Arial" panose="020B0604020202020204" pitchFamily="34" charset="0"/>
              <a:buChar char="•"/>
            </a:pPr>
            <a:r>
              <a:rPr lang="en-US" sz="1200" b="1" dirty="0">
                <a:solidFill>
                  <a:schemeClr val="accent1">
                    <a:lumMod val="75000"/>
                  </a:schemeClr>
                </a:solidFill>
                <a:latin typeface="Arial" panose="020B0604020202020204" pitchFamily="34" charset="0"/>
                <a:cs typeface="Arial" panose="020B0604020202020204" pitchFamily="34" charset="0"/>
              </a:rPr>
              <a:t>XXX</a:t>
            </a:r>
          </a:p>
          <a:p>
            <a:pPr marL="228600" indent="-228600">
              <a:lnSpc>
                <a:spcPct val="150000"/>
              </a:lnSpc>
              <a:buFont typeface="Arial" panose="020B0604020202020204" pitchFamily="34" charset="0"/>
              <a:buChar char="•"/>
            </a:pPr>
            <a:r>
              <a:rPr lang="en-US" sz="1200" b="1" dirty="0">
                <a:solidFill>
                  <a:schemeClr val="accent1">
                    <a:lumMod val="75000"/>
                  </a:schemeClr>
                </a:solidFill>
                <a:latin typeface="Arial" panose="020B0604020202020204" pitchFamily="34" charset="0"/>
                <a:cs typeface="Arial" panose="020B0604020202020204" pitchFamily="34" charset="0"/>
              </a:rPr>
              <a:t>XXX</a:t>
            </a:r>
          </a:p>
          <a:p>
            <a:pPr marL="228600" indent="-228600">
              <a:lnSpc>
                <a:spcPct val="150000"/>
              </a:lnSpc>
              <a:buFont typeface="Arial" panose="020B0604020202020204" pitchFamily="34" charset="0"/>
              <a:buChar char="•"/>
            </a:pPr>
            <a:r>
              <a:rPr lang="en-US" sz="1200" b="1" dirty="0">
                <a:solidFill>
                  <a:schemeClr val="accent1">
                    <a:lumMod val="75000"/>
                  </a:schemeClr>
                </a:solidFill>
                <a:latin typeface="Arial" panose="020B0604020202020204" pitchFamily="34" charset="0"/>
                <a:cs typeface="Arial" panose="020B0604020202020204" pitchFamily="34" charset="0"/>
              </a:rPr>
              <a:t>XXX</a:t>
            </a:r>
          </a:p>
          <a:p>
            <a:pPr marL="228600" indent="-228600">
              <a:lnSpc>
                <a:spcPct val="150000"/>
              </a:lnSpc>
              <a:buFont typeface="Arial" panose="020B0604020202020204" pitchFamily="34" charset="0"/>
              <a:buChar char="•"/>
            </a:pPr>
            <a:r>
              <a:rPr lang="en-US" sz="1200" b="1" dirty="0">
                <a:solidFill>
                  <a:schemeClr val="accent1">
                    <a:lumMod val="75000"/>
                  </a:schemeClr>
                </a:solidFill>
                <a:latin typeface="Arial" panose="020B0604020202020204" pitchFamily="34" charset="0"/>
                <a:cs typeface="Arial" panose="020B0604020202020204" pitchFamily="34" charset="0"/>
              </a:rPr>
              <a:t>XXX</a:t>
            </a:r>
          </a:p>
          <a:p>
            <a:pPr marL="228600" indent="-228600">
              <a:lnSpc>
                <a:spcPct val="150000"/>
              </a:lnSpc>
              <a:buFont typeface="Arial" panose="020B0604020202020204" pitchFamily="34" charset="0"/>
              <a:buChar char="•"/>
            </a:pPr>
            <a:r>
              <a:rPr lang="en-US" sz="1200" b="1" dirty="0">
                <a:solidFill>
                  <a:schemeClr val="accent1">
                    <a:lumMod val="75000"/>
                  </a:schemeClr>
                </a:solidFill>
                <a:latin typeface="Arial" panose="020B0604020202020204" pitchFamily="34" charset="0"/>
                <a:cs typeface="Arial" panose="020B0604020202020204" pitchFamily="34" charset="0"/>
              </a:rPr>
              <a:t>XXX</a:t>
            </a:r>
            <a:endParaRPr lang="en-US" sz="1200" dirty="0">
              <a:solidFill>
                <a:schemeClr val="accent1">
                  <a:lumMod val="75000"/>
                </a:schemeClr>
              </a:solidFill>
              <a:latin typeface="Arial" panose="020B0604020202020204" pitchFamily="34" charset="0"/>
              <a:cs typeface="Arial" panose="020B0604020202020204" pitchFamily="34" charset="0"/>
            </a:endParaRPr>
          </a:p>
          <a:p>
            <a:pPr marL="228600" indent="-228600">
              <a:lnSpc>
                <a:spcPct val="150000"/>
              </a:lnSpc>
              <a:buFont typeface="Arial" panose="020B0604020202020204" pitchFamily="34" charset="0"/>
              <a:buChar char="•"/>
            </a:pPr>
            <a:r>
              <a:rPr lang="en-US" sz="1200" b="1" dirty="0">
                <a:solidFill>
                  <a:schemeClr val="tx1">
                    <a:lumMod val="50000"/>
                    <a:lumOff val="50000"/>
                  </a:schemeClr>
                </a:solidFill>
                <a:latin typeface="Arial" panose="020B0604020202020204" pitchFamily="34" charset="0"/>
                <a:cs typeface="Arial" panose="020B0604020202020204" pitchFamily="34" charset="0"/>
              </a:rPr>
              <a:t>XXX</a:t>
            </a:r>
          </a:p>
          <a:p>
            <a:pPr marL="228600" indent="-228600">
              <a:lnSpc>
                <a:spcPct val="150000"/>
              </a:lnSpc>
              <a:buFont typeface="Arial" panose="020B0604020202020204" pitchFamily="34" charset="0"/>
              <a:buChar char="•"/>
            </a:pPr>
            <a:r>
              <a:rPr lang="en-US" sz="1200" b="1" dirty="0">
                <a:solidFill>
                  <a:schemeClr val="tx1">
                    <a:lumMod val="50000"/>
                    <a:lumOff val="50000"/>
                  </a:schemeClr>
                </a:solidFill>
                <a:latin typeface="Arial" panose="020B0604020202020204" pitchFamily="34" charset="0"/>
                <a:cs typeface="Arial" panose="020B0604020202020204" pitchFamily="34" charset="0"/>
              </a:rPr>
              <a:t>XXX</a:t>
            </a:r>
          </a:p>
          <a:p>
            <a:pPr marL="228600" indent="-228600">
              <a:lnSpc>
                <a:spcPct val="150000"/>
              </a:lnSpc>
              <a:buFont typeface="Arial" panose="020B0604020202020204" pitchFamily="34" charset="0"/>
              <a:buChar char="•"/>
            </a:pPr>
            <a:r>
              <a:rPr lang="en-US" sz="1200" b="1" dirty="0">
                <a:solidFill>
                  <a:schemeClr val="tx1">
                    <a:lumMod val="50000"/>
                    <a:lumOff val="50000"/>
                  </a:schemeClr>
                </a:solidFill>
                <a:latin typeface="Arial" panose="020B0604020202020204" pitchFamily="34" charset="0"/>
                <a:cs typeface="Arial" panose="020B0604020202020204" pitchFamily="34" charset="0"/>
              </a:rPr>
              <a:t>XXX</a:t>
            </a:r>
          </a:p>
          <a:p>
            <a:pPr marL="228600" indent="-228600">
              <a:lnSpc>
                <a:spcPct val="150000"/>
              </a:lnSpc>
              <a:buFont typeface="Arial" panose="020B0604020202020204" pitchFamily="34" charset="0"/>
              <a:buChar char="•"/>
            </a:pPr>
            <a:r>
              <a:rPr lang="en-US" sz="1200" b="1" dirty="0">
                <a:solidFill>
                  <a:schemeClr val="tx1">
                    <a:lumMod val="50000"/>
                    <a:lumOff val="50000"/>
                  </a:schemeClr>
                </a:solidFill>
                <a:latin typeface="Arial" panose="020B0604020202020204" pitchFamily="34" charset="0"/>
                <a:cs typeface="Arial" panose="020B0604020202020204" pitchFamily="34" charset="0"/>
              </a:rPr>
              <a:t>XXX</a:t>
            </a:r>
          </a:p>
          <a:p>
            <a:pPr marL="228600" indent="-228600">
              <a:lnSpc>
                <a:spcPct val="150000"/>
              </a:lnSpc>
              <a:buFont typeface="Arial" panose="020B0604020202020204" pitchFamily="34" charset="0"/>
              <a:buChar char="•"/>
            </a:pPr>
            <a:r>
              <a:rPr lang="en-US" sz="1200" b="1" dirty="0">
                <a:solidFill>
                  <a:schemeClr val="tx1">
                    <a:lumMod val="50000"/>
                    <a:lumOff val="50000"/>
                  </a:schemeClr>
                </a:solidFill>
                <a:latin typeface="Arial" panose="020B0604020202020204" pitchFamily="34" charset="0"/>
                <a:cs typeface="Arial" panose="020B0604020202020204" pitchFamily="34" charset="0"/>
              </a:rPr>
              <a:t>XXX</a:t>
            </a:r>
            <a:endParaRPr lang="en-IN" sz="1200"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2" name="Picture 1" descr="Text&#10;&#10;Description automatically generated">
            <a:extLst>
              <a:ext uri="{FF2B5EF4-FFF2-40B4-BE49-F238E27FC236}">
                <a16:creationId xmlns:a16="http://schemas.microsoft.com/office/drawing/2014/main" id="{74820985-25FB-981E-EAD4-20342A5C4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1898266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47755" y="244022"/>
            <a:ext cx="6597602"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a:t>
            </a:r>
            <a:r>
              <a:rPr lang="en-US" sz="1400" b="1" dirty="0">
                <a:latin typeface="Arial" panose="020B0604020202020204" pitchFamily="34" charset="0"/>
              </a:rPr>
              <a:t>Composition Of Corporate Organization</a:t>
            </a:r>
          </a:p>
        </p:txBody>
      </p:sp>
      <p:sp>
        <p:nvSpPr>
          <p:cNvPr id="4" name="TextBox 3">
            <a:extLst>
              <a:ext uri="{FF2B5EF4-FFF2-40B4-BE49-F238E27FC236}">
                <a16:creationId xmlns:a16="http://schemas.microsoft.com/office/drawing/2014/main" id="{6DDCE12B-D81B-5928-0A04-F63232A36780}"/>
              </a:ext>
            </a:extLst>
          </p:cNvPr>
          <p:cNvSpPr txBox="1"/>
          <p:nvPr/>
        </p:nvSpPr>
        <p:spPr>
          <a:xfrm>
            <a:off x="2801793" y="6344059"/>
            <a:ext cx="6143424"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Thinking Electronic </a:t>
            </a:r>
            <a:r>
              <a:rPr lang="en-US" sz="1000" dirty="0">
                <a:latin typeface="Arial" panose="020B0604020202020204" pitchFamily="34" charset="0"/>
                <a:cs typeface="Arial" panose="020B0604020202020204" pitchFamily="34" charset="0"/>
              </a:rPr>
              <a:t>Company Website, Annual Reports, Company Presentation, etc.</a:t>
            </a:r>
            <a:endParaRPr lang="en-IN" sz="1000" dirty="0">
              <a:latin typeface="Arial" panose="020B0604020202020204" pitchFamily="34" charset="0"/>
              <a:cs typeface="Arial" panose="020B0604020202020204" pitchFamily="34" charset="0"/>
            </a:endParaRPr>
          </a:p>
        </p:txBody>
      </p:sp>
      <p:grpSp>
        <p:nvGrpSpPr>
          <p:cNvPr id="2051" name="Group 2050">
            <a:extLst>
              <a:ext uri="{FF2B5EF4-FFF2-40B4-BE49-F238E27FC236}">
                <a16:creationId xmlns:a16="http://schemas.microsoft.com/office/drawing/2014/main" id="{ADCD6769-A01E-CAE4-C623-D955D6FBD92F}"/>
              </a:ext>
            </a:extLst>
          </p:cNvPr>
          <p:cNvGrpSpPr/>
          <p:nvPr/>
        </p:nvGrpSpPr>
        <p:grpSpPr>
          <a:xfrm>
            <a:off x="205811" y="1046878"/>
            <a:ext cx="8710606" cy="4821378"/>
            <a:chOff x="254355" y="914400"/>
            <a:chExt cx="8710606" cy="4821378"/>
          </a:xfrm>
        </p:grpSpPr>
        <p:sp>
          <p:nvSpPr>
            <p:cNvPr id="5" name="TextBox 4">
              <a:extLst>
                <a:ext uri="{FF2B5EF4-FFF2-40B4-BE49-F238E27FC236}">
                  <a16:creationId xmlns:a16="http://schemas.microsoft.com/office/drawing/2014/main" id="{C36E3EEE-7F75-4275-AAD4-A547FC9882D9}"/>
                </a:ext>
              </a:extLst>
            </p:cNvPr>
            <p:cNvSpPr txBox="1"/>
            <p:nvPr/>
          </p:nvSpPr>
          <p:spPr>
            <a:xfrm>
              <a:off x="3103770" y="914400"/>
              <a:ext cx="2107095" cy="276999"/>
            </a:xfrm>
            <a:prstGeom prst="rect">
              <a:avLst/>
            </a:prstGeom>
            <a:solidFill>
              <a:schemeClr val="bg1"/>
            </a:solidFill>
            <a:ln>
              <a:solidFill>
                <a:schemeClr val="tx1"/>
              </a:solidFill>
            </a:ln>
          </p:spPr>
          <p:txBody>
            <a:bodyPr wrap="square" rtlCol="0">
              <a:spAutoFit/>
            </a:bodyPr>
            <a:lstStyle/>
            <a:p>
              <a:pPr algn="ctr"/>
              <a:r>
                <a:rPr lang="en-IN" sz="1200" b="1" dirty="0">
                  <a:latin typeface="Arial" panose="020B0604020202020204" pitchFamily="34" charset="0"/>
                  <a:cs typeface="Arial" panose="020B0604020202020204" pitchFamily="34" charset="0"/>
                </a:rPr>
                <a:t>XXX</a:t>
              </a:r>
            </a:p>
          </p:txBody>
        </p:sp>
        <p:cxnSp>
          <p:nvCxnSpPr>
            <p:cNvPr id="7" name="Straight Connector 6">
              <a:extLst>
                <a:ext uri="{FF2B5EF4-FFF2-40B4-BE49-F238E27FC236}">
                  <a16:creationId xmlns:a16="http://schemas.microsoft.com/office/drawing/2014/main" id="{7CD59146-1D54-2500-C270-85D961749D65}"/>
                </a:ext>
              </a:extLst>
            </p:cNvPr>
            <p:cNvCxnSpPr/>
            <p:nvPr/>
          </p:nvCxnSpPr>
          <p:spPr>
            <a:xfrm>
              <a:off x="4163944" y="1197243"/>
              <a:ext cx="0" cy="337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F4B7F02-8B94-42F0-C6D0-7F445F948B12}"/>
                </a:ext>
              </a:extLst>
            </p:cNvPr>
            <p:cNvSpPr txBox="1"/>
            <p:nvPr/>
          </p:nvSpPr>
          <p:spPr>
            <a:xfrm>
              <a:off x="3110396" y="1537399"/>
              <a:ext cx="2107095" cy="276999"/>
            </a:xfrm>
            <a:prstGeom prst="rect">
              <a:avLst/>
            </a:prstGeom>
            <a:solidFill>
              <a:schemeClr val="bg1"/>
            </a:solidFill>
            <a:ln>
              <a:solidFill>
                <a:schemeClr val="tx1"/>
              </a:solidFill>
            </a:ln>
          </p:spPr>
          <p:txBody>
            <a:bodyPr wrap="square" rtlCol="0">
              <a:spAutoFit/>
            </a:bodyPr>
            <a:lstStyle/>
            <a:p>
              <a:pPr algn="ctr"/>
              <a:r>
                <a:rPr lang="en-IN" sz="1200" b="1" dirty="0">
                  <a:latin typeface="Arial" panose="020B0604020202020204" pitchFamily="34" charset="0"/>
                  <a:cs typeface="Arial" panose="020B0604020202020204" pitchFamily="34" charset="0"/>
                </a:rPr>
                <a:t>XXX</a:t>
              </a:r>
            </a:p>
          </p:txBody>
        </p:sp>
        <p:cxnSp>
          <p:nvCxnSpPr>
            <p:cNvPr id="10" name="Straight Connector 9">
              <a:extLst>
                <a:ext uri="{FF2B5EF4-FFF2-40B4-BE49-F238E27FC236}">
                  <a16:creationId xmlns:a16="http://schemas.microsoft.com/office/drawing/2014/main" id="{D0532416-15CC-4887-3D9A-5A68DC031FDE}"/>
                </a:ext>
              </a:extLst>
            </p:cNvPr>
            <p:cNvCxnSpPr>
              <a:cxnSpLocks/>
              <a:endCxn id="8" idx="1"/>
            </p:cNvCxnSpPr>
            <p:nvPr/>
          </p:nvCxnSpPr>
          <p:spPr>
            <a:xfrm flipV="1">
              <a:off x="2596711" y="1675899"/>
              <a:ext cx="513685"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D4B2270-9174-ADFC-8B49-237409537C56}"/>
                </a:ext>
              </a:extLst>
            </p:cNvPr>
            <p:cNvCxnSpPr/>
            <p:nvPr/>
          </p:nvCxnSpPr>
          <p:spPr>
            <a:xfrm>
              <a:off x="2600188" y="1434437"/>
              <a:ext cx="0" cy="597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103C689-B8EF-0C67-125F-D329ACFF84F8}"/>
                </a:ext>
              </a:extLst>
            </p:cNvPr>
            <p:cNvCxnSpPr/>
            <p:nvPr/>
          </p:nvCxnSpPr>
          <p:spPr>
            <a:xfrm>
              <a:off x="2089489" y="1435377"/>
              <a:ext cx="510208"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26588B0-F795-0F7A-37BC-9C8A9813D016}"/>
                </a:ext>
              </a:extLst>
            </p:cNvPr>
            <p:cNvCxnSpPr/>
            <p:nvPr/>
          </p:nvCxnSpPr>
          <p:spPr>
            <a:xfrm>
              <a:off x="2093458" y="2028308"/>
              <a:ext cx="510208"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07BFB9E-594A-6FB4-820A-E4A7A9350D48}"/>
                </a:ext>
              </a:extLst>
            </p:cNvPr>
            <p:cNvSpPr txBox="1"/>
            <p:nvPr/>
          </p:nvSpPr>
          <p:spPr>
            <a:xfrm>
              <a:off x="273875" y="1305848"/>
              <a:ext cx="1822241" cy="276999"/>
            </a:xfrm>
            <a:prstGeom prst="rect">
              <a:avLst/>
            </a:prstGeom>
            <a:solidFill>
              <a:schemeClr val="bg1"/>
            </a:solidFill>
            <a:ln>
              <a:solidFill>
                <a:schemeClr val="tx1"/>
              </a:solidFill>
            </a:ln>
          </p:spPr>
          <p:txBody>
            <a:bodyPr wrap="square" rtlCol="0">
              <a:spAutoFit/>
            </a:bodyPr>
            <a:lstStyle/>
            <a:p>
              <a:pPr algn="ctr"/>
              <a:r>
                <a:rPr lang="en-IN" sz="1200" b="1" dirty="0">
                  <a:latin typeface="Arial" panose="020B0604020202020204" pitchFamily="34" charset="0"/>
                  <a:cs typeface="Arial" panose="020B0604020202020204" pitchFamily="34" charset="0"/>
                </a:rPr>
                <a:t>XXX</a:t>
              </a:r>
            </a:p>
          </p:txBody>
        </p:sp>
        <p:sp>
          <p:nvSpPr>
            <p:cNvPr id="17" name="TextBox 16">
              <a:extLst>
                <a:ext uri="{FF2B5EF4-FFF2-40B4-BE49-F238E27FC236}">
                  <a16:creationId xmlns:a16="http://schemas.microsoft.com/office/drawing/2014/main" id="{35F73686-1449-F9A7-8E2D-C67B86125E8D}"/>
                </a:ext>
              </a:extLst>
            </p:cNvPr>
            <p:cNvSpPr txBox="1"/>
            <p:nvPr/>
          </p:nvSpPr>
          <p:spPr>
            <a:xfrm>
              <a:off x="273877" y="1697637"/>
              <a:ext cx="1822239" cy="276999"/>
            </a:xfrm>
            <a:prstGeom prst="rect">
              <a:avLst/>
            </a:prstGeom>
            <a:solidFill>
              <a:schemeClr val="bg1"/>
            </a:solidFill>
            <a:ln>
              <a:solidFill>
                <a:schemeClr val="tx1"/>
              </a:solidFill>
            </a:ln>
          </p:spPr>
          <p:txBody>
            <a:bodyPr wrap="square" rtlCol="0">
              <a:spAutoFit/>
            </a:bodyPr>
            <a:lstStyle/>
            <a:p>
              <a:pPr algn="ctr"/>
              <a:r>
                <a:rPr lang="en-IN" sz="1200" b="1" dirty="0">
                  <a:latin typeface="Arial" panose="020B0604020202020204" pitchFamily="34" charset="0"/>
                  <a:cs typeface="Arial" panose="020B0604020202020204" pitchFamily="34" charset="0"/>
                </a:rPr>
                <a:t>XXX</a:t>
              </a:r>
            </a:p>
          </p:txBody>
        </p:sp>
        <p:cxnSp>
          <p:nvCxnSpPr>
            <p:cNvPr id="25" name="Straight Connector 24">
              <a:extLst>
                <a:ext uri="{FF2B5EF4-FFF2-40B4-BE49-F238E27FC236}">
                  <a16:creationId xmlns:a16="http://schemas.microsoft.com/office/drawing/2014/main" id="{41C79056-7996-8B89-A4BD-D02012D7ABCC}"/>
                </a:ext>
              </a:extLst>
            </p:cNvPr>
            <p:cNvCxnSpPr/>
            <p:nvPr/>
          </p:nvCxnSpPr>
          <p:spPr>
            <a:xfrm>
              <a:off x="4163944" y="1805840"/>
              <a:ext cx="0" cy="337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3B5F8BB-2810-6002-0D20-0F23772727F4}"/>
                </a:ext>
              </a:extLst>
            </p:cNvPr>
            <p:cNvSpPr txBox="1"/>
            <p:nvPr/>
          </p:nvSpPr>
          <p:spPr>
            <a:xfrm>
              <a:off x="3110396" y="2145996"/>
              <a:ext cx="2107095" cy="276999"/>
            </a:xfrm>
            <a:prstGeom prst="rect">
              <a:avLst/>
            </a:prstGeom>
            <a:solidFill>
              <a:schemeClr val="bg1"/>
            </a:solidFill>
            <a:ln>
              <a:solidFill>
                <a:schemeClr val="tx1"/>
              </a:solidFill>
            </a:ln>
          </p:spPr>
          <p:txBody>
            <a:bodyPr wrap="square" rtlCol="0">
              <a:spAutoFit/>
            </a:bodyPr>
            <a:lstStyle/>
            <a:p>
              <a:pPr algn="ctr"/>
              <a:r>
                <a:rPr lang="en-IN" sz="1200" b="1" dirty="0">
                  <a:latin typeface="Arial" panose="020B0604020202020204" pitchFamily="34" charset="0"/>
                  <a:cs typeface="Arial" panose="020B0604020202020204" pitchFamily="34" charset="0"/>
                </a:rPr>
                <a:t>XXX</a:t>
              </a:r>
            </a:p>
          </p:txBody>
        </p:sp>
        <p:cxnSp>
          <p:nvCxnSpPr>
            <p:cNvPr id="27" name="Straight Connector 26">
              <a:extLst>
                <a:ext uri="{FF2B5EF4-FFF2-40B4-BE49-F238E27FC236}">
                  <a16:creationId xmlns:a16="http://schemas.microsoft.com/office/drawing/2014/main" id="{B7858BEA-CE33-9C38-5728-5DE203479DFA}"/>
                </a:ext>
              </a:extLst>
            </p:cNvPr>
            <p:cNvCxnSpPr/>
            <p:nvPr/>
          </p:nvCxnSpPr>
          <p:spPr>
            <a:xfrm>
              <a:off x="4163944" y="2423961"/>
              <a:ext cx="0" cy="337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78F9B89-E3E5-6A03-CA1E-B77D474C52EF}"/>
                </a:ext>
              </a:extLst>
            </p:cNvPr>
            <p:cNvSpPr txBox="1"/>
            <p:nvPr/>
          </p:nvSpPr>
          <p:spPr>
            <a:xfrm>
              <a:off x="3110396" y="2764117"/>
              <a:ext cx="2107095" cy="276999"/>
            </a:xfrm>
            <a:prstGeom prst="rect">
              <a:avLst/>
            </a:prstGeom>
            <a:solidFill>
              <a:schemeClr val="bg1"/>
            </a:solidFill>
            <a:ln>
              <a:solidFill>
                <a:schemeClr val="tx1"/>
              </a:solidFill>
            </a:ln>
          </p:spPr>
          <p:txBody>
            <a:bodyPr wrap="square" rtlCol="0">
              <a:spAutoFit/>
            </a:bodyPr>
            <a:lstStyle/>
            <a:p>
              <a:pPr algn="ctr"/>
              <a:r>
                <a:rPr lang="en-IN" sz="1200" b="1" dirty="0">
                  <a:latin typeface="Arial" panose="020B0604020202020204" pitchFamily="34" charset="0"/>
                  <a:cs typeface="Arial" panose="020B0604020202020204" pitchFamily="34" charset="0"/>
                </a:rPr>
                <a:t>XXX</a:t>
              </a:r>
            </a:p>
          </p:txBody>
        </p:sp>
        <p:cxnSp>
          <p:nvCxnSpPr>
            <p:cNvPr id="29" name="Straight Connector 28">
              <a:extLst>
                <a:ext uri="{FF2B5EF4-FFF2-40B4-BE49-F238E27FC236}">
                  <a16:creationId xmlns:a16="http://schemas.microsoft.com/office/drawing/2014/main" id="{C3B3FA7F-DB07-4540-788B-67AB51FCFE59}"/>
                </a:ext>
              </a:extLst>
            </p:cNvPr>
            <p:cNvCxnSpPr>
              <a:cxnSpLocks/>
            </p:cNvCxnSpPr>
            <p:nvPr/>
          </p:nvCxnSpPr>
          <p:spPr>
            <a:xfrm flipV="1">
              <a:off x="4165378" y="2597450"/>
              <a:ext cx="1332370"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54F33C0-73B7-064B-DC68-9B1F7BD34FD8}"/>
                </a:ext>
              </a:extLst>
            </p:cNvPr>
            <p:cNvSpPr txBox="1"/>
            <p:nvPr/>
          </p:nvSpPr>
          <p:spPr>
            <a:xfrm>
              <a:off x="5497748" y="2453990"/>
              <a:ext cx="1760069" cy="276999"/>
            </a:xfrm>
            <a:prstGeom prst="rect">
              <a:avLst/>
            </a:prstGeom>
            <a:solidFill>
              <a:schemeClr val="bg1"/>
            </a:solidFill>
            <a:ln>
              <a:solidFill>
                <a:schemeClr val="tx1"/>
              </a:solidFill>
            </a:ln>
          </p:spPr>
          <p:txBody>
            <a:bodyPr wrap="square" rtlCol="0">
              <a:spAutoFit/>
            </a:bodyPr>
            <a:lstStyle/>
            <a:p>
              <a:pPr algn="ctr"/>
              <a:r>
                <a:rPr lang="en-IN" sz="1200" b="1" dirty="0">
                  <a:latin typeface="Arial" panose="020B0604020202020204" pitchFamily="34" charset="0"/>
                  <a:cs typeface="Arial" panose="020B0604020202020204" pitchFamily="34" charset="0"/>
                </a:rPr>
                <a:t>XXX</a:t>
              </a:r>
            </a:p>
          </p:txBody>
        </p:sp>
        <p:cxnSp>
          <p:nvCxnSpPr>
            <p:cNvPr id="31" name="Straight Connector 30">
              <a:extLst>
                <a:ext uri="{FF2B5EF4-FFF2-40B4-BE49-F238E27FC236}">
                  <a16:creationId xmlns:a16="http://schemas.microsoft.com/office/drawing/2014/main" id="{DB829436-EF9A-EAB3-C3C8-7200B82852CB}"/>
                </a:ext>
              </a:extLst>
            </p:cNvPr>
            <p:cNvCxnSpPr/>
            <p:nvPr/>
          </p:nvCxnSpPr>
          <p:spPr>
            <a:xfrm>
              <a:off x="4163943" y="3049505"/>
              <a:ext cx="0" cy="6568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F7D3E5-C2B8-5E4B-F54E-81C169899F1E}"/>
                </a:ext>
              </a:extLst>
            </p:cNvPr>
            <p:cNvCxnSpPr>
              <a:cxnSpLocks/>
            </p:cNvCxnSpPr>
            <p:nvPr/>
          </p:nvCxnSpPr>
          <p:spPr>
            <a:xfrm flipV="1">
              <a:off x="2829514" y="3180849"/>
              <a:ext cx="1332370"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EEEAA34-5CB0-EBCD-A3D4-449491A3B740}"/>
                </a:ext>
              </a:extLst>
            </p:cNvPr>
            <p:cNvCxnSpPr/>
            <p:nvPr/>
          </p:nvCxnSpPr>
          <p:spPr>
            <a:xfrm>
              <a:off x="2828788" y="2939092"/>
              <a:ext cx="0" cy="4490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B81273C-C4AC-3798-460F-E47EBEBBC2DD}"/>
                </a:ext>
              </a:extLst>
            </p:cNvPr>
            <p:cNvCxnSpPr/>
            <p:nvPr/>
          </p:nvCxnSpPr>
          <p:spPr>
            <a:xfrm>
              <a:off x="2318089" y="2933977"/>
              <a:ext cx="510208"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E1EEA7B-5B6F-59A1-9659-C9880F15C4AD}"/>
                </a:ext>
              </a:extLst>
            </p:cNvPr>
            <p:cNvCxnSpPr/>
            <p:nvPr/>
          </p:nvCxnSpPr>
          <p:spPr>
            <a:xfrm>
              <a:off x="2318089" y="3387181"/>
              <a:ext cx="510208"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9BAC64E-497F-368D-0F3E-ECC58FEA73D9}"/>
                </a:ext>
              </a:extLst>
            </p:cNvPr>
            <p:cNvSpPr txBox="1"/>
            <p:nvPr/>
          </p:nvSpPr>
          <p:spPr>
            <a:xfrm>
              <a:off x="265800" y="2804448"/>
              <a:ext cx="2058917" cy="276999"/>
            </a:xfrm>
            <a:prstGeom prst="rect">
              <a:avLst/>
            </a:prstGeom>
            <a:solidFill>
              <a:schemeClr val="bg1"/>
            </a:solidFill>
            <a:ln>
              <a:solidFill>
                <a:schemeClr val="tx1"/>
              </a:solidFill>
            </a:ln>
          </p:spPr>
          <p:txBody>
            <a:bodyPr wrap="square" rtlCol="0">
              <a:spAutoFit/>
            </a:bodyPr>
            <a:lstStyle/>
            <a:p>
              <a:pPr algn="ctr"/>
              <a:r>
                <a:rPr lang="en-IN" sz="1200" b="1" dirty="0">
                  <a:latin typeface="Arial" panose="020B0604020202020204" pitchFamily="34" charset="0"/>
                  <a:cs typeface="Arial" panose="020B0604020202020204" pitchFamily="34" charset="0"/>
                </a:rPr>
                <a:t>XXX</a:t>
              </a:r>
            </a:p>
          </p:txBody>
        </p:sp>
        <p:sp>
          <p:nvSpPr>
            <p:cNvPr id="37" name="TextBox 36">
              <a:extLst>
                <a:ext uri="{FF2B5EF4-FFF2-40B4-BE49-F238E27FC236}">
                  <a16:creationId xmlns:a16="http://schemas.microsoft.com/office/drawing/2014/main" id="{C6DAA6B9-14D2-6DCA-3822-7D04EAFFA3E0}"/>
                </a:ext>
              </a:extLst>
            </p:cNvPr>
            <p:cNvSpPr txBox="1"/>
            <p:nvPr/>
          </p:nvSpPr>
          <p:spPr>
            <a:xfrm>
              <a:off x="265800" y="3157931"/>
              <a:ext cx="2058917" cy="276999"/>
            </a:xfrm>
            <a:prstGeom prst="rect">
              <a:avLst/>
            </a:prstGeom>
            <a:solidFill>
              <a:schemeClr val="bg1"/>
            </a:solidFill>
            <a:ln>
              <a:solidFill>
                <a:schemeClr val="tx1"/>
              </a:solidFill>
            </a:ln>
          </p:spPr>
          <p:txBody>
            <a:bodyPr wrap="square" rtlCol="0">
              <a:spAutoFit/>
            </a:bodyPr>
            <a:lstStyle/>
            <a:p>
              <a:pPr algn="ctr"/>
              <a:r>
                <a:rPr lang="en-IN" sz="1200" b="1" dirty="0">
                  <a:latin typeface="Arial" panose="020B0604020202020204" pitchFamily="34" charset="0"/>
                  <a:cs typeface="Arial" panose="020B0604020202020204" pitchFamily="34" charset="0"/>
                </a:rPr>
                <a:t>XXX</a:t>
              </a:r>
            </a:p>
          </p:txBody>
        </p:sp>
        <p:cxnSp>
          <p:nvCxnSpPr>
            <p:cNvPr id="39" name="Straight Connector 38">
              <a:extLst>
                <a:ext uri="{FF2B5EF4-FFF2-40B4-BE49-F238E27FC236}">
                  <a16:creationId xmlns:a16="http://schemas.microsoft.com/office/drawing/2014/main" id="{531C44A6-5412-AABE-02E6-A10B1EED1EA4}"/>
                </a:ext>
              </a:extLst>
            </p:cNvPr>
            <p:cNvCxnSpPr>
              <a:cxnSpLocks/>
            </p:cNvCxnSpPr>
            <p:nvPr/>
          </p:nvCxnSpPr>
          <p:spPr>
            <a:xfrm>
              <a:off x="771388" y="3714474"/>
              <a:ext cx="73763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6C29416-23EA-0A09-65BB-E4BDD913080B}"/>
                </a:ext>
              </a:extLst>
            </p:cNvPr>
            <p:cNvCxnSpPr/>
            <p:nvPr/>
          </p:nvCxnSpPr>
          <p:spPr>
            <a:xfrm>
              <a:off x="771388" y="3714474"/>
              <a:ext cx="0" cy="337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EC133A5-F190-7600-9462-EB8F88DA4FB0}"/>
                </a:ext>
              </a:extLst>
            </p:cNvPr>
            <p:cNvSpPr txBox="1"/>
            <p:nvPr/>
          </p:nvSpPr>
          <p:spPr>
            <a:xfrm>
              <a:off x="254355" y="4051532"/>
              <a:ext cx="1460926" cy="276999"/>
            </a:xfrm>
            <a:prstGeom prst="rect">
              <a:avLst/>
            </a:prstGeom>
            <a:solidFill>
              <a:schemeClr val="bg1"/>
            </a:solidFill>
            <a:ln>
              <a:solidFill>
                <a:schemeClr val="tx1"/>
              </a:solidFill>
            </a:ln>
          </p:spPr>
          <p:txBody>
            <a:bodyPr wrap="square" rtlCol="0">
              <a:spAutoFit/>
            </a:bodyPr>
            <a:lstStyle/>
            <a:p>
              <a:pPr algn="ctr"/>
              <a:r>
                <a:rPr lang="en-IN" sz="1200" b="1" dirty="0">
                  <a:latin typeface="Arial" panose="020B0604020202020204" pitchFamily="34" charset="0"/>
                  <a:cs typeface="Arial" panose="020B0604020202020204" pitchFamily="34" charset="0"/>
                </a:rPr>
                <a:t>XXX</a:t>
              </a:r>
            </a:p>
          </p:txBody>
        </p:sp>
        <p:cxnSp>
          <p:nvCxnSpPr>
            <p:cNvPr id="44" name="Straight Connector 43">
              <a:extLst>
                <a:ext uri="{FF2B5EF4-FFF2-40B4-BE49-F238E27FC236}">
                  <a16:creationId xmlns:a16="http://schemas.microsoft.com/office/drawing/2014/main" id="{92DF215E-DE5D-6AC7-9FA8-BECA3CEA8B6B}"/>
                </a:ext>
              </a:extLst>
            </p:cNvPr>
            <p:cNvCxnSpPr/>
            <p:nvPr/>
          </p:nvCxnSpPr>
          <p:spPr>
            <a:xfrm>
              <a:off x="3011847" y="3720838"/>
              <a:ext cx="0" cy="337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F8380A4-23ED-E47E-3F29-07CFC746A3FD}"/>
                </a:ext>
              </a:extLst>
            </p:cNvPr>
            <p:cNvSpPr txBox="1"/>
            <p:nvPr/>
          </p:nvSpPr>
          <p:spPr>
            <a:xfrm>
              <a:off x="2267403" y="4070685"/>
              <a:ext cx="1488888" cy="276999"/>
            </a:xfrm>
            <a:prstGeom prst="rect">
              <a:avLst/>
            </a:prstGeom>
            <a:solidFill>
              <a:schemeClr val="bg1"/>
            </a:solidFill>
            <a:ln>
              <a:solidFill>
                <a:schemeClr val="tx1"/>
              </a:solidFill>
            </a:ln>
          </p:spPr>
          <p:txBody>
            <a:bodyPr wrap="square" rtlCol="0">
              <a:spAutoFit/>
            </a:bodyPr>
            <a:lstStyle/>
            <a:p>
              <a:pPr algn="ctr"/>
              <a:r>
                <a:rPr lang="en-IN" sz="1200" b="1" dirty="0">
                  <a:latin typeface="Arial" panose="020B0604020202020204" pitchFamily="34" charset="0"/>
                  <a:cs typeface="Arial" panose="020B0604020202020204" pitchFamily="34" charset="0"/>
                </a:rPr>
                <a:t>XXX</a:t>
              </a:r>
            </a:p>
          </p:txBody>
        </p:sp>
        <p:cxnSp>
          <p:nvCxnSpPr>
            <p:cNvPr id="46" name="Straight Connector 45">
              <a:extLst>
                <a:ext uri="{FF2B5EF4-FFF2-40B4-BE49-F238E27FC236}">
                  <a16:creationId xmlns:a16="http://schemas.microsoft.com/office/drawing/2014/main" id="{77AC3A94-F72C-9890-8187-195AA88BAB42}"/>
                </a:ext>
              </a:extLst>
            </p:cNvPr>
            <p:cNvCxnSpPr/>
            <p:nvPr/>
          </p:nvCxnSpPr>
          <p:spPr>
            <a:xfrm>
              <a:off x="3011847" y="4532350"/>
              <a:ext cx="0" cy="6568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4F64D72-4001-22CA-BF94-8BEA1EF52743}"/>
                </a:ext>
              </a:extLst>
            </p:cNvPr>
            <p:cNvCxnSpPr>
              <a:cxnSpLocks/>
            </p:cNvCxnSpPr>
            <p:nvPr/>
          </p:nvCxnSpPr>
          <p:spPr>
            <a:xfrm>
              <a:off x="1655697" y="5195255"/>
              <a:ext cx="27768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95045A5-5D3C-0A3D-ABAB-ADC7A332F89C}"/>
                </a:ext>
              </a:extLst>
            </p:cNvPr>
            <p:cNvCxnSpPr/>
            <p:nvPr/>
          </p:nvCxnSpPr>
          <p:spPr>
            <a:xfrm>
              <a:off x="3011847" y="5185149"/>
              <a:ext cx="0" cy="2532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D9D0B97-0B21-6AC4-0845-BE88AA5CCF4A}"/>
                </a:ext>
              </a:extLst>
            </p:cNvPr>
            <p:cNvCxnSpPr/>
            <p:nvPr/>
          </p:nvCxnSpPr>
          <p:spPr>
            <a:xfrm>
              <a:off x="1655328" y="5195466"/>
              <a:ext cx="0" cy="2532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D7A77CD-4EC6-CE6D-72BD-D5FB3ECA2C12}"/>
                </a:ext>
              </a:extLst>
            </p:cNvPr>
            <p:cNvCxnSpPr/>
            <p:nvPr/>
          </p:nvCxnSpPr>
          <p:spPr>
            <a:xfrm>
              <a:off x="4430912" y="5195943"/>
              <a:ext cx="0" cy="2532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6CCD788-B84B-18AD-3397-BDFC26A2DF6D}"/>
                </a:ext>
              </a:extLst>
            </p:cNvPr>
            <p:cNvSpPr txBox="1"/>
            <p:nvPr/>
          </p:nvSpPr>
          <p:spPr>
            <a:xfrm>
              <a:off x="910884" y="5458779"/>
              <a:ext cx="1488888" cy="276999"/>
            </a:xfrm>
            <a:prstGeom prst="rect">
              <a:avLst/>
            </a:prstGeom>
            <a:solidFill>
              <a:schemeClr val="bg1"/>
            </a:solidFill>
            <a:ln>
              <a:solidFill>
                <a:schemeClr val="tx1"/>
              </a:solidFill>
            </a:ln>
          </p:spPr>
          <p:txBody>
            <a:bodyPr wrap="square" rtlCol="0">
              <a:spAutoFit/>
            </a:bodyPr>
            <a:lstStyle/>
            <a:p>
              <a:pPr algn="ctr"/>
              <a:r>
                <a:rPr lang="en-IN" sz="1200" b="1" dirty="0">
                  <a:latin typeface="Arial" panose="020B0604020202020204" pitchFamily="34" charset="0"/>
                  <a:cs typeface="Arial" panose="020B0604020202020204" pitchFamily="34" charset="0"/>
                </a:rPr>
                <a:t>XXX</a:t>
              </a:r>
            </a:p>
          </p:txBody>
        </p:sp>
        <p:sp>
          <p:nvSpPr>
            <p:cNvPr id="52" name="TextBox 51">
              <a:extLst>
                <a:ext uri="{FF2B5EF4-FFF2-40B4-BE49-F238E27FC236}">
                  <a16:creationId xmlns:a16="http://schemas.microsoft.com/office/drawing/2014/main" id="{C33F253D-3A7F-EA69-0CD6-8CA697DAF4C6}"/>
                </a:ext>
              </a:extLst>
            </p:cNvPr>
            <p:cNvSpPr txBox="1"/>
            <p:nvPr/>
          </p:nvSpPr>
          <p:spPr>
            <a:xfrm>
              <a:off x="2511220" y="5446079"/>
              <a:ext cx="1488888" cy="276999"/>
            </a:xfrm>
            <a:prstGeom prst="rect">
              <a:avLst/>
            </a:prstGeom>
            <a:solidFill>
              <a:schemeClr val="bg1"/>
            </a:solidFill>
            <a:ln>
              <a:solidFill>
                <a:schemeClr val="tx1"/>
              </a:solidFill>
            </a:ln>
          </p:spPr>
          <p:txBody>
            <a:bodyPr wrap="square" rtlCol="0">
              <a:spAutoFit/>
            </a:bodyPr>
            <a:lstStyle/>
            <a:p>
              <a:pPr algn="ctr"/>
              <a:r>
                <a:rPr lang="en-IN" sz="1200" b="1" dirty="0">
                  <a:latin typeface="Arial" panose="020B0604020202020204" pitchFamily="34" charset="0"/>
                  <a:cs typeface="Arial" panose="020B0604020202020204" pitchFamily="34" charset="0"/>
                </a:rPr>
                <a:t>Production XXX</a:t>
              </a:r>
            </a:p>
          </p:txBody>
        </p:sp>
        <p:sp>
          <p:nvSpPr>
            <p:cNvPr id="53" name="TextBox 52">
              <a:extLst>
                <a:ext uri="{FF2B5EF4-FFF2-40B4-BE49-F238E27FC236}">
                  <a16:creationId xmlns:a16="http://schemas.microsoft.com/office/drawing/2014/main" id="{B11AA6E0-8423-5B77-CB71-44D81A3ECA17}"/>
                </a:ext>
              </a:extLst>
            </p:cNvPr>
            <p:cNvSpPr txBox="1"/>
            <p:nvPr/>
          </p:nvSpPr>
          <p:spPr>
            <a:xfrm>
              <a:off x="4134704" y="5458779"/>
              <a:ext cx="1488888" cy="276999"/>
            </a:xfrm>
            <a:prstGeom prst="rect">
              <a:avLst/>
            </a:prstGeom>
            <a:solidFill>
              <a:schemeClr val="bg1"/>
            </a:solidFill>
            <a:ln>
              <a:solidFill>
                <a:schemeClr val="tx1"/>
              </a:solidFill>
            </a:ln>
          </p:spPr>
          <p:txBody>
            <a:bodyPr wrap="square" rtlCol="0">
              <a:spAutoFit/>
            </a:bodyPr>
            <a:lstStyle/>
            <a:p>
              <a:pPr algn="ctr"/>
              <a:r>
                <a:rPr lang="en-IN" sz="1200" b="1" dirty="0">
                  <a:latin typeface="Arial" panose="020B0604020202020204" pitchFamily="34" charset="0"/>
                  <a:cs typeface="Arial" panose="020B0604020202020204" pitchFamily="34" charset="0"/>
                </a:rPr>
                <a:t>XXX</a:t>
              </a:r>
            </a:p>
          </p:txBody>
        </p:sp>
        <p:cxnSp>
          <p:nvCxnSpPr>
            <p:cNvPr id="54" name="Straight Connector 53">
              <a:extLst>
                <a:ext uri="{FF2B5EF4-FFF2-40B4-BE49-F238E27FC236}">
                  <a16:creationId xmlns:a16="http://schemas.microsoft.com/office/drawing/2014/main" id="{328ED680-5A3B-8814-D7EB-12BC8C2047FB}"/>
                </a:ext>
              </a:extLst>
            </p:cNvPr>
            <p:cNvCxnSpPr>
              <a:cxnSpLocks/>
            </p:cNvCxnSpPr>
            <p:nvPr/>
          </p:nvCxnSpPr>
          <p:spPr>
            <a:xfrm flipV="1">
              <a:off x="1679143" y="4858749"/>
              <a:ext cx="1332370"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A23FDD5-FA85-1CE6-BEBF-6015C0F9F093}"/>
                </a:ext>
              </a:extLst>
            </p:cNvPr>
            <p:cNvSpPr txBox="1"/>
            <p:nvPr/>
          </p:nvSpPr>
          <p:spPr>
            <a:xfrm>
              <a:off x="478182" y="4629279"/>
              <a:ext cx="1200794" cy="276999"/>
            </a:xfrm>
            <a:prstGeom prst="rect">
              <a:avLst/>
            </a:prstGeom>
            <a:solidFill>
              <a:schemeClr val="bg1"/>
            </a:solidFill>
            <a:ln>
              <a:solidFill>
                <a:schemeClr val="tx1"/>
              </a:solidFill>
            </a:ln>
          </p:spPr>
          <p:txBody>
            <a:bodyPr wrap="square" rtlCol="0">
              <a:spAutoFit/>
            </a:bodyPr>
            <a:lstStyle/>
            <a:p>
              <a:pPr algn="ctr"/>
              <a:r>
                <a:rPr lang="en-IN" sz="1200" b="1" dirty="0">
                  <a:latin typeface="Arial" panose="020B0604020202020204" pitchFamily="34" charset="0"/>
                  <a:cs typeface="Arial" panose="020B0604020202020204" pitchFamily="34" charset="0"/>
                </a:rPr>
                <a:t>XXX</a:t>
              </a:r>
            </a:p>
          </p:txBody>
        </p:sp>
        <p:cxnSp>
          <p:nvCxnSpPr>
            <p:cNvPr id="56" name="Straight Connector 55">
              <a:extLst>
                <a:ext uri="{FF2B5EF4-FFF2-40B4-BE49-F238E27FC236}">
                  <a16:creationId xmlns:a16="http://schemas.microsoft.com/office/drawing/2014/main" id="{DB667064-BA8C-399F-FF1D-FCC60F310A4D}"/>
                </a:ext>
              </a:extLst>
            </p:cNvPr>
            <p:cNvCxnSpPr/>
            <p:nvPr/>
          </p:nvCxnSpPr>
          <p:spPr>
            <a:xfrm>
              <a:off x="5024897" y="3720838"/>
              <a:ext cx="0" cy="337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80DCCC3-BD0E-493C-60D1-8CE2A1C3D1CF}"/>
                </a:ext>
              </a:extLst>
            </p:cNvPr>
            <p:cNvSpPr txBox="1"/>
            <p:nvPr/>
          </p:nvSpPr>
          <p:spPr>
            <a:xfrm>
              <a:off x="4280453" y="4070685"/>
              <a:ext cx="1488888" cy="276999"/>
            </a:xfrm>
            <a:prstGeom prst="rect">
              <a:avLst/>
            </a:prstGeom>
            <a:solidFill>
              <a:schemeClr val="bg1"/>
            </a:solidFill>
            <a:ln>
              <a:solidFill>
                <a:schemeClr val="tx1"/>
              </a:solidFill>
            </a:ln>
          </p:spPr>
          <p:txBody>
            <a:bodyPr wrap="square" rtlCol="0">
              <a:spAutoFit/>
            </a:bodyPr>
            <a:lstStyle/>
            <a:p>
              <a:pPr algn="ctr"/>
              <a:r>
                <a:rPr lang="en-IN" sz="1200" b="1" dirty="0">
                  <a:latin typeface="Arial" panose="020B0604020202020204" pitchFamily="34" charset="0"/>
                  <a:cs typeface="Arial" panose="020B0604020202020204" pitchFamily="34" charset="0"/>
                </a:rPr>
                <a:t>XXX</a:t>
              </a:r>
            </a:p>
          </p:txBody>
        </p:sp>
        <p:cxnSp>
          <p:nvCxnSpPr>
            <p:cNvPr id="60" name="Straight Connector 59">
              <a:extLst>
                <a:ext uri="{FF2B5EF4-FFF2-40B4-BE49-F238E27FC236}">
                  <a16:creationId xmlns:a16="http://schemas.microsoft.com/office/drawing/2014/main" id="{0A2A17FE-EBF6-3BF3-6086-77152AB1904A}"/>
                </a:ext>
              </a:extLst>
            </p:cNvPr>
            <p:cNvCxnSpPr/>
            <p:nvPr/>
          </p:nvCxnSpPr>
          <p:spPr>
            <a:xfrm>
              <a:off x="6790604" y="3717134"/>
              <a:ext cx="0" cy="11636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C59BFD25-EF48-69B5-1A88-65EEE2109417}"/>
                </a:ext>
              </a:extLst>
            </p:cNvPr>
            <p:cNvSpPr txBox="1"/>
            <p:nvPr/>
          </p:nvSpPr>
          <p:spPr>
            <a:xfrm>
              <a:off x="6008670" y="4886509"/>
              <a:ext cx="1587306" cy="276999"/>
            </a:xfrm>
            <a:prstGeom prst="rect">
              <a:avLst/>
            </a:prstGeom>
            <a:solidFill>
              <a:schemeClr val="bg1"/>
            </a:solidFill>
            <a:ln>
              <a:solidFill>
                <a:schemeClr val="tx1"/>
              </a:solidFill>
            </a:ln>
          </p:spPr>
          <p:txBody>
            <a:bodyPr wrap="square" rtlCol="0">
              <a:spAutoFit/>
            </a:bodyPr>
            <a:lstStyle/>
            <a:p>
              <a:pPr algn="ctr"/>
              <a:r>
                <a:rPr lang="en-IN" sz="1200" b="1" dirty="0">
                  <a:latin typeface="Arial" panose="020B0604020202020204" pitchFamily="34" charset="0"/>
                  <a:cs typeface="Arial" panose="020B0604020202020204" pitchFamily="34" charset="0"/>
                </a:rPr>
                <a:t>XXX</a:t>
              </a:r>
            </a:p>
          </p:txBody>
        </p:sp>
        <p:cxnSp>
          <p:nvCxnSpPr>
            <p:cNvPr id="62" name="Straight Connector 61">
              <a:extLst>
                <a:ext uri="{FF2B5EF4-FFF2-40B4-BE49-F238E27FC236}">
                  <a16:creationId xmlns:a16="http://schemas.microsoft.com/office/drawing/2014/main" id="{BDE2D96A-469F-5256-76F7-EDCA618B38C7}"/>
                </a:ext>
              </a:extLst>
            </p:cNvPr>
            <p:cNvCxnSpPr/>
            <p:nvPr/>
          </p:nvCxnSpPr>
          <p:spPr>
            <a:xfrm>
              <a:off x="8147765" y="3716075"/>
              <a:ext cx="0" cy="337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38EC008-C5F6-D8B5-9689-3E12D50F8DC5}"/>
                </a:ext>
              </a:extLst>
            </p:cNvPr>
            <p:cNvSpPr txBox="1"/>
            <p:nvPr/>
          </p:nvSpPr>
          <p:spPr>
            <a:xfrm>
              <a:off x="7330569" y="4065922"/>
              <a:ext cx="1634392" cy="276999"/>
            </a:xfrm>
            <a:prstGeom prst="rect">
              <a:avLst/>
            </a:prstGeom>
            <a:solidFill>
              <a:schemeClr val="bg1"/>
            </a:solidFill>
            <a:ln>
              <a:solidFill>
                <a:schemeClr val="tx1"/>
              </a:solidFill>
            </a:ln>
          </p:spPr>
          <p:txBody>
            <a:bodyPr wrap="square" rtlCol="0">
              <a:spAutoFit/>
            </a:bodyPr>
            <a:lstStyle/>
            <a:p>
              <a:pPr algn="ctr"/>
              <a:r>
                <a:rPr lang="en-IN" sz="1200" b="1" dirty="0">
                  <a:latin typeface="Arial" panose="020B0604020202020204" pitchFamily="34" charset="0"/>
                  <a:cs typeface="Arial" panose="020B0604020202020204" pitchFamily="34" charset="0"/>
                </a:rPr>
                <a:t>XXX</a:t>
              </a:r>
            </a:p>
          </p:txBody>
        </p:sp>
      </p:grpSp>
      <p:sp>
        <p:nvSpPr>
          <p:cNvPr id="2052" name="TextBox 2051">
            <a:extLst>
              <a:ext uri="{FF2B5EF4-FFF2-40B4-BE49-F238E27FC236}">
                <a16:creationId xmlns:a16="http://schemas.microsoft.com/office/drawing/2014/main" id="{A05A4DF0-B857-125D-99DC-9ED474A0699B}"/>
              </a:ext>
            </a:extLst>
          </p:cNvPr>
          <p:cNvSpPr txBox="1"/>
          <p:nvPr/>
        </p:nvSpPr>
        <p:spPr>
          <a:xfrm>
            <a:off x="5471243" y="1001042"/>
            <a:ext cx="3566737" cy="276999"/>
          </a:xfrm>
          <a:prstGeom prst="rect">
            <a:avLst/>
          </a:prstGeom>
          <a:solidFill>
            <a:schemeClr val="accent5">
              <a:lumMod val="20000"/>
              <a:lumOff val="80000"/>
            </a:schemeClr>
          </a:solidFill>
          <a:ln>
            <a:noFill/>
          </a:ln>
        </p:spPr>
        <p:txBody>
          <a:bodyPr wrap="square" rtlCol="0" anchor="ctr">
            <a:spAutoFit/>
          </a:bodyPr>
          <a:lstStyle/>
          <a:p>
            <a:pPr algn="ctr"/>
            <a:r>
              <a:rPr lang="pt-BR" sz="1200" b="1" dirty="0">
                <a:latin typeface="Arial" panose="020B0604020202020204" pitchFamily="34" charset="0"/>
                <a:cs typeface="Arial" panose="020B0604020202020204" pitchFamily="34" charset="0"/>
              </a:rPr>
              <a:t>XXX</a:t>
            </a:r>
            <a:endParaRPr lang="en-IN" sz="1200" i="0" u="none" strike="noStrike" dirty="0">
              <a:effectLst/>
              <a:latin typeface="Arial" panose="020B0604020202020204" pitchFamily="34" charset="0"/>
            </a:endParaRPr>
          </a:p>
        </p:txBody>
      </p:sp>
      <p:sp>
        <p:nvSpPr>
          <p:cNvPr id="2053" name="TextBox 2052">
            <a:extLst>
              <a:ext uri="{FF2B5EF4-FFF2-40B4-BE49-F238E27FC236}">
                <a16:creationId xmlns:a16="http://schemas.microsoft.com/office/drawing/2014/main" id="{41A2866F-84D2-20A7-854E-7BB67FB51395}"/>
              </a:ext>
            </a:extLst>
          </p:cNvPr>
          <p:cNvSpPr txBox="1"/>
          <p:nvPr/>
        </p:nvSpPr>
        <p:spPr>
          <a:xfrm>
            <a:off x="5471244" y="1529910"/>
            <a:ext cx="3566737" cy="276999"/>
          </a:xfrm>
          <a:prstGeom prst="rect">
            <a:avLst/>
          </a:prstGeom>
          <a:solidFill>
            <a:schemeClr val="accent5">
              <a:lumMod val="20000"/>
              <a:lumOff val="80000"/>
            </a:schemeClr>
          </a:solidFill>
          <a:ln>
            <a:noFill/>
          </a:ln>
        </p:spPr>
        <p:txBody>
          <a:bodyPr wrap="square" rtlCol="0" anchor="ctr">
            <a:spAutoFit/>
          </a:bodyPr>
          <a:lstStyle/>
          <a:p>
            <a:pPr algn="ctr"/>
            <a:r>
              <a:rPr lang="pt-BR" sz="1200" b="1" dirty="0">
                <a:latin typeface="Arial" panose="020B0604020202020204" pitchFamily="34" charset="0"/>
                <a:cs typeface="Arial" panose="020B0604020202020204" pitchFamily="34" charset="0"/>
              </a:rPr>
              <a:t>XXX</a:t>
            </a:r>
            <a:endParaRPr lang="en-IN" sz="1200" i="0" u="none" strike="noStrike" dirty="0">
              <a:effectLst/>
              <a:latin typeface="Arial" panose="020B0604020202020204" pitchFamily="34" charset="0"/>
            </a:endParaRPr>
          </a:p>
        </p:txBody>
      </p:sp>
      <p:sp>
        <p:nvSpPr>
          <p:cNvPr id="2054" name="TextBox 2053">
            <a:extLst>
              <a:ext uri="{FF2B5EF4-FFF2-40B4-BE49-F238E27FC236}">
                <a16:creationId xmlns:a16="http://schemas.microsoft.com/office/drawing/2014/main" id="{28AC26BA-0BA5-9293-0DE7-4706D59CD69A}"/>
              </a:ext>
            </a:extLst>
          </p:cNvPr>
          <p:cNvSpPr txBox="1"/>
          <p:nvPr/>
        </p:nvSpPr>
        <p:spPr>
          <a:xfrm>
            <a:off x="5470534" y="1947975"/>
            <a:ext cx="3566737" cy="276999"/>
          </a:xfrm>
          <a:prstGeom prst="rect">
            <a:avLst/>
          </a:prstGeom>
          <a:solidFill>
            <a:schemeClr val="accent5">
              <a:lumMod val="20000"/>
              <a:lumOff val="80000"/>
            </a:schemeClr>
          </a:solidFill>
          <a:ln>
            <a:noFill/>
          </a:ln>
        </p:spPr>
        <p:txBody>
          <a:bodyPr wrap="square" rtlCol="0" anchor="ctr">
            <a:spAutoFit/>
          </a:bodyPr>
          <a:lstStyle/>
          <a:p>
            <a:pPr algn="ctr"/>
            <a:r>
              <a:rPr lang="pt-BR" sz="1200" b="1" dirty="0">
                <a:latin typeface="Arial" panose="020B0604020202020204" pitchFamily="34" charset="0"/>
                <a:cs typeface="Arial" panose="020B0604020202020204" pitchFamily="34" charset="0"/>
              </a:rPr>
              <a:t>XXX</a:t>
            </a:r>
            <a:endParaRPr lang="en-IN" sz="1200" i="0" u="none" strike="noStrike" dirty="0">
              <a:effectLst/>
              <a:latin typeface="Arial" panose="020B0604020202020204" pitchFamily="34" charset="0"/>
            </a:endParaRPr>
          </a:p>
        </p:txBody>
      </p:sp>
      <p:sp>
        <p:nvSpPr>
          <p:cNvPr id="2055" name="TextBox 2054">
            <a:extLst>
              <a:ext uri="{FF2B5EF4-FFF2-40B4-BE49-F238E27FC236}">
                <a16:creationId xmlns:a16="http://schemas.microsoft.com/office/drawing/2014/main" id="{24C84E3C-A9D0-4FB0-2C94-3A305A7457A6}"/>
              </a:ext>
            </a:extLst>
          </p:cNvPr>
          <p:cNvSpPr txBox="1"/>
          <p:nvPr/>
        </p:nvSpPr>
        <p:spPr>
          <a:xfrm>
            <a:off x="5470534" y="3216589"/>
            <a:ext cx="3566737" cy="276999"/>
          </a:xfrm>
          <a:prstGeom prst="rect">
            <a:avLst/>
          </a:prstGeom>
          <a:solidFill>
            <a:schemeClr val="accent5">
              <a:lumMod val="20000"/>
              <a:lumOff val="80000"/>
            </a:schemeClr>
          </a:solidFill>
          <a:ln>
            <a:noFill/>
          </a:ln>
        </p:spPr>
        <p:txBody>
          <a:bodyPr wrap="square" rtlCol="0" anchor="ctr">
            <a:spAutoFit/>
          </a:bodyPr>
          <a:lstStyle/>
          <a:p>
            <a:pPr algn="ctr"/>
            <a:r>
              <a:rPr lang="pt-BR" sz="1200" b="1" dirty="0">
                <a:latin typeface="Arial" panose="020B0604020202020204" pitchFamily="34" charset="0"/>
                <a:cs typeface="Arial" panose="020B0604020202020204" pitchFamily="34" charset="0"/>
              </a:rPr>
              <a:t>XXX</a:t>
            </a:r>
            <a:endParaRPr lang="en-IN" sz="1200" i="0" u="none" strike="noStrike" dirty="0">
              <a:effectLst/>
              <a:latin typeface="Arial" panose="020B0604020202020204" pitchFamily="34" charset="0"/>
            </a:endParaRPr>
          </a:p>
        </p:txBody>
      </p:sp>
      <p:pic>
        <p:nvPicPr>
          <p:cNvPr id="2" name="Picture 1" descr="Text&#10;&#10;Description automatically generated">
            <a:extLst>
              <a:ext uri="{FF2B5EF4-FFF2-40B4-BE49-F238E27FC236}">
                <a16:creationId xmlns:a16="http://schemas.microsoft.com/office/drawing/2014/main" id="{FABD9937-1832-0392-336A-E013D64E0D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2073451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ABD0614-406A-C100-AE9E-0245376B296E}"/>
              </a:ext>
            </a:extLst>
          </p:cNvPr>
          <p:cNvSpPr txBox="1"/>
          <p:nvPr/>
        </p:nvSpPr>
        <p:spPr>
          <a:xfrm>
            <a:off x="4609857" y="5564922"/>
            <a:ext cx="4313031" cy="868892"/>
          </a:xfrm>
          <a:prstGeom prst="rect">
            <a:avLst/>
          </a:prstGeom>
          <a:solidFill>
            <a:schemeClr val="bg1">
              <a:lumMod val="95000"/>
            </a:schemeClr>
          </a:solidFill>
          <a:ln>
            <a:solidFill>
              <a:schemeClr val="tx1"/>
            </a:solidFill>
          </a:ln>
        </p:spPr>
        <p:txBody>
          <a:bodyPr wrap="square" rtlCol="0">
            <a:spAutoFit/>
          </a:bodyPr>
          <a:lstStyle/>
          <a:p>
            <a:pPr>
              <a:lnSpc>
                <a:spcPct val="150000"/>
              </a:lnSpc>
            </a:pPr>
            <a:r>
              <a:rPr lang="en-US" sz="1200" dirty="0">
                <a:latin typeface="Arial" panose="020B0604020202020204" pitchFamily="34" charset="0"/>
                <a:cs typeface="Arial" panose="020B0604020202020204" pitchFamily="34" charset="0"/>
              </a:rPr>
              <a:t>Each product has a separate manufacturing line, and the production lines are not mixed with each other.</a:t>
            </a:r>
          </a:p>
          <a:p>
            <a:pPr>
              <a:lnSpc>
                <a:spcPct val="150000"/>
              </a:lnSpc>
            </a:pPr>
            <a:r>
              <a:rPr lang="en-US" sz="1100" b="1" i="1" u="none" strike="noStrike" dirty="0">
                <a:effectLst/>
                <a:latin typeface="Arial" panose="020B0604020202020204" pitchFamily="34" charset="0"/>
                <a:cs typeface="Arial" panose="020B0604020202020204" pitchFamily="34" charset="0"/>
              </a:rPr>
              <a:t>Note:</a:t>
            </a:r>
            <a:r>
              <a:rPr lang="en-US" sz="1100" i="1" u="none" strike="noStrike" dirty="0">
                <a:effectLst/>
                <a:latin typeface="Arial" panose="020B0604020202020204" pitchFamily="34" charset="0"/>
                <a:cs typeface="Arial" panose="020B0604020202020204" pitchFamily="34" charset="0"/>
              </a:rPr>
              <a:t> No. of employees by target product is an indicative number.</a:t>
            </a:r>
            <a:endParaRPr lang="en-US" sz="1100" i="1" u="none" strike="noStrike" dirty="0">
              <a:effectLst/>
              <a:latin typeface="Arial" panose="020B0604020202020204" pitchFamily="34" charset="0"/>
            </a:endParaRPr>
          </a:p>
        </p:txBody>
      </p:sp>
      <p:sp>
        <p:nvSpPr>
          <p:cNvPr id="12" name="TextBox 11">
            <a:extLst>
              <a:ext uri="{FF2B5EF4-FFF2-40B4-BE49-F238E27FC236}">
                <a16:creationId xmlns:a16="http://schemas.microsoft.com/office/drawing/2014/main" id="{5D740AAB-3C4E-4371-A580-6D6716365F41}"/>
              </a:ext>
            </a:extLst>
          </p:cNvPr>
          <p:cNvSpPr txBox="1"/>
          <p:nvPr/>
        </p:nvSpPr>
        <p:spPr>
          <a:xfrm>
            <a:off x="147755" y="244022"/>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a:t>
            </a:r>
            <a:r>
              <a:rPr lang="en-US" sz="1400" b="1" dirty="0">
                <a:latin typeface="Arial" panose="020B0604020202020204" pitchFamily="34" charset="0"/>
              </a:rPr>
              <a:t>Distribution of Key Personnel</a:t>
            </a:r>
          </a:p>
        </p:txBody>
      </p:sp>
      <p:sp>
        <p:nvSpPr>
          <p:cNvPr id="4" name="TextBox 3">
            <a:extLst>
              <a:ext uri="{FF2B5EF4-FFF2-40B4-BE49-F238E27FC236}">
                <a16:creationId xmlns:a16="http://schemas.microsoft.com/office/drawing/2014/main" id="{6DDCE12B-D81B-5928-0A04-F63232A36780}"/>
              </a:ext>
            </a:extLst>
          </p:cNvPr>
          <p:cNvSpPr txBox="1"/>
          <p:nvPr/>
        </p:nvSpPr>
        <p:spPr>
          <a:xfrm>
            <a:off x="1126435" y="6437859"/>
            <a:ext cx="7796455"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TechSci Research, Thinking Electronic </a:t>
            </a:r>
            <a:r>
              <a:rPr lang="en-US" sz="1000" dirty="0">
                <a:latin typeface="Arial" panose="020B0604020202020204" pitchFamily="34" charset="0"/>
                <a:cs typeface="Arial" panose="020B0604020202020204" pitchFamily="34" charset="0"/>
              </a:rPr>
              <a:t>Company Website, Annual Reports, Company Presentation, etc.</a:t>
            </a:r>
            <a:endParaRPr lang="en-IN" sz="1000" dirty="0">
              <a:latin typeface="Arial" panose="020B0604020202020204" pitchFamily="34" charset="0"/>
              <a:cs typeface="Arial" panose="020B0604020202020204" pitchFamily="34" charset="0"/>
            </a:endParaRPr>
          </a:p>
        </p:txBody>
      </p:sp>
      <p:graphicFrame>
        <p:nvGraphicFramePr>
          <p:cNvPr id="3" name="Table 4">
            <a:extLst>
              <a:ext uri="{FF2B5EF4-FFF2-40B4-BE49-F238E27FC236}">
                <a16:creationId xmlns:a16="http://schemas.microsoft.com/office/drawing/2014/main" id="{1C6C9C19-B27F-F04D-DBA5-46AFA5FC94DD}"/>
              </a:ext>
            </a:extLst>
          </p:cNvPr>
          <p:cNvGraphicFramePr>
            <a:graphicFrameLocks noGrp="1"/>
          </p:cNvGraphicFramePr>
          <p:nvPr>
            <p:extLst>
              <p:ext uri="{D42A27DB-BD31-4B8C-83A1-F6EECF244321}">
                <p14:modId xmlns:p14="http://schemas.microsoft.com/office/powerpoint/2010/main" val="632134842"/>
              </p:ext>
            </p:extLst>
          </p:nvPr>
        </p:nvGraphicFramePr>
        <p:xfrm>
          <a:off x="147755" y="748212"/>
          <a:ext cx="8775134" cy="3017520"/>
        </p:xfrm>
        <a:graphic>
          <a:graphicData uri="http://schemas.openxmlformats.org/drawingml/2006/table">
            <a:tbl>
              <a:tblPr firstRow="1" bandRow="1">
                <a:tableStyleId>{5C22544A-7EE6-4342-B048-85BDC9FD1C3A}</a:tableStyleId>
              </a:tblPr>
              <a:tblGrid>
                <a:gridCol w="1583039">
                  <a:extLst>
                    <a:ext uri="{9D8B030D-6E8A-4147-A177-3AD203B41FA5}">
                      <a16:colId xmlns:a16="http://schemas.microsoft.com/office/drawing/2014/main" val="4157294585"/>
                    </a:ext>
                  </a:extLst>
                </a:gridCol>
                <a:gridCol w="2587600">
                  <a:extLst>
                    <a:ext uri="{9D8B030D-6E8A-4147-A177-3AD203B41FA5}">
                      <a16:colId xmlns:a16="http://schemas.microsoft.com/office/drawing/2014/main" val="2235128353"/>
                    </a:ext>
                  </a:extLst>
                </a:gridCol>
                <a:gridCol w="2676418">
                  <a:extLst>
                    <a:ext uri="{9D8B030D-6E8A-4147-A177-3AD203B41FA5}">
                      <a16:colId xmlns:a16="http://schemas.microsoft.com/office/drawing/2014/main" val="1950820938"/>
                    </a:ext>
                  </a:extLst>
                </a:gridCol>
                <a:gridCol w="1928077">
                  <a:extLst>
                    <a:ext uri="{9D8B030D-6E8A-4147-A177-3AD203B41FA5}">
                      <a16:colId xmlns:a16="http://schemas.microsoft.com/office/drawing/2014/main" val="3761867352"/>
                    </a:ext>
                  </a:extLst>
                </a:gridCol>
              </a:tblGrid>
              <a:tr h="0">
                <a:tc gridSpan="4">
                  <a:txBody>
                    <a:bodyPr/>
                    <a:lstStyle/>
                    <a:p>
                      <a:pPr algn="ctr"/>
                      <a:r>
                        <a:rPr lang="en-US" sz="1200" dirty="0">
                          <a:latin typeface="Arial" panose="020B0604020202020204" pitchFamily="34" charset="0"/>
                          <a:cs typeface="Arial" panose="020B0604020202020204" pitchFamily="34" charset="0"/>
                        </a:rPr>
                        <a:t>Distribution Of Key Personnel: Direct/Indirect Ratio (As of 2021)</a:t>
                      </a:r>
                      <a:endParaRPr lang="en-IN" sz="1200" dirty="0">
                        <a:latin typeface="Arial" panose="020B0604020202020204" pitchFamily="34" charset="0"/>
                        <a:cs typeface="Arial" panose="020B0604020202020204" pitchFamily="34" charset="0"/>
                      </a:endParaRPr>
                    </a:p>
                  </a:txBody>
                  <a:tcPr anchor="ctr">
                    <a:solidFill>
                      <a:srgbClr val="222A35"/>
                    </a:solidFill>
                  </a:tcPr>
                </a:tc>
                <a:tc hMerge="1">
                  <a:txBody>
                    <a:bodyPr/>
                    <a:lstStyle/>
                    <a:p>
                      <a:endParaRPr lang="en-IN" sz="1200" dirty="0">
                        <a:latin typeface="Arial" panose="020B0604020202020204" pitchFamily="34" charset="0"/>
                        <a:cs typeface="Arial" panose="020B0604020202020204" pitchFamily="34" charset="0"/>
                      </a:endParaRPr>
                    </a:p>
                  </a:txBody>
                  <a:tcPr/>
                </a:tc>
                <a:tc hMerge="1">
                  <a:txBody>
                    <a:bodyPr/>
                    <a:lstStyle/>
                    <a:p>
                      <a:endParaRPr lang="en-IN" sz="1200" dirty="0">
                        <a:latin typeface="Arial" panose="020B0604020202020204" pitchFamily="34" charset="0"/>
                        <a:cs typeface="Arial" panose="020B0604020202020204" pitchFamily="34" charset="0"/>
                      </a:endParaRPr>
                    </a:p>
                  </a:txBody>
                  <a:tcPr/>
                </a:tc>
                <a:tc hMerge="1">
                  <a:txBody>
                    <a:bodyPr/>
                    <a:lstStyle/>
                    <a:p>
                      <a:pPr algn="ct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67799434"/>
                  </a:ext>
                </a:extLst>
              </a:tr>
              <a:tr h="0">
                <a:tc gridSpan="2">
                  <a:txBody>
                    <a:bodyPr/>
                    <a:lstStyle/>
                    <a:p>
                      <a:pPr algn="ctr"/>
                      <a:r>
                        <a:rPr lang="en-IN" sz="1200" b="1" dirty="0">
                          <a:solidFill>
                            <a:schemeClr val="tx1"/>
                          </a:solidFill>
                          <a:latin typeface="Arial" panose="020B0604020202020204" pitchFamily="34" charset="0"/>
                          <a:cs typeface="Arial" panose="020B0604020202020204" pitchFamily="34" charset="0"/>
                        </a:rPr>
                        <a:t>Parameters</a:t>
                      </a:r>
                    </a:p>
                  </a:txBody>
                  <a:tcPr anchor="ctr"/>
                </a:tc>
                <a:tc hMerge="1">
                  <a:txBody>
                    <a:bodyPr/>
                    <a:lstStyle/>
                    <a:p>
                      <a:endParaRPr lang="en-IN" sz="12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solidFill>
                            <a:schemeClr val="tx1"/>
                          </a:solidFill>
                          <a:latin typeface="Arial" panose="020B0604020202020204" pitchFamily="34" charset="0"/>
                          <a:cs typeface="Arial" panose="020B0604020202020204" pitchFamily="34" charset="0"/>
                        </a:rPr>
                        <a:t>Number of Employees</a:t>
                      </a:r>
                    </a:p>
                  </a:txBody>
                  <a:tcPr anchor="ctr"/>
                </a:tc>
                <a:tc>
                  <a:txBody>
                    <a:bodyPr/>
                    <a:lstStyle/>
                    <a:p>
                      <a:pPr algn="ctr"/>
                      <a:r>
                        <a:rPr lang="en-IN" sz="1200" b="1">
                          <a:latin typeface="Arial" panose="020B0604020202020204" pitchFamily="34" charset="0"/>
                          <a:cs typeface="Arial" panose="020B0604020202020204" pitchFamily="34" charset="0"/>
                        </a:rPr>
                        <a:t>% Contribution</a:t>
                      </a:r>
                      <a:endParaRPr lang="en-IN" sz="12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952856978"/>
                  </a:ext>
                </a:extLst>
              </a:tr>
              <a:tr h="0">
                <a:tc gridSpan="2">
                  <a:txBody>
                    <a:bodyPr/>
                    <a:lstStyle/>
                    <a:p>
                      <a:pPr algn="ctr"/>
                      <a:r>
                        <a:rPr lang="en-IN" sz="1200" b="1" dirty="0">
                          <a:latin typeface="Arial" panose="020B0604020202020204" pitchFamily="34" charset="0"/>
                          <a:cs typeface="Arial" panose="020B0604020202020204" pitchFamily="34" charset="0"/>
                        </a:rPr>
                        <a:t>Direct Employees</a:t>
                      </a:r>
                    </a:p>
                  </a:txBody>
                  <a:tcPr anchor="ctr"/>
                </a:tc>
                <a:tc hMerge="1">
                  <a:txBody>
                    <a:bodyPr/>
                    <a:lstStyle/>
                    <a:p>
                      <a:r>
                        <a:rPr lang="en-IN" sz="1200" b="1" dirty="0">
                          <a:latin typeface="Arial" panose="020B0604020202020204" pitchFamily="34" charset="0"/>
                          <a:cs typeface="Arial" panose="020B0604020202020204" pitchFamily="34" charset="0"/>
                        </a:rPr>
                        <a:t>Direct Employees</a:t>
                      </a:r>
                    </a:p>
                  </a:txBody>
                  <a:tcPr anchor="ctr"/>
                </a:tc>
                <a:tc>
                  <a:txBody>
                    <a:bodyPr/>
                    <a:lstStyle/>
                    <a:p>
                      <a:pPr 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dirty="0">
                        <a:latin typeface="Arial" panose="020B0604020202020204" pitchFamily="34" charset="0"/>
                        <a:cs typeface="Arial" panose="020B0604020202020204" pitchFamily="34" charset="0"/>
                      </a:endParaRPr>
                    </a:p>
                  </a:txBody>
                  <a:tcPr anchor="ctr"/>
                </a:tc>
                <a:tc>
                  <a:txBody>
                    <a:bodyPr/>
                    <a:lstStyle/>
                    <a:p>
                      <a:pPr 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61175044"/>
                  </a:ext>
                </a:extLst>
              </a:tr>
              <a:tr h="0">
                <a:tc gridSpan="2">
                  <a:txBody>
                    <a:bodyPr/>
                    <a:lstStyle/>
                    <a:p>
                      <a:pPr algn="ctr"/>
                      <a:r>
                        <a:rPr lang="en-IN" sz="1200" b="1" dirty="0">
                          <a:latin typeface="Arial" panose="020B0604020202020204" pitchFamily="34" charset="0"/>
                          <a:cs typeface="Arial" panose="020B0604020202020204" pitchFamily="34" charset="0"/>
                        </a:rPr>
                        <a:t>Indirect Employees</a:t>
                      </a:r>
                    </a:p>
                  </a:txBody>
                  <a:tcPr anchor="ctr"/>
                </a:tc>
                <a:tc hMerge="1">
                  <a:txBody>
                    <a:bodyPr/>
                    <a:lstStyle/>
                    <a:p>
                      <a:r>
                        <a:rPr lang="en-IN" sz="1200" b="1" dirty="0">
                          <a:latin typeface="Arial" panose="020B0604020202020204" pitchFamily="34" charset="0"/>
                          <a:cs typeface="Arial" panose="020B0604020202020204" pitchFamily="34" charset="0"/>
                        </a:rPr>
                        <a:t>Indirect Employees</a:t>
                      </a:r>
                    </a:p>
                  </a:txBody>
                  <a:tcPr anchor="ctr"/>
                </a:tc>
                <a:tc>
                  <a:txBody>
                    <a:bodyPr/>
                    <a:lstStyle/>
                    <a:p>
                      <a:pPr 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dirty="0">
                        <a:latin typeface="Arial" panose="020B0604020202020204" pitchFamily="34" charset="0"/>
                        <a:cs typeface="Arial" panose="020B0604020202020204" pitchFamily="34" charset="0"/>
                      </a:endParaRPr>
                    </a:p>
                  </a:txBody>
                  <a:tcPr anchor="ctr"/>
                </a:tc>
                <a:tc>
                  <a:txBody>
                    <a:bodyPr/>
                    <a:lstStyle/>
                    <a:p>
                      <a:pPr 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60269158"/>
                  </a:ext>
                </a:extLst>
              </a:tr>
              <a:tr h="0">
                <a:tc gridSpan="2">
                  <a:txBody>
                    <a:bodyPr/>
                    <a:lstStyle/>
                    <a:p>
                      <a:pPr algn="ctr"/>
                      <a:r>
                        <a:rPr lang="en-IN" sz="1200" b="1">
                          <a:latin typeface="Arial" panose="020B0604020202020204" pitchFamily="34" charset="0"/>
                          <a:cs typeface="Arial" panose="020B0604020202020204" pitchFamily="34" charset="0"/>
                        </a:rPr>
                        <a:t>Total</a:t>
                      </a:r>
                      <a:endParaRPr lang="en-IN" sz="1200" b="1" dirty="0">
                        <a:latin typeface="Arial" panose="020B0604020202020204" pitchFamily="34" charset="0"/>
                        <a:cs typeface="Arial" panose="020B0604020202020204" pitchFamily="34" charset="0"/>
                      </a:endParaRPr>
                    </a:p>
                  </a:txBody>
                  <a:tcPr anchor="ctr"/>
                </a:tc>
                <a:tc hMerge="1">
                  <a:txBody>
                    <a:bodyPr/>
                    <a:lstStyle/>
                    <a:p>
                      <a:r>
                        <a:rPr lang="en-IN" sz="1200" b="1" dirty="0">
                          <a:latin typeface="Arial" panose="020B0604020202020204" pitchFamily="34" charset="0"/>
                          <a:cs typeface="Arial" panose="020B0604020202020204" pitchFamily="34" charset="0"/>
                        </a:rPr>
                        <a:t>Total</a:t>
                      </a:r>
                    </a:p>
                  </a:txBody>
                  <a:tcPr anchor="ctr"/>
                </a:tc>
                <a:tc>
                  <a:txBody>
                    <a:bodyPr/>
                    <a:lstStyle/>
                    <a:p>
                      <a:pPr 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dirty="0">
                        <a:latin typeface="Arial" panose="020B0604020202020204" pitchFamily="34" charset="0"/>
                        <a:cs typeface="Arial" panose="020B0604020202020204" pitchFamily="34" charset="0"/>
                      </a:endParaRPr>
                    </a:p>
                  </a:txBody>
                  <a:tcPr anchor="ctr"/>
                </a:tc>
                <a:tc>
                  <a:txBody>
                    <a:bodyPr/>
                    <a:lstStyle/>
                    <a:p>
                      <a:pPr 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9945255"/>
                  </a:ext>
                </a:extLst>
              </a:tr>
              <a:tr h="0">
                <a:tc gridSpan="2">
                  <a:txBody>
                    <a:bodyPr/>
                    <a:lstStyle/>
                    <a:p>
                      <a:pPr algn="ctr"/>
                      <a:r>
                        <a:rPr lang="en-IN" sz="1200" b="1" dirty="0">
                          <a:solidFill>
                            <a:schemeClr val="tx1"/>
                          </a:solidFill>
                          <a:latin typeface="Arial" panose="020B0604020202020204" pitchFamily="34" charset="0"/>
                          <a:cs typeface="Arial" panose="020B0604020202020204" pitchFamily="34" charset="0"/>
                        </a:rPr>
                        <a:t>Average Age </a:t>
                      </a:r>
                    </a:p>
                  </a:txBody>
                  <a:tcPr anchor="ctr"/>
                </a:tc>
                <a:tc hMerge="1">
                  <a:txBody>
                    <a:bodyPr/>
                    <a:lstStyle/>
                    <a:p>
                      <a:endParaRPr lang="en-IN" sz="1200" dirty="0">
                        <a:latin typeface="Arial" panose="020B0604020202020204" pitchFamily="34" charset="0"/>
                        <a:cs typeface="Arial" panose="020B0604020202020204" pitchFamily="34" charset="0"/>
                      </a:endParaRPr>
                    </a:p>
                  </a:txBody>
                  <a:tcPr/>
                </a:tc>
                <a:tc gridSpan="2">
                  <a:txBody>
                    <a:bodyPr/>
                    <a:lstStyle/>
                    <a:p>
                      <a:pPr 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dirty="0">
                        <a:latin typeface="Arial" panose="020B0604020202020204" pitchFamily="34" charset="0"/>
                        <a:cs typeface="Arial" panose="020B0604020202020204" pitchFamily="34" charset="0"/>
                      </a:endParaRPr>
                    </a:p>
                  </a:txBody>
                  <a:tcPr anchor="ctr"/>
                </a:tc>
                <a:tc hMerge="1">
                  <a:txBody>
                    <a:bodyPr/>
                    <a:lstStyle/>
                    <a:p>
                      <a:endParaRPr lang="en-IN"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456200263"/>
                  </a:ext>
                </a:extLst>
              </a:tr>
              <a:tr h="0">
                <a:tc gridSpan="2">
                  <a:txBody>
                    <a:bodyPr/>
                    <a:lstStyle/>
                    <a:p>
                      <a:pPr algn="ctr"/>
                      <a:r>
                        <a:rPr lang="en-IN" sz="1200" b="1">
                          <a:solidFill>
                            <a:schemeClr val="tx1"/>
                          </a:solidFill>
                          <a:latin typeface="Arial" panose="020B0604020202020204" pitchFamily="34" charset="0"/>
                          <a:cs typeface="Arial" panose="020B0604020202020204" pitchFamily="34" charset="0"/>
                        </a:rPr>
                        <a:t>Average Years of Service</a:t>
                      </a:r>
                      <a:endParaRPr lang="en-IN" sz="1200" b="1" dirty="0">
                        <a:solidFill>
                          <a:schemeClr val="tx1"/>
                        </a:solidFill>
                        <a:latin typeface="Arial" panose="020B0604020202020204" pitchFamily="34" charset="0"/>
                        <a:cs typeface="Arial" panose="020B0604020202020204" pitchFamily="34" charset="0"/>
                      </a:endParaRPr>
                    </a:p>
                  </a:txBody>
                  <a:tcPr anchor="ctr"/>
                </a:tc>
                <a:tc hMerge="1">
                  <a:txBody>
                    <a:bodyPr/>
                    <a:lstStyle/>
                    <a:p>
                      <a:endParaRPr lang="en-IN" sz="1200" dirty="0">
                        <a:latin typeface="Arial" panose="020B0604020202020204" pitchFamily="34" charset="0"/>
                        <a:cs typeface="Arial" panose="020B0604020202020204" pitchFamily="34" charset="0"/>
                      </a:endParaRPr>
                    </a:p>
                  </a:txBody>
                  <a:tcPr/>
                </a:tc>
                <a:tc gridSpan="2">
                  <a:txBody>
                    <a:bodyPr/>
                    <a:lstStyle/>
                    <a:p>
                      <a:pPr 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dirty="0">
                        <a:latin typeface="Arial" panose="020B0604020202020204" pitchFamily="34" charset="0"/>
                        <a:cs typeface="Arial" panose="020B0604020202020204" pitchFamily="34" charset="0"/>
                      </a:endParaRPr>
                    </a:p>
                  </a:txBody>
                  <a:tcPr anchor="ctr"/>
                </a:tc>
                <a:tc hMerge="1">
                  <a:txBody>
                    <a:bodyPr/>
                    <a:lstStyle/>
                    <a:p>
                      <a:endParaRPr lang="en-IN"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93160266"/>
                  </a:ext>
                </a:extLst>
              </a:tr>
              <a:tr h="0">
                <a:tc rowSpan="4">
                  <a:txBody>
                    <a:bodyPr/>
                    <a:lstStyle/>
                    <a:p>
                      <a:pPr algn="ctr"/>
                      <a:r>
                        <a:rPr lang="en-IN" sz="1200" b="1" dirty="0">
                          <a:solidFill>
                            <a:schemeClr val="tx1"/>
                          </a:solidFill>
                          <a:latin typeface="Arial" panose="020B0604020202020204" pitchFamily="34" charset="0"/>
                          <a:cs typeface="Arial" panose="020B0604020202020204" pitchFamily="34" charset="0"/>
                        </a:rPr>
                        <a:t>Education</a:t>
                      </a:r>
                    </a:p>
                  </a:txBody>
                  <a:tcPr anchor="ctr"/>
                </a:tc>
                <a:tc>
                  <a:txBody>
                    <a:bodyPr/>
                    <a:lstStyle/>
                    <a:p>
                      <a:pPr algn="ctr"/>
                      <a:r>
                        <a:rPr lang="en-IN" sz="1200" b="1">
                          <a:latin typeface="Arial" panose="020B0604020202020204" pitchFamily="34" charset="0"/>
                          <a:cs typeface="Arial" panose="020B0604020202020204" pitchFamily="34" charset="0"/>
                        </a:rPr>
                        <a:t>Masters</a:t>
                      </a:r>
                      <a:endParaRPr lang="en-IN" sz="1200" b="1" dirty="0">
                        <a:latin typeface="Arial" panose="020B0604020202020204" pitchFamily="34" charset="0"/>
                        <a:cs typeface="Arial" panose="020B0604020202020204" pitchFamily="34" charset="0"/>
                      </a:endParaRPr>
                    </a:p>
                  </a:txBody>
                  <a:tcPr anchor="ctr"/>
                </a:tc>
                <a:tc gridSpan="2">
                  <a:txBody>
                    <a:bodyPr/>
                    <a:lstStyle/>
                    <a:p>
                      <a:pPr 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dirty="0">
                        <a:latin typeface="Arial" panose="020B0604020202020204" pitchFamily="34" charset="0"/>
                        <a:cs typeface="Arial" panose="020B0604020202020204" pitchFamily="34" charset="0"/>
                      </a:endParaRPr>
                    </a:p>
                  </a:txBody>
                  <a:tcPr anchor="ctr"/>
                </a:tc>
                <a:tc hMerge="1">
                  <a:txBody>
                    <a:bodyPr/>
                    <a:lstStyle/>
                    <a:p>
                      <a:endParaRPr lang="en-IN"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920617684"/>
                  </a:ext>
                </a:extLst>
              </a:tr>
              <a:tr h="0">
                <a:tc vMerge="1">
                  <a:txBody>
                    <a:bodyPr/>
                    <a:lstStyle/>
                    <a:p>
                      <a:endParaRPr lang="en-IN" sz="1200" dirty="0">
                        <a:latin typeface="Arial" panose="020B0604020202020204" pitchFamily="34" charset="0"/>
                        <a:cs typeface="Arial" panose="020B0604020202020204" pitchFamily="34" charset="0"/>
                      </a:endParaRPr>
                    </a:p>
                  </a:txBody>
                  <a:tcPr/>
                </a:tc>
                <a:tc>
                  <a:txBody>
                    <a:bodyPr/>
                    <a:lstStyle/>
                    <a:p>
                      <a:pPr algn="ctr"/>
                      <a:r>
                        <a:rPr lang="en-IN" sz="1200" b="1" dirty="0">
                          <a:latin typeface="Arial" panose="020B0604020202020204" pitchFamily="34" charset="0"/>
                          <a:cs typeface="Arial" panose="020B0604020202020204" pitchFamily="34" charset="0"/>
                        </a:rPr>
                        <a:t>University and College</a:t>
                      </a:r>
                    </a:p>
                  </a:txBody>
                  <a:tcPr anchor="ctr"/>
                </a:tc>
                <a:tc gridSpan="2">
                  <a:txBody>
                    <a:bodyPr/>
                    <a:lstStyle/>
                    <a:p>
                      <a:pPr 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dirty="0">
                        <a:latin typeface="Arial" panose="020B0604020202020204" pitchFamily="34" charset="0"/>
                        <a:cs typeface="Arial" panose="020B0604020202020204" pitchFamily="34" charset="0"/>
                      </a:endParaRPr>
                    </a:p>
                  </a:txBody>
                  <a:tcPr anchor="ctr"/>
                </a:tc>
                <a:tc hMerge="1">
                  <a:txBody>
                    <a:bodyPr/>
                    <a:lstStyle/>
                    <a:p>
                      <a:endParaRPr lang="en-IN"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225716775"/>
                  </a:ext>
                </a:extLst>
              </a:tr>
              <a:tr h="0">
                <a:tc vMerge="1">
                  <a:txBody>
                    <a:bodyPr/>
                    <a:lstStyle/>
                    <a:p>
                      <a:endParaRPr lang="en-IN" sz="1200" dirty="0">
                        <a:latin typeface="Arial" panose="020B0604020202020204" pitchFamily="34" charset="0"/>
                        <a:cs typeface="Arial" panose="020B0604020202020204" pitchFamily="34" charset="0"/>
                      </a:endParaRPr>
                    </a:p>
                  </a:txBody>
                  <a:tcPr/>
                </a:tc>
                <a:tc>
                  <a:txBody>
                    <a:bodyPr/>
                    <a:lstStyle/>
                    <a:p>
                      <a:pPr algn="ctr"/>
                      <a:r>
                        <a:rPr lang="en-IN" sz="1200" b="1" dirty="0">
                          <a:latin typeface="Arial" panose="020B0604020202020204" pitchFamily="34" charset="0"/>
                          <a:cs typeface="Arial" panose="020B0604020202020204" pitchFamily="34" charset="0"/>
                        </a:rPr>
                        <a:t>Senior High School</a:t>
                      </a:r>
                    </a:p>
                  </a:txBody>
                  <a:tcPr anchor="ctr"/>
                </a:tc>
                <a:tc gridSpan="2">
                  <a:txBody>
                    <a:bodyPr/>
                    <a:lstStyle/>
                    <a:p>
                      <a:pPr 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dirty="0">
                        <a:latin typeface="Arial" panose="020B0604020202020204" pitchFamily="34" charset="0"/>
                        <a:cs typeface="Arial" panose="020B0604020202020204" pitchFamily="34" charset="0"/>
                      </a:endParaRPr>
                    </a:p>
                  </a:txBody>
                  <a:tcPr anchor="ctr"/>
                </a:tc>
                <a:tc hMerge="1">
                  <a:txBody>
                    <a:bodyPr/>
                    <a:lstStyle/>
                    <a:p>
                      <a:endParaRPr lang="en-IN"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157278012"/>
                  </a:ext>
                </a:extLst>
              </a:tr>
              <a:tr h="0">
                <a:tc vMerge="1">
                  <a:txBody>
                    <a:bodyPr/>
                    <a:lstStyle/>
                    <a:p>
                      <a:endParaRPr lang="en-IN" sz="1200" dirty="0">
                        <a:latin typeface="Arial" panose="020B0604020202020204" pitchFamily="34" charset="0"/>
                        <a:cs typeface="Arial" panose="020B0604020202020204" pitchFamily="34" charset="0"/>
                      </a:endParaRPr>
                    </a:p>
                  </a:txBody>
                  <a:tcPr/>
                </a:tc>
                <a:tc>
                  <a:txBody>
                    <a:bodyPr/>
                    <a:lstStyle/>
                    <a:p>
                      <a:pPr algn="ctr"/>
                      <a:r>
                        <a:rPr lang="en-IN" sz="1200" b="1">
                          <a:latin typeface="Arial" panose="020B0604020202020204" pitchFamily="34" charset="0"/>
                          <a:cs typeface="Arial" panose="020B0604020202020204" pitchFamily="34" charset="0"/>
                        </a:rPr>
                        <a:t>Below Senior High School</a:t>
                      </a:r>
                      <a:endParaRPr lang="en-IN" sz="1200" b="1" dirty="0">
                        <a:latin typeface="Arial" panose="020B0604020202020204" pitchFamily="34" charset="0"/>
                        <a:cs typeface="Arial" panose="020B0604020202020204" pitchFamily="34" charset="0"/>
                      </a:endParaRPr>
                    </a:p>
                  </a:txBody>
                  <a:tcPr anchor="ctr"/>
                </a:tc>
                <a:tc gridSpan="2">
                  <a:txBody>
                    <a:bodyPr/>
                    <a:lstStyle/>
                    <a:p>
                      <a:pPr 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dirty="0">
                        <a:latin typeface="Arial" panose="020B0604020202020204" pitchFamily="34" charset="0"/>
                        <a:cs typeface="Arial" panose="020B0604020202020204" pitchFamily="34" charset="0"/>
                      </a:endParaRPr>
                    </a:p>
                  </a:txBody>
                  <a:tcPr anchor="ctr"/>
                </a:tc>
                <a:tc hMerge="1">
                  <a:txBody>
                    <a:bodyPr/>
                    <a:lstStyle/>
                    <a:p>
                      <a:endParaRPr lang="en-IN"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47398850"/>
                  </a:ext>
                </a:extLst>
              </a:tr>
            </a:tbl>
          </a:graphicData>
        </a:graphic>
      </p:graphicFrame>
      <p:graphicFrame>
        <p:nvGraphicFramePr>
          <p:cNvPr id="5" name="Table 2">
            <a:extLst>
              <a:ext uri="{FF2B5EF4-FFF2-40B4-BE49-F238E27FC236}">
                <a16:creationId xmlns:a16="http://schemas.microsoft.com/office/drawing/2014/main" id="{9FE7B122-0472-D428-6677-FE3682074BDE}"/>
              </a:ext>
            </a:extLst>
          </p:cNvPr>
          <p:cNvGraphicFramePr>
            <a:graphicFrameLocks noGrp="1"/>
          </p:cNvGraphicFramePr>
          <p:nvPr>
            <p:extLst>
              <p:ext uri="{D42A27DB-BD31-4B8C-83A1-F6EECF244321}">
                <p14:modId xmlns:p14="http://schemas.microsoft.com/office/powerpoint/2010/main" val="1303005439"/>
              </p:ext>
            </p:extLst>
          </p:nvPr>
        </p:nvGraphicFramePr>
        <p:xfrm>
          <a:off x="147756" y="3832954"/>
          <a:ext cx="4386388" cy="2560320"/>
        </p:xfrm>
        <a:graphic>
          <a:graphicData uri="http://schemas.openxmlformats.org/drawingml/2006/table">
            <a:tbl>
              <a:tblPr firstRow="1" bandRow="1">
                <a:tableStyleId>{5C22544A-7EE6-4342-B048-85BDC9FD1C3A}</a:tableStyleId>
              </a:tblPr>
              <a:tblGrid>
                <a:gridCol w="2188718">
                  <a:extLst>
                    <a:ext uri="{9D8B030D-6E8A-4147-A177-3AD203B41FA5}">
                      <a16:colId xmlns:a16="http://schemas.microsoft.com/office/drawing/2014/main" val="1249987795"/>
                    </a:ext>
                  </a:extLst>
                </a:gridCol>
                <a:gridCol w="152726">
                  <a:extLst>
                    <a:ext uri="{9D8B030D-6E8A-4147-A177-3AD203B41FA5}">
                      <a16:colId xmlns:a16="http://schemas.microsoft.com/office/drawing/2014/main" val="3857521546"/>
                    </a:ext>
                  </a:extLst>
                </a:gridCol>
                <a:gridCol w="2044944">
                  <a:extLst>
                    <a:ext uri="{9D8B030D-6E8A-4147-A177-3AD203B41FA5}">
                      <a16:colId xmlns:a16="http://schemas.microsoft.com/office/drawing/2014/main" val="854298258"/>
                    </a:ext>
                  </a:extLst>
                </a:gridCol>
              </a:tblGrid>
              <a:tr h="85446">
                <a:tc gridSpan="3">
                  <a:txBody>
                    <a:bodyPr/>
                    <a:lstStyle/>
                    <a:p>
                      <a:pPr marL="72000" algn="ctr" fontAlgn="ctr"/>
                      <a:r>
                        <a:rPr lang="en-US" sz="1200" b="1" i="0" u="none" strike="noStrike" dirty="0">
                          <a:solidFill>
                            <a:schemeClr val="bg1"/>
                          </a:solidFill>
                          <a:effectLst/>
                          <a:latin typeface="Arial" panose="020B0604020202020204" pitchFamily="34" charset="0"/>
                          <a:cs typeface="Arial" panose="020B0604020202020204" pitchFamily="34" charset="0"/>
                        </a:rPr>
                        <a:t>Employees By Department</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tc hMerge="1">
                  <a:txBody>
                    <a:bodyPr/>
                    <a:lstStyle/>
                    <a:p>
                      <a:pPr marL="72000" algn="ctr" fontAlgn="ct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tc hMerge="1">
                  <a:txBody>
                    <a:bodyPr/>
                    <a:lstStyle/>
                    <a:p>
                      <a:pPr marL="72000" algn="ctr" fontAlgn="ct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extLst>
                  <a:ext uri="{0D108BD9-81ED-4DB2-BD59-A6C34878D82A}">
                    <a16:rowId xmlns:a16="http://schemas.microsoft.com/office/drawing/2014/main" val="4134640371"/>
                  </a:ext>
                </a:extLst>
              </a:tr>
              <a:tr h="85446">
                <a:tc gridSpan="2">
                  <a:txBody>
                    <a:bodyPr/>
                    <a:lstStyle/>
                    <a:p>
                      <a:pPr marL="72000" algn="ctr" fontAlgn="ctr"/>
                      <a:r>
                        <a:rPr lang="en-IN" sz="1200" b="1" u="none" strike="noStrike" dirty="0">
                          <a:solidFill>
                            <a:schemeClr val="bg1"/>
                          </a:solidFill>
                          <a:effectLst/>
                          <a:latin typeface="Arial" panose="020B0604020202020204" pitchFamily="34" charset="0"/>
                          <a:cs typeface="Arial" panose="020B0604020202020204" pitchFamily="34" charset="0"/>
                        </a:rPr>
                        <a:t>Department</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tc hMerge="1">
                  <a:txBody>
                    <a:bodyPr/>
                    <a:lstStyle/>
                    <a:p>
                      <a:pPr marL="72000" algn="ctr" fontAlgn="ct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tc>
                  <a:txBody>
                    <a:bodyPr/>
                    <a:lstStyle/>
                    <a:p>
                      <a:pPr marL="72000" algn="ctr" fontAlgn="ctr"/>
                      <a:r>
                        <a:rPr lang="en-IN" sz="1200" b="1" u="none" strike="noStrike">
                          <a:solidFill>
                            <a:schemeClr val="bg1"/>
                          </a:solidFill>
                          <a:effectLst/>
                          <a:latin typeface="Arial" panose="020B0604020202020204" pitchFamily="34" charset="0"/>
                          <a:cs typeface="Arial" panose="020B0604020202020204" pitchFamily="34" charset="0"/>
                        </a:rPr>
                        <a:t>Number of Employees</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extLst>
                  <a:ext uri="{0D108BD9-81ED-4DB2-BD59-A6C34878D82A}">
                    <a16:rowId xmlns:a16="http://schemas.microsoft.com/office/drawing/2014/main" val="2927916752"/>
                  </a:ext>
                </a:extLst>
              </a:tr>
              <a:tr h="85446">
                <a:tc gridSpan="2">
                  <a:txBody>
                    <a:bodyPr/>
                    <a:lstStyle/>
                    <a:p>
                      <a:pPr algn="ctr" rtl="0" fontAlgn="ctr"/>
                      <a:r>
                        <a:rPr lang="en-IN" sz="1200" b="0" i="0" u="none" strike="noStrike" dirty="0">
                          <a:solidFill>
                            <a:srgbClr val="000000"/>
                          </a:solidFill>
                          <a:effectLst/>
                          <a:latin typeface="Arial" panose="020B0604020202020204" pitchFamily="34" charset="0"/>
                        </a:rPr>
                        <a:t>Operational Department</a:t>
                      </a:r>
                    </a:p>
                  </a:txBody>
                  <a:tcPr marL="0" marR="0" marT="0" marB="0" anchor="ctr"/>
                </a:tc>
                <a:tc hMerge="1">
                  <a:txBody>
                    <a:bodyPr/>
                    <a:lstStyle/>
                    <a:p>
                      <a:pPr algn="ctr" rtl="0" fontAlgn="ctr"/>
                      <a:endParaRPr lang="en-IN" sz="1200" b="0" i="0" u="none" strike="noStrike" dirty="0">
                        <a:solidFill>
                          <a:srgbClr val="000000"/>
                        </a:solidFill>
                        <a:effectLst/>
                        <a:latin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3362539679"/>
                  </a:ext>
                </a:extLst>
              </a:tr>
              <a:tr h="85446">
                <a:tc gridSpan="2">
                  <a:txBody>
                    <a:bodyPr/>
                    <a:lstStyle/>
                    <a:p>
                      <a:pPr algn="ctr" rtl="0" fontAlgn="ctr"/>
                      <a:r>
                        <a:rPr lang="en-IN" sz="1200" b="0" i="0" u="none" strike="noStrike" dirty="0">
                          <a:solidFill>
                            <a:srgbClr val="000000"/>
                          </a:solidFill>
                          <a:effectLst/>
                          <a:latin typeface="Arial" panose="020B0604020202020204" pitchFamily="34" charset="0"/>
                        </a:rPr>
                        <a:t>Main Management Department</a:t>
                      </a:r>
                    </a:p>
                  </a:txBody>
                  <a:tcPr marL="0" marR="0" marT="0" marB="0" anchor="ctr"/>
                </a:tc>
                <a:tc hMerge="1">
                  <a:txBody>
                    <a:bodyPr/>
                    <a:lstStyle/>
                    <a:p>
                      <a:pPr algn="ctr" rtl="0" fontAlgn="ctr"/>
                      <a:endParaRPr lang="en-IN" sz="1200" b="0" i="0" u="none" strike="noStrike" dirty="0">
                        <a:solidFill>
                          <a:srgbClr val="000000"/>
                        </a:solidFill>
                        <a:effectLst/>
                        <a:latin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3294015296"/>
                  </a:ext>
                </a:extLst>
              </a:tr>
              <a:tr h="85446">
                <a:tc gridSpan="2">
                  <a:txBody>
                    <a:bodyPr/>
                    <a:lstStyle/>
                    <a:p>
                      <a:pPr algn="ctr" rtl="0" fontAlgn="ctr"/>
                      <a:r>
                        <a:rPr lang="en-IN" sz="1200" b="0" i="0" u="none" strike="noStrike" dirty="0">
                          <a:solidFill>
                            <a:srgbClr val="000000"/>
                          </a:solidFill>
                          <a:effectLst/>
                          <a:latin typeface="Arial" panose="020B0604020202020204" pitchFamily="34" charset="0"/>
                        </a:rPr>
                        <a:t>Production Department</a:t>
                      </a:r>
                    </a:p>
                  </a:txBody>
                  <a:tcPr marL="0" marR="0" marT="0" marB="0" anchor="ctr"/>
                </a:tc>
                <a:tc hMerge="1">
                  <a:txBody>
                    <a:bodyPr/>
                    <a:lstStyle/>
                    <a:p>
                      <a:pPr algn="ctr" rtl="0" fontAlgn="ctr"/>
                      <a:endParaRPr lang="en-IN" sz="1200" b="0" i="0" u="none" strike="noStrike" dirty="0">
                        <a:solidFill>
                          <a:srgbClr val="000000"/>
                        </a:solidFill>
                        <a:effectLst/>
                        <a:latin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1158117006"/>
                  </a:ext>
                </a:extLst>
              </a:tr>
              <a:tr h="85446">
                <a:tc gridSpan="2">
                  <a:txBody>
                    <a:bodyPr/>
                    <a:lstStyle/>
                    <a:p>
                      <a:pPr algn="ctr" rtl="0" fontAlgn="ctr"/>
                      <a:r>
                        <a:rPr lang="en-IN" sz="1200" b="0" i="0" u="none" strike="noStrike" dirty="0">
                          <a:solidFill>
                            <a:srgbClr val="000000"/>
                          </a:solidFill>
                          <a:effectLst/>
                          <a:latin typeface="Arial" panose="020B0604020202020204" pitchFamily="34" charset="0"/>
                        </a:rPr>
                        <a:t>R&amp;D Department</a:t>
                      </a:r>
                    </a:p>
                  </a:txBody>
                  <a:tcPr marL="0" marR="0" marT="0" marB="0" anchor="ctr"/>
                </a:tc>
                <a:tc hMerge="1">
                  <a:txBody>
                    <a:bodyPr/>
                    <a:lstStyle/>
                    <a:p>
                      <a:pPr algn="ctr" rtl="0" fontAlgn="ctr"/>
                      <a:endParaRPr lang="en-IN" sz="1200" b="0" i="0" u="none" strike="noStrike" dirty="0">
                        <a:solidFill>
                          <a:srgbClr val="000000"/>
                        </a:solidFill>
                        <a:effectLst/>
                        <a:latin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2517016626"/>
                  </a:ext>
                </a:extLst>
              </a:tr>
              <a:tr h="85446">
                <a:tc gridSpan="2">
                  <a:txBody>
                    <a:bodyPr/>
                    <a:lstStyle/>
                    <a:p>
                      <a:pPr algn="ctr" rtl="0" fontAlgn="ctr"/>
                      <a:r>
                        <a:rPr lang="en-IN" sz="1200" b="0" i="0" u="none" strike="noStrike" dirty="0">
                          <a:solidFill>
                            <a:srgbClr val="000000"/>
                          </a:solidFill>
                          <a:effectLst/>
                          <a:latin typeface="Arial" panose="020B0604020202020204" pitchFamily="34" charset="0"/>
                        </a:rPr>
                        <a:t>Production Control Department</a:t>
                      </a:r>
                    </a:p>
                  </a:txBody>
                  <a:tcPr marL="0" marR="0" marT="0" marB="0" anchor="ctr"/>
                </a:tc>
                <a:tc hMerge="1">
                  <a:txBody>
                    <a:bodyPr/>
                    <a:lstStyle/>
                    <a:p>
                      <a:pPr algn="ctr" rtl="0" fontAlgn="ctr"/>
                      <a:endParaRPr lang="en-IN" sz="1200" b="0" i="0" u="none" strike="noStrike" dirty="0">
                        <a:solidFill>
                          <a:srgbClr val="000000"/>
                        </a:solidFill>
                        <a:effectLst/>
                        <a:latin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1382430694"/>
                  </a:ext>
                </a:extLst>
              </a:tr>
              <a:tr h="85446">
                <a:tc gridSpan="2">
                  <a:txBody>
                    <a:bodyPr/>
                    <a:lstStyle/>
                    <a:p>
                      <a:pPr algn="ctr" rtl="0" fontAlgn="ctr"/>
                      <a:r>
                        <a:rPr lang="en-IN" sz="1200" b="0" i="0" u="none" strike="noStrike" dirty="0">
                          <a:solidFill>
                            <a:srgbClr val="000000"/>
                          </a:solidFill>
                          <a:effectLst/>
                          <a:latin typeface="Arial" panose="020B0604020202020204" pitchFamily="34" charset="0"/>
                        </a:rPr>
                        <a:t>Automation Department</a:t>
                      </a:r>
                    </a:p>
                  </a:txBody>
                  <a:tcPr marL="0" marR="0" marT="0" marB="0" anchor="ctr"/>
                </a:tc>
                <a:tc hMerge="1">
                  <a:txBody>
                    <a:bodyPr/>
                    <a:lstStyle/>
                    <a:p>
                      <a:pPr algn="ctr" rtl="0" fontAlgn="ctr"/>
                      <a:endParaRPr lang="en-IN" sz="1200" b="0" i="0" u="none" strike="noStrike" dirty="0">
                        <a:solidFill>
                          <a:srgbClr val="000000"/>
                        </a:solidFill>
                        <a:effectLst/>
                        <a:latin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2675789184"/>
                  </a:ext>
                </a:extLst>
              </a:tr>
              <a:tr h="85446">
                <a:tc gridSpan="2">
                  <a:txBody>
                    <a:bodyPr/>
                    <a:lstStyle/>
                    <a:p>
                      <a:pPr algn="ctr" rtl="0" fontAlgn="ctr"/>
                      <a:r>
                        <a:rPr lang="en-IN" sz="1200" b="0" i="0" u="none" strike="noStrike" dirty="0">
                          <a:solidFill>
                            <a:srgbClr val="000000"/>
                          </a:solidFill>
                          <a:effectLst/>
                          <a:latin typeface="Arial" panose="020B0604020202020204" pitchFamily="34" charset="0"/>
                        </a:rPr>
                        <a:t>Quality Assurance Department</a:t>
                      </a:r>
                    </a:p>
                  </a:txBody>
                  <a:tcPr marL="0" marR="0" marT="0" marB="0" anchor="ctr"/>
                </a:tc>
                <a:tc hMerge="1">
                  <a:txBody>
                    <a:bodyPr/>
                    <a:lstStyle/>
                    <a:p>
                      <a:pPr algn="ctr" rtl="0" fontAlgn="ctr"/>
                      <a:endParaRPr lang="en-IN" sz="1200" b="0" i="0" u="none" strike="noStrike" dirty="0">
                        <a:solidFill>
                          <a:srgbClr val="000000"/>
                        </a:solidFill>
                        <a:effectLst/>
                        <a:latin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1485804735"/>
                  </a:ext>
                </a:extLst>
              </a:tr>
              <a:tr h="85446">
                <a:tc gridSpan="2">
                  <a:txBody>
                    <a:bodyPr/>
                    <a:lstStyle/>
                    <a:p>
                      <a:pPr algn="ctr" rtl="0" fontAlgn="ctr"/>
                      <a:r>
                        <a:rPr lang="en-IN" sz="1200" b="0" i="0" u="none" strike="noStrike" dirty="0">
                          <a:solidFill>
                            <a:srgbClr val="000000"/>
                          </a:solidFill>
                          <a:effectLst/>
                          <a:latin typeface="Arial" panose="020B0604020202020204" pitchFamily="34" charset="0"/>
                        </a:rPr>
                        <a:t>Labour Safety Office</a:t>
                      </a:r>
                    </a:p>
                  </a:txBody>
                  <a:tcPr marL="0" marR="0" marT="0" marB="0" anchor="ctr"/>
                </a:tc>
                <a:tc hMerge="1">
                  <a:txBody>
                    <a:bodyPr/>
                    <a:lstStyle/>
                    <a:p>
                      <a:pPr algn="ctr" rtl="0" fontAlgn="ctr"/>
                      <a:endParaRPr lang="en-IN" sz="1200" b="0" i="0" u="none" strike="noStrike" dirty="0">
                        <a:solidFill>
                          <a:srgbClr val="000000"/>
                        </a:solidFill>
                        <a:effectLst/>
                        <a:latin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4041453621"/>
                  </a:ext>
                </a:extLst>
              </a:tr>
              <a:tr h="85446">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1" i="0" u="none" strike="noStrike" dirty="0">
                          <a:solidFill>
                            <a:schemeClr val="bg1"/>
                          </a:solidFill>
                          <a:effectLst/>
                          <a:latin typeface="Arial" panose="020B0604020202020204" pitchFamily="34" charset="0"/>
                        </a:rPr>
                        <a:t>Production Department Segmentation</a:t>
                      </a:r>
                      <a:endParaRPr lang="en-IN" sz="1200" b="1" i="0" u="none" strike="noStrike" dirty="0">
                        <a:solidFill>
                          <a:schemeClr val="bg1"/>
                        </a:solidFill>
                        <a:effectLst/>
                        <a:latin typeface="Arial" panose="020B0604020202020204" pitchFamily="34" charset="0"/>
                      </a:endParaRPr>
                    </a:p>
                  </a:txBody>
                  <a:tcPr marL="0" marR="0" marT="0" marB="0" anchor="ctr">
                    <a:solidFill>
                      <a:srgbClr val="222A35"/>
                    </a:solidFill>
                  </a:tcPr>
                </a:tc>
                <a:tc hMerge="1">
                  <a:txBody>
                    <a:bodyPr/>
                    <a:lstStyle/>
                    <a:p>
                      <a:pPr algn="ctr" rtl="0" fontAlgn="ctr"/>
                      <a:endParaRPr lang="en-IN" sz="1200" b="0" i="0" u="none" strike="noStrike" dirty="0">
                        <a:solidFill>
                          <a:srgbClr val="000000"/>
                        </a:solidFill>
                        <a:effectLst/>
                        <a:latin typeface="Arial" panose="020B0604020202020204" pitchFamily="34" charset="0"/>
                      </a:endParaRPr>
                    </a:p>
                  </a:txBody>
                  <a:tcPr marL="0" marR="0" marT="0" marB="0" anchor="ct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IN" sz="1200" b="1" i="0" u="none" strike="noStrike" dirty="0">
                        <a:solidFill>
                          <a:schemeClr val="bg1"/>
                        </a:solidFill>
                        <a:effectLst/>
                        <a:latin typeface="Arial" panose="020B0604020202020204" pitchFamily="34" charset="0"/>
                      </a:endParaRPr>
                    </a:p>
                  </a:txBody>
                  <a:tcPr marL="0" marR="0" marT="0" marB="0" anchor="ctr">
                    <a:solidFill>
                      <a:srgbClr val="222A35"/>
                    </a:solidFill>
                  </a:tcPr>
                </a:tc>
                <a:extLst>
                  <a:ext uri="{0D108BD9-81ED-4DB2-BD59-A6C34878D82A}">
                    <a16:rowId xmlns:a16="http://schemas.microsoft.com/office/drawing/2014/main" val="2445738386"/>
                  </a:ext>
                </a:extLst>
              </a:tr>
              <a:tr h="85446">
                <a:tc>
                  <a:txBody>
                    <a:bodyPr/>
                    <a:lstStyle/>
                    <a:p>
                      <a:pPr algn="ctr" fontAlgn="ctr"/>
                      <a:r>
                        <a:rPr lang="en-IN" sz="1200" u="none" strike="noStrike" dirty="0">
                          <a:effectLst/>
                          <a:latin typeface="Arial" panose="020B0604020202020204" pitchFamily="34" charset="0"/>
                          <a:cs typeface="Arial" panose="020B0604020202020204" pitchFamily="34" charset="0"/>
                        </a:rPr>
                        <a:t>TSM (SMD)</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gridSpan="2">
                  <a:txBody>
                    <a:bodyPr/>
                    <a:lstStyle/>
                    <a:p>
                      <a:pPr algn="ctr"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hMerge="1">
                  <a:txBody>
                    <a:bodyPr/>
                    <a:lstStyle/>
                    <a:p>
                      <a:pPr algn="ctr" fontAlgn="ct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639881596"/>
                  </a:ext>
                </a:extLst>
              </a:tr>
              <a:tr h="85446">
                <a:tc>
                  <a:txBody>
                    <a:bodyPr/>
                    <a:lstStyle/>
                    <a:p>
                      <a:pPr algn="ctr" fontAlgn="ctr"/>
                      <a:r>
                        <a:rPr lang="en-IN" sz="1200" u="none" strike="noStrike" dirty="0">
                          <a:effectLst/>
                          <a:latin typeface="Arial" panose="020B0604020202020204" pitchFamily="34" charset="0"/>
                          <a:cs typeface="Arial" panose="020B0604020202020204" pitchFamily="34" charset="0"/>
                        </a:rPr>
                        <a:t>TSM - H (SMD)</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gridSpan="2">
                  <a:txBody>
                    <a:bodyPr/>
                    <a:lstStyle/>
                    <a:p>
                      <a:pPr algn="ctr"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hMerge="1">
                  <a:txBody>
                    <a:bodyPr/>
                    <a:lstStyle/>
                    <a:p>
                      <a:pPr algn="ctr" fontAlgn="ct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057554763"/>
                  </a:ext>
                </a:extLst>
              </a:tr>
              <a:tr h="85446">
                <a:tc>
                  <a:txBody>
                    <a:bodyPr/>
                    <a:lstStyle/>
                    <a:p>
                      <a:pPr algn="ctr" fontAlgn="ctr"/>
                      <a:r>
                        <a:rPr lang="en-IN" sz="1200" u="none" strike="noStrike" dirty="0">
                          <a:effectLst/>
                          <a:latin typeface="Arial" panose="020B0604020202020204" pitchFamily="34" charset="0"/>
                          <a:cs typeface="Arial" panose="020B0604020202020204" pitchFamily="34" charset="0"/>
                        </a:rPr>
                        <a:t>TSM - C (Automotive)</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gridSpan="2">
                  <a:txBody>
                    <a:bodyPr/>
                    <a:lstStyle/>
                    <a:p>
                      <a:pPr algn="ctr"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hMerge="1">
                  <a:txBody>
                    <a:bodyPr/>
                    <a:lstStyle/>
                    <a:p>
                      <a:pPr algn="ctr" fontAlgn="ct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202565251"/>
                  </a:ext>
                </a:extLst>
              </a:tr>
            </a:tbl>
          </a:graphicData>
        </a:graphic>
      </p:graphicFrame>
      <p:graphicFrame>
        <p:nvGraphicFramePr>
          <p:cNvPr id="7" name="Table 2">
            <a:extLst>
              <a:ext uri="{FF2B5EF4-FFF2-40B4-BE49-F238E27FC236}">
                <a16:creationId xmlns:a16="http://schemas.microsoft.com/office/drawing/2014/main" id="{DB97FB49-9BE2-5FCC-5A4F-CF54DBB42D02}"/>
              </a:ext>
            </a:extLst>
          </p:cNvPr>
          <p:cNvGraphicFramePr>
            <a:graphicFrameLocks noGrp="1"/>
          </p:cNvGraphicFramePr>
          <p:nvPr>
            <p:extLst>
              <p:ext uri="{D42A27DB-BD31-4B8C-83A1-F6EECF244321}">
                <p14:modId xmlns:p14="http://schemas.microsoft.com/office/powerpoint/2010/main" val="1602938964"/>
              </p:ext>
            </p:extLst>
          </p:nvPr>
        </p:nvGraphicFramePr>
        <p:xfrm>
          <a:off x="4609858" y="3842099"/>
          <a:ext cx="4313032" cy="1645920"/>
        </p:xfrm>
        <a:graphic>
          <a:graphicData uri="http://schemas.openxmlformats.org/drawingml/2006/table">
            <a:tbl>
              <a:tblPr firstRow="1" bandRow="1">
                <a:tableStyleId>{5C22544A-7EE6-4342-B048-85BDC9FD1C3A}</a:tableStyleId>
              </a:tblPr>
              <a:tblGrid>
                <a:gridCol w="2152115">
                  <a:extLst>
                    <a:ext uri="{9D8B030D-6E8A-4147-A177-3AD203B41FA5}">
                      <a16:colId xmlns:a16="http://schemas.microsoft.com/office/drawing/2014/main" val="1249987795"/>
                    </a:ext>
                  </a:extLst>
                </a:gridCol>
                <a:gridCol w="2160917">
                  <a:extLst>
                    <a:ext uri="{9D8B030D-6E8A-4147-A177-3AD203B41FA5}">
                      <a16:colId xmlns:a16="http://schemas.microsoft.com/office/drawing/2014/main" val="3857521546"/>
                    </a:ext>
                  </a:extLst>
                </a:gridCol>
              </a:tblGrid>
              <a:tr h="129753">
                <a:tc gridSpan="2">
                  <a:txBody>
                    <a:bodyPr/>
                    <a:lstStyle/>
                    <a:p>
                      <a:pPr marL="72000" algn="ctr" fontAlgn="ctr"/>
                      <a:r>
                        <a:rPr lang="en-US" sz="1200" b="1" i="0" u="none" strike="noStrike" dirty="0">
                          <a:solidFill>
                            <a:schemeClr val="bg1"/>
                          </a:solidFill>
                          <a:effectLst/>
                          <a:latin typeface="Arial" panose="020B0604020202020204" pitchFamily="34" charset="0"/>
                          <a:cs typeface="Arial" panose="020B0604020202020204" pitchFamily="34" charset="0"/>
                        </a:rPr>
                        <a:t>Employees By Factory (Production Department)</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tc hMerge="1">
                  <a:txBody>
                    <a:bodyPr/>
                    <a:lstStyle/>
                    <a:p>
                      <a:pPr marL="72000" algn="ctr" fontAlgn="ct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extLst>
                  <a:ext uri="{0D108BD9-81ED-4DB2-BD59-A6C34878D82A}">
                    <a16:rowId xmlns:a16="http://schemas.microsoft.com/office/drawing/2014/main" val="4134640371"/>
                  </a:ext>
                </a:extLst>
              </a:tr>
              <a:tr h="129753">
                <a:tc>
                  <a:txBody>
                    <a:bodyPr/>
                    <a:lstStyle/>
                    <a:p>
                      <a:pPr marL="72000" algn="ctr" fontAlgn="ctr"/>
                      <a:r>
                        <a:rPr lang="en-IN" sz="1200" b="1" u="none" strike="noStrike" dirty="0">
                          <a:solidFill>
                            <a:schemeClr val="bg1"/>
                          </a:solidFill>
                          <a:effectLst/>
                          <a:latin typeface="Arial" panose="020B0604020202020204" pitchFamily="34" charset="0"/>
                          <a:cs typeface="Arial" panose="020B0604020202020204" pitchFamily="34" charset="0"/>
                        </a:rPr>
                        <a:t>Factory</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tc>
                  <a:txBody>
                    <a:bodyPr/>
                    <a:lstStyle/>
                    <a:p>
                      <a:pPr marL="72000" algn="ctr" fontAlgn="ctr"/>
                      <a:r>
                        <a:rPr lang="en-IN" sz="1200" b="1" u="none" strike="noStrike" dirty="0">
                          <a:solidFill>
                            <a:schemeClr val="bg1"/>
                          </a:solidFill>
                          <a:effectLst/>
                          <a:latin typeface="Arial" panose="020B0604020202020204" pitchFamily="34" charset="0"/>
                          <a:cs typeface="Arial" panose="020B0604020202020204" pitchFamily="34" charset="0"/>
                        </a:rPr>
                        <a:t>Number of Employees</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extLst>
                  <a:ext uri="{0D108BD9-81ED-4DB2-BD59-A6C34878D82A}">
                    <a16:rowId xmlns:a16="http://schemas.microsoft.com/office/drawing/2014/main" val="2927916752"/>
                  </a:ext>
                </a:extLst>
              </a:tr>
              <a:tr h="129753">
                <a:tc>
                  <a:txBody>
                    <a:bodyPr/>
                    <a:lstStyle/>
                    <a:p>
                      <a:pPr algn="ctr" fontAlgn="ctr"/>
                      <a:r>
                        <a:rPr lang="en-IN" sz="1200" b="0" i="0" u="none" strike="noStrike" dirty="0">
                          <a:solidFill>
                            <a:srgbClr val="000000"/>
                          </a:solidFill>
                          <a:effectLst/>
                          <a:latin typeface="Arial" panose="020B0604020202020204" pitchFamily="34" charset="0"/>
                        </a:rPr>
                        <a:t>Kaohsiung 1st Factory, Taiwan</a:t>
                      </a:r>
                    </a:p>
                  </a:txBody>
                  <a:tcPr marL="0" marR="0" marT="0" marB="0" anchor="ctr"/>
                </a:tc>
                <a:tc>
                  <a:txBody>
                    <a:bodyPr/>
                    <a:lstStyle/>
                    <a:p>
                      <a:pPr algn="ctr"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362539679"/>
                  </a:ext>
                </a:extLst>
              </a:tr>
              <a:tr h="129753">
                <a:tc>
                  <a:txBody>
                    <a:bodyPr/>
                    <a:lstStyle/>
                    <a:p>
                      <a:pPr algn="ctr" fontAlgn="ctr"/>
                      <a:r>
                        <a:rPr lang="en-IN" sz="1200" b="0" i="0" u="none" strike="noStrike">
                          <a:solidFill>
                            <a:srgbClr val="000000"/>
                          </a:solidFill>
                          <a:effectLst/>
                          <a:latin typeface="Arial" panose="020B0604020202020204" pitchFamily="34" charset="0"/>
                        </a:rPr>
                        <a:t>Kaohsiung 2nd Factory, Taiwan</a:t>
                      </a:r>
                    </a:p>
                  </a:txBody>
                  <a:tcPr marL="0" marR="0" marT="0" marB="0" anchor="ctr"/>
                </a:tc>
                <a:tc>
                  <a:txBody>
                    <a:bodyPr/>
                    <a:lstStyle/>
                    <a:p>
                      <a:pPr algn="ctr"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294015296"/>
                  </a:ext>
                </a:extLst>
              </a:tr>
              <a:tr h="129753">
                <a:tc>
                  <a:txBody>
                    <a:bodyPr/>
                    <a:lstStyle/>
                    <a:p>
                      <a:pPr algn="ctr" fontAlgn="ctr"/>
                      <a:r>
                        <a:rPr lang="en-IN" sz="1200" b="0" i="0" u="none" strike="noStrike">
                          <a:solidFill>
                            <a:srgbClr val="000000"/>
                          </a:solidFill>
                          <a:effectLst/>
                          <a:latin typeface="Arial" panose="020B0604020202020204" pitchFamily="34" charset="0"/>
                        </a:rPr>
                        <a:t>Changzhou Factory, China</a:t>
                      </a:r>
                    </a:p>
                  </a:txBody>
                  <a:tcPr marL="0" marR="0" marT="0" marB="0" anchor="ctr"/>
                </a:tc>
                <a:tc>
                  <a:txBody>
                    <a:bodyPr/>
                    <a:lstStyle/>
                    <a:p>
                      <a:pPr algn="ctr"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158117006"/>
                  </a:ext>
                </a:extLst>
              </a:tr>
              <a:tr h="129753">
                <a:tc>
                  <a:txBody>
                    <a:bodyPr/>
                    <a:lstStyle/>
                    <a:p>
                      <a:pPr algn="ctr" fontAlgn="ctr"/>
                      <a:r>
                        <a:rPr lang="en-IN" sz="1200" b="0" i="0" u="none" strike="noStrike">
                          <a:solidFill>
                            <a:srgbClr val="000000"/>
                          </a:solidFill>
                          <a:effectLst/>
                          <a:latin typeface="Arial" panose="020B0604020202020204" pitchFamily="34" charset="0"/>
                        </a:rPr>
                        <a:t>Yichang Factory, China</a:t>
                      </a:r>
                    </a:p>
                  </a:txBody>
                  <a:tcPr marL="0" marR="0" marT="0" marB="0" anchor="ctr"/>
                </a:tc>
                <a:tc>
                  <a:txBody>
                    <a:bodyPr/>
                    <a:lstStyle/>
                    <a:p>
                      <a:pPr algn="ctr"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517016626"/>
                  </a:ext>
                </a:extLst>
              </a:tr>
              <a:tr h="129753">
                <a:tc>
                  <a:txBody>
                    <a:bodyPr/>
                    <a:lstStyle/>
                    <a:p>
                      <a:pPr algn="ctr" fontAlgn="ctr"/>
                      <a:r>
                        <a:rPr lang="en-IN" sz="1200" b="0" i="0" u="none" strike="noStrike">
                          <a:solidFill>
                            <a:srgbClr val="000000"/>
                          </a:solidFill>
                          <a:effectLst/>
                          <a:latin typeface="Arial" panose="020B0604020202020204" pitchFamily="34" charset="0"/>
                        </a:rPr>
                        <a:t>Dongguan Factory, China</a:t>
                      </a:r>
                    </a:p>
                  </a:txBody>
                  <a:tcPr marL="0" marR="0" marT="0" marB="0" anchor="ctr"/>
                </a:tc>
                <a:tc>
                  <a:txBody>
                    <a:bodyPr/>
                    <a:lstStyle/>
                    <a:p>
                      <a:pPr algn="ctr"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382430694"/>
                  </a:ext>
                </a:extLst>
              </a:tr>
              <a:tr h="129753">
                <a:tc>
                  <a:txBody>
                    <a:bodyPr/>
                    <a:lstStyle/>
                    <a:p>
                      <a:pPr algn="ctr" fontAlgn="ctr"/>
                      <a:r>
                        <a:rPr lang="en-IN" sz="1200" b="0" i="0" u="none" strike="noStrike" dirty="0">
                          <a:solidFill>
                            <a:srgbClr val="000000"/>
                          </a:solidFill>
                          <a:effectLst/>
                          <a:latin typeface="Arial" panose="020B0604020202020204" pitchFamily="34" charset="0"/>
                        </a:rPr>
                        <a:t>Jingdezhen Factory, China</a:t>
                      </a:r>
                    </a:p>
                  </a:txBody>
                  <a:tcPr marL="0" marR="0" marT="0" marB="0" anchor="ctr"/>
                </a:tc>
                <a:tc>
                  <a:txBody>
                    <a:bodyPr/>
                    <a:lstStyle/>
                    <a:p>
                      <a:pPr algn="ctr"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2675789184"/>
                  </a:ext>
                </a:extLst>
              </a:tr>
              <a:tr h="129753">
                <a:tc>
                  <a:txBody>
                    <a:bodyPr/>
                    <a:lstStyle/>
                    <a:p>
                      <a:pPr algn="ctr" fontAlgn="ctr"/>
                      <a:r>
                        <a:rPr lang="en-IN" sz="1200" b="0" i="0" u="none" strike="noStrike" dirty="0">
                          <a:solidFill>
                            <a:srgbClr val="000000"/>
                          </a:solidFill>
                          <a:effectLst/>
                          <a:latin typeface="Arial" panose="020B0604020202020204" pitchFamily="34" charset="0"/>
                        </a:rPr>
                        <a:t>Yilan, Taiwan</a:t>
                      </a:r>
                    </a:p>
                  </a:txBody>
                  <a:tcPr marL="0" marR="0" marT="0" marB="0" anchor="ctr"/>
                </a:tc>
                <a:tc>
                  <a:txBody>
                    <a:bodyPr/>
                    <a:lstStyle/>
                    <a:p>
                      <a:pPr algn="ctr"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1485804735"/>
                  </a:ext>
                </a:extLst>
              </a:tr>
            </a:tbl>
          </a:graphicData>
        </a:graphic>
      </p:graphicFrame>
      <p:pic>
        <p:nvPicPr>
          <p:cNvPr id="2" name="Picture 1" descr="Text&#10;&#10;Description automatically generated">
            <a:extLst>
              <a:ext uri="{FF2B5EF4-FFF2-40B4-BE49-F238E27FC236}">
                <a16:creationId xmlns:a16="http://schemas.microsoft.com/office/drawing/2014/main" id="{AB88A607-F3B1-34D2-11BE-F7A2E8C0D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21265982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47755" y="164510"/>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a:t>
            </a:r>
            <a:r>
              <a:rPr lang="en-US" sz="1400" b="1" dirty="0">
                <a:latin typeface="Arial" panose="020B0604020202020204" pitchFamily="34" charset="0"/>
              </a:rPr>
              <a:t>Social Background Of Senior Corporate Management</a:t>
            </a:r>
          </a:p>
        </p:txBody>
      </p:sp>
      <p:sp>
        <p:nvSpPr>
          <p:cNvPr id="4" name="TextBox 3">
            <a:extLst>
              <a:ext uri="{FF2B5EF4-FFF2-40B4-BE49-F238E27FC236}">
                <a16:creationId xmlns:a16="http://schemas.microsoft.com/office/drawing/2014/main" id="{6DDCE12B-D81B-5928-0A04-F63232A36780}"/>
              </a:ext>
            </a:extLst>
          </p:cNvPr>
          <p:cNvSpPr txBox="1"/>
          <p:nvPr/>
        </p:nvSpPr>
        <p:spPr>
          <a:xfrm>
            <a:off x="2411896" y="6431303"/>
            <a:ext cx="6533321" cy="246221"/>
          </a:xfrm>
          <a:prstGeom prst="rect">
            <a:avLst/>
          </a:prstGeom>
          <a:noFill/>
        </p:spPr>
        <p:txBody>
          <a:bodyPr wrap="square" rtlCol="0">
            <a:spAutoFit/>
          </a:bodyPr>
          <a:lstStyle/>
          <a:p>
            <a:pPr algn="r"/>
            <a:r>
              <a:rPr lang="en-US" sz="1000" dirty="0">
                <a:latin typeface="Arial" panose="020B0604020202020204" pitchFamily="34" charset="0"/>
                <a:cs typeface="Arial" panose="020B0604020202020204" pitchFamily="34" charset="0"/>
              </a:rPr>
              <a:t>Source: Thinking Electronic Company Website, Annual Reports, Company Presentation, etc.</a:t>
            </a:r>
          </a:p>
        </p:txBody>
      </p:sp>
      <p:graphicFrame>
        <p:nvGraphicFramePr>
          <p:cNvPr id="5" name="Table 4">
            <a:extLst>
              <a:ext uri="{FF2B5EF4-FFF2-40B4-BE49-F238E27FC236}">
                <a16:creationId xmlns:a16="http://schemas.microsoft.com/office/drawing/2014/main" id="{9021F445-D17D-8329-C1CF-7DBE333B06C9}"/>
              </a:ext>
            </a:extLst>
          </p:cNvPr>
          <p:cNvGraphicFramePr>
            <a:graphicFrameLocks noGrp="1"/>
          </p:cNvGraphicFramePr>
          <p:nvPr>
            <p:extLst>
              <p:ext uri="{D42A27DB-BD31-4B8C-83A1-F6EECF244321}">
                <p14:modId xmlns:p14="http://schemas.microsoft.com/office/powerpoint/2010/main" val="3458938470"/>
              </p:ext>
            </p:extLst>
          </p:nvPr>
        </p:nvGraphicFramePr>
        <p:xfrm>
          <a:off x="186083" y="773522"/>
          <a:ext cx="8746432" cy="5657783"/>
        </p:xfrm>
        <a:graphic>
          <a:graphicData uri="http://schemas.openxmlformats.org/drawingml/2006/table">
            <a:tbl>
              <a:tblPr firstRow="1" bandRow="1">
                <a:tableStyleId>{5C22544A-7EE6-4342-B048-85BDC9FD1C3A}</a:tableStyleId>
              </a:tblPr>
              <a:tblGrid>
                <a:gridCol w="1030074">
                  <a:extLst>
                    <a:ext uri="{9D8B030D-6E8A-4147-A177-3AD203B41FA5}">
                      <a16:colId xmlns:a16="http://schemas.microsoft.com/office/drawing/2014/main" val="4265378593"/>
                    </a:ext>
                  </a:extLst>
                </a:gridCol>
                <a:gridCol w="904191">
                  <a:extLst>
                    <a:ext uri="{9D8B030D-6E8A-4147-A177-3AD203B41FA5}">
                      <a16:colId xmlns:a16="http://schemas.microsoft.com/office/drawing/2014/main" val="2494651244"/>
                    </a:ext>
                  </a:extLst>
                </a:gridCol>
                <a:gridCol w="1550504">
                  <a:extLst>
                    <a:ext uri="{9D8B030D-6E8A-4147-A177-3AD203B41FA5}">
                      <a16:colId xmlns:a16="http://schemas.microsoft.com/office/drawing/2014/main" val="709219898"/>
                    </a:ext>
                  </a:extLst>
                </a:gridCol>
                <a:gridCol w="1141368">
                  <a:extLst>
                    <a:ext uri="{9D8B030D-6E8A-4147-A177-3AD203B41FA5}">
                      <a16:colId xmlns:a16="http://schemas.microsoft.com/office/drawing/2014/main" val="1534823864"/>
                    </a:ext>
                  </a:extLst>
                </a:gridCol>
                <a:gridCol w="1030074">
                  <a:extLst>
                    <a:ext uri="{9D8B030D-6E8A-4147-A177-3AD203B41FA5}">
                      <a16:colId xmlns:a16="http://schemas.microsoft.com/office/drawing/2014/main" val="2767731209"/>
                    </a:ext>
                  </a:extLst>
                </a:gridCol>
                <a:gridCol w="1030074">
                  <a:extLst>
                    <a:ext uri="{9D8B030D-6E8A-4147-A177-3AD203B41FA5}">
                      <a16:colId xmlns:a16="http://schemas.microsoft.com/office/drawing/2014/main" val="3090581575"/>
                    </a:ext>
                  </a:extLst>
                </a:gridCol>
                <a:gridCol w="1179431">
                  <a:extLst>
                    <a:ext uri="{9D8B030D-6E8A-4147-A177-3AD203B41FA5}">
                      <a16:colId xmlns:a16="http://schemas.microsoft.com/office/drawing/2014/main" val="2392393548"/>
                    </a:ext>
                  </a:extLst>
                </a:gridCol>
                <a:gridCol w="880716">
                  <a:extLst>
                    <a:ext uri="{9D8B030D-6E8A-4147-A177-3AD203B41FA5}">
                      <a16:colId xmlns:a16="http://schemas.microsoft.com/office/drawing/2014/main" val="834633815"/>
                    </a:ext>
                  </a:extLst>
                </a:gridCol>
              </a:tblGrid>
              <a:tr h="204825">
                <a:tc>
                  <a:txBody>
                    <a:bodyPr/>
                    <a:lstStyle/>
                    <a:p>
                      <a:pPr algn="ctr" rtl="0" fontAlgn="ctr"/>
                      <a:r>
                        <a:rPr lang="en-IN" sz="1200" u="none" strike="noStrike" dirty="0">
                          <a:effectLst/>
                          <a:latin typeface="Arial" panose="020B0604020202020204" pitchFamily="34" charset="0"/>
                          <a:cs typeface="Arial" panose="020B0604020202020204" pitchFamily="34" charset="0"/>
                        </a:rPr>
                        <a:t>Title</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gridSpan="4">
                  <a:txBody>
                    <a:bodyPr/>
                    <a:lstStyle/>
                    <a:p>
                      <a:pPr algn="ctr" rtl="0" fontAlgn="ctr"/>
                      <a:r>
                        <a:rPr lang="en-IN" sz="1200" u="none" strike="noStrike" dirty="0">
                          <a:effectLst/>
                          <a:latin typeface="Arial" panose="020B0604020202020204" pitchFamily="34" charset="0"/>
                          <a:cs typeface="Arial" panose="020B0604020202020204" pitchFamily="34" charset="0"/>
                        </a:rPr>
                        <a:t>Directors</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hMerge="1">
                  <a:txBody>
                    <a:bodyPr/>
                    <a:lstStyle/>
                    <a:p>
                      <a:endParaRPr lang="en-IN"/>
                    </a:p>
                  </a:txBody>
                  <a:tcPr/>
                </a:tc>
                <a:tc hMerge="1">
                  <a:txBody>
                    <a:bodyPr/>
                    <a:lstStyle/>
                    <a:p>
                      <a:endParaRPr lang="en-IN"/>
                    </a:p>
                  </a:txBody>
                  <a:tcPr/>
                </a:tc>
                <a:tc hMerge="1">
                  <a:txBody>
                    <a:bodyPr/>
                    <a:lstStyle/>
                    <a:p>
                      <a:endParaRPr lang="en-IN"/>
                    </a:p>
                  </a:txBody>
                  <a:tcPr/>
                </a:tc>
                <a:tc gridSpan="3">
                  <a:txBody>
                    <a:bodyPr/>
                    <a:lstStyle/>
                    <a:p>
                      <a:pPr algn="ctr" rtl="0" fontAlgn="ctr"/>
                      <a:r>
                        <a:rPr lang="en-IN" sz="1200" u="none" strike="noStrike" dirty="0">
                          <a:effectLst/>
                          <a:latin typeface="Arial" panose="020B0604020202020204" pitchFamily="34" charset="0"/>
                          <a:cs typeface="Arial" panose="020B0604020202020204" pitchFamily="34" charset="0"/>
                        </a:rPr>
                        <a:t>Independent Directors</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66108381"/>
                  </a:ext>
                </a:extLst>
              </a:tr>
              <a:tr h="614474">
                <a:tc>
                  <a:txBody>
                    <a:bodyPr/>
                    <a:lstStyle/>
                    <a:p>
                      <a:pPr algn="ctr" rtl="0" fontAlgn="ctr"/>
                      <a:r>
                        <a:rPr lang="en-IN" sz="1200" b="1" u="none" strike="noStrike" dirty="0">
                          <a:solidFill>
                            <a:schemeClr val="bg1"/>
                          </a:solidFill>
                          <a:effectLst/>
                          <a:latin typeface="Arial" panose="020B0604020202020204" pitchFamily="34" charset="0"/>
                          <a:cs typeface="Arial" panose="020B0604020202020204" pitchFamily="34" charset="0"/>
                        </a:rPr>
                        <a:t>Nationality /Place of Incorporation</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gridSpan="7">
                  <a:txBody>
                    <a:bodyPr/>
                    <a:lstStyle/>
                    <a:p>
                      <a:pPr algn="ctr" rtl="0" fontAlgn="ctr"/>
                      <a:r>
                        <a:rPr lang="en-IN" sz="1200" b="1" u="none" strike="noStrike" dirty="0">
                          <a:solidFill>
                            <a:schemeClr val="bg1"/>
                          </a:solidFill>
                          <a:effectLst/>
                          <a:latin typeface="Arial" panose="020B0604020202020204" pitchFamily="34" charset="0"/>
                          <a:cs typeface="Arial" panose="020B0604020202020204" pitchFamily="34" charset="0"/>
                        </a:rPr>
                        <a:t>Republic of China</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hMerge="1">
                  <a:txBody>
                    <a:bodyPr/>
                    <a:lstStyle/>
                    <a:p>
                      <a:pPr algn="ctr" rtl="0" fontAlgn="ct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hMerge="1">
                  <a:txBody>
                    <a:bodyPr/>
                    <a:lstStyle/>
                    <a:p>
                      <a:pPr algn="ctr" rtl="0" fontAlgn="ct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hMerge="1">
                  <a:txBody>
                    <a:bodyPr/>
                    <a:lstStyle/>
                    <a:p>
                      <a:pPr algn="ctr" rtl="0" fontAlgn="ct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hMerge="1">
                  <a:txBody>
                    <a:bodyPr/>
                    <a:lstStyle/>
                    <a:p>
                      <a:pPr algn="ctr" rtl="0" fontAlgn="ct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hMerge="1">
                  <a:txBody>
                    <a:bodyPr/>
                    <a:lstStyle/>
                    <a:p>
                      <a:pPr algn="ctr" rtl="0" fontAlgn="ct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hMerge="1">
                  <a:txBody>
                    <a:bodyPr/>
                    <a:lstStyle/>
                    <a:p>
                      <a:pPr algn="ctr" rtl="0" fontAlgn="ct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427665592"/>
                  </a:ext>
                </a:extLst>
              </a:tr>
              <a:tr h="354307">
                <a:tc>
                  <a:txBody>
                    <a:bodyPr/>
                    <a:lstStyle/>
                    <a:p>
                      <a:pPr algn="ctr" rtl="0" fontAlgn="ctr"/>
                      <a:r>
                        <a:rPr lang="en-IN" sz="1200" b="1" u="none" strike="noStrike" dirty="0">
                          <a:solidFill>
                            <a:schemeClr val="bg1"/>
                          </a:solidFill>
                          <a:effectLst/>
                          <a:latin typeface="Arial" panose="020B0604020202020204" pitchFamily="34" charset="0"/>
                          <a:cs typeface="Arial" panose="020B0604020202020204" pitchFamily="34" charset="0"/>
                        </a:rPr>
                        <a:t>Name</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rtl="0"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697464080"/>
                  </a:ext>
                </a:extLst>
              </a:tr>
              <a:tr h="204825">
                <a:tc>
                  <a:txBody>
                    <a:bodyPr/>
                    <a:lstStyle/>
                    <a:p>
                      <a:pPr algn="ctr" rtl="0" fontAlgn="ctr"/>
                      <a:r>
                        <a:rPr lang="en-IN" sz="1200" b="1" u="none" strike="noStrike" dirty="0">
                          <a:solidFill>
                            <a:schemeClr val="bg1"/>
                          </a:solidFill>
                          <a:effectLst/>
                          <a:latin typeface="Arial" panose="020B0604020202020204" pitchFamily="34" charset="0"/>
                          <a:cs typeface="Arial" panose="020B0604020202020204" pitchFamily="34" charset="0"/>
                        </a:rPr>
                        <a:t>Gender</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817064063"/>
                  </a:ext>
                </a:extLst>
              </a:tr>
              <a:tr h="204825">
                <a:tc>
                  <a:txBody>
                    <a:bodyPr/>
                    <a:lstStyle/>
                    <a:p>
                      <a:pPr algn="ctr" rtl="0" fontAlgn="ctr"/>
                      <a:r>
                        <a:rPr lang="en-IN" sz="1200" b="1" u="none" strike="noStrike" dirty="0">
                          <a:solidFill>
                            <a:schemeClr val="bg1"/>
                          </a:solidFill>
                          <a:effectLst/>
                          <a:latin typeface="Arial" panose="020B0604020202020204" pitchFamily="34" charset="0"/>
                          <a:cs typeface="Arial" panose="020B0604020202020204" pitchFamily="34" charset="0"/>
                        </a:rPr>
                        <a:t>Age</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393744241"/>
                  </a:ext>
                </a:extLst>
              </a:tr>
              <a:tr h="1594380">
                <a:tc>
                  <a:txBody>
                    <a:bodyPr/>
                    <a:lstStyle/>
                    <a:p>
                      <a:pPr algn="ctr" rtl="0" fontAlgn="ctr"/>
                      <a:r>
                        <a:rPr lang="en-IN" sz="1200" b="1" u="none" strike="noStrike" dirty="0">
                          <a:solidFill>
                            <a:schemeClr val="bg1"/>
                          </a:solidFill>
                          <a:effectLst/>
                          <a:latin typeface="Arial" panose="020B0604020202020204" pitchFamily="34" charset="0"/>
                          <a:cs typeface="Arial" panose="020B0604020202020204" pitchFamily="34" charset="0"/>
                        </a:rPr>
                        <a:t>Experience (Education)</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4055499908"/>
                  </a:ext>
                </a:extLst>
              </a:tr>
              <a:tr h="2480147">
                <a:tc>
                  <a:txBody>
                    <a:bodyPr/>
                    <a:lstStyle/>
                    <a:p>
                      <a:pPr algn="ctr" rtl="0" fontAlgn="ctr"/>
                      <a:r>
                        <a:rPr lang="en-IN" sz="1200" b="1" u="none" strike="noStrike" dirty="0">
                          <a:solidFill>
                            <a:schemeClr val="bg1"/>
                          </a:solidFill>
                          <a:effectLst/>
                          <a:latin typeface="Arial" panose="020B0604020202020204" pitchFamily="34" charset="0"/>
                          <a:cs typeface="Arial" panose="020B0604020202020204" pitchFamily="34" charset="0"/>
                        </a:rPr>
                        <a:t>Professional qualifications and experience</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rtl="0"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463863260"/>
                  </a:ext>
                </a:extLst>
              </a:tr>
            </a:tbl>
          </a:graphicData>
        </a:graphic>
      </p:graphicFrame>
      <p:pic>
        <p:nvPicPr>
          <p:cNvPr id="2" name="Picture 1" descr="Text&#10;&#10;Description automatically generated">
            <a:extLst>
              <a:ext uri="{FF2B5EF4-FFF2-40B4-BE49-F238E27FC236}">
                <a16:creationId xmlns:a16="http://schemas.microsoft.com/office/drawing/2014/main" id="{AF370A6B-3AFC-59E2-5CE9-9BFF6E1C7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37560812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47755" y="164510"/>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a:t>
            </a:r>
            <a:r>
              <a:rPr lang="en-US" sz="1400" b="1" dirty="0">
                <a:latin typeface="Arial" panose="020B0604020202020204" pitchFamily="34" charset="0"/>
              </a:rPr>
              <a:t>Social Background Of Senior Corporate Management</a:t>
            </a:r>
          </a:p>
        </p:txBody>
      </p:sp>
      <p:sp>
        <p:nvSpPr>
          <p:cNvPr id="4" name="TextBox 3">
            <a:extLst>
              <a:ext uri="{FF2B5EF4-FFF2-40B4-BE49-F238E27FC236}">
                <a16:creationId xmlns:a16="http://schemas.microsoft.com/office/drawing/2014/main" id="{6DDCE12B-D81B-5928-0A04-F63232A36780}"/>
              </a:ext>
            </a:extLst>
          </p:cNvPr>
          <p:cNvSpPr txBox="1"/>
          <p:nvPr/>
        </p:nvSpPr>
        <p:spPr>
          <a:xfrm>
            <a:off x="3260035" y="6431303"/>
            <a:ext cx="5685182"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Thinking Electronic </a:t>
            </a:r>
            <a:r>
              <a:rPr lang="en-US" sz="1000" dirty="0">
                <a:latin typeface="Arial" panose="020B0604020202020204" pitchFamily="34" charset="0"/>
                <a:cs typeface="Arial" panose="020B0604020202020204" pitchFamily="34" charset="0"/>
              </a:rPr>
              <a:t>Company Website, Annual Reports, Company Presentation, etc.</a:t>
            </a:r>
            <a:endParaRPr lang="en-IN" sz="1000" dirty="0">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73034CDD-B5D0-22A5-7E14-041FE6F8C76E}"/>
              </a:ext>
            </a:extLst>
          </p:cNvPr>
          <p:cNvGraphicFramePr>
            <a:graphicFrameLocks noGrp="1"/>
          </p:cNvGraphicFramePr>
          <p:nvPr>
            <p:extLst>
              <p:ext uri="{D42A27DB-BD31-4B8C-83A1-F6EECF244321}">
                <p14:modId xmlns:p14="http://schemas.microsoft.com/office/powerpoint/2010/main" val="2074265765"/>
              </p:ext>
            </p:extLst>
          </p:nvPr>
        </p:nvGraphicFramePr>
        <p:xfrm>
          <a:off x="147755" y="770228"/>
          <a:ext cx="8797463" cy="5661073"/>
        </p:xfrm>
        <a:graphic>
          <a:graphicData uri="http://schemas.openxmlformats.org/drawingml/2006/table">
            <a:tbl>
              <a:tblPr firstRow="1" bandRow="1">
                <a:tableStyleId>{5C22544A-7EE6-4342-B048-85BDC9FD1C3A}</a:tableStyleId>
              </a:tblPr>
              <a:tblGrid>
                <a:gridCol w="2458512">
                  <a:extLst>
                    <a:ext uri="{9D8B030D-6E8A-4147-A177-3AD203B41FA5}">
                      <a16:colId xmlns:a16="http://schemas.microsoft.com/office/drawing/2014/main" val="491462967"/>
                    </a:ext>
                  </a:extLst>
                </a:gridCol>
                <a:gridCol w="1124418">
                  <a:extLst>
                    <a:ext uri="{9D8B030D-6E8A-4147-A177-3AD203B41FA5}">
                      <a16:colId xmlns:a16="http://schemas.microsoft.com/office/drawing/2014/main" val="1638092550"/>
                    </a:ext>
                  </a:extLst>
                </a:gridCol>
                <a:gridCol w="1204339">
                  <a:extLst>
                    <a:ext uri="{9D8B030D-6E8A-4147-A177-3AD203B41FA5}">
                      <a16:colId xmlns:a16="http://schemas.microsoft.com/office/drawing/2014/main" val="3741787486"/>
                    </a:ext>
                  </a:extLst>
                </a:gridCol>
                <a:gridCol w="674651">
                  <a:extLst>
                    <a:ext uri="{9D8B030D-6E8A-4147-A177-3AD203B41FA5}">
                      <a16:colId xmlns:a16="http://schemas.microsoft.com/office/drawing/2014/main" val="2113042673"/>
                    </a:ext>
                  </a:extLst>
                </a:gridCol>
                <a:gridCol w="3335543">
                  <a:extLst>
                    <a:ext uri="{9D8B030D-6E8A-4147-A177-3AD203B41FA5}">
                      <a16:colId xmlns:a16="http://schemas.microsoft.com/office/drawing/2014/main" val="105744088"/>
                    </a:ext>
                  </a:extLst>
                </a:gridCol>
              </a:tblGrid>
              <a:tr h="570150">
                <a:tc>
                  <a:txBody>
                    <a:bodyPr/>
                    <a:lstStyle/>
                    <a:p>
                      <a:pPr algn="ctr" fontAlgn="ctr"/>
                      <a:r>
                        <a:rPr lang="en-IN" sz="1200" u="none" strike="noStrike" dirty="0">
                          <a:effectLst/>
                          <a:latin typeface="Arial" panose="020B0604020202020204" pitchFamily="34" charset="0"/>
                          <a:cs typeface="Arial" panose="020B0604020202020204" pitchFamily="34" charset="0"/>
                        </a:rPr>
                        <a:t>Title</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ctr"/>
                      <a:r>
                        <a:rPr lang="en-IN" sz="1200" u="none" strike="noStrike" dirty="0">
                          <a:effectLst/>
                          <a:latin typeface="Arial" panose="020B0604020202020204" pitchFamily="34" charset="0"/>
                          <a:cs typeface="Arial" panose="020B0604020202020204" pitchFamily="34" charset="0"/>
                        </a:rPr>
                        <a:t>Nationality /Place of Incorporation</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ctr"/>
                      <a:r>
                        <a:rPr lang="en-IN" sz="1200" u="none" strike="noStrike" dirty="0">
                          <a:effectLst/>
                          <a:latin typeface="Arial" panose="020B0604020202020204" pitchFamily="34" charset="0"/>
                          <a:cs typeface="Arial" panose="020B0604020202020204" pitchFamily="34" charset="0"/>
                        </a:rPr>
                        <a:t>Name</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ctr"/>
                      <a:r>
                        <a:rPr lang="en-IN" sz="1200" u="none" strike="noStrike" dirty="0">
                          <a:effectLst/>
                          <a:latin typeface="Arial" panose="020B0604020202020204" pitchFamily="34" charset="0"/>
                          <a:cs typeface="Arial" panose="020B0604020202020204" pitchFamily="34" charset="0"/>
                        </a:rPr>
                        <a:t>Gender</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ctr"/>
                      <a:r>
                        <a:rPr lang="en-IN" sz="1200" u="none" strike="noStrike" dirty="0">
                          <a:effectLst/>
                          <a:latin typeface="Arial" panose="020B0604020202020204" pitchFamily="34" charset="0"/>
                          <a:cs typeface="Arial" panose="020B0604020202020204" pitchFamily="34" charset="0"/>
                        </a:rPr>
                        <a:t>Education &amp; Experience</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rgbClr val="222A35"/>
                    </a:solidFill>
                  </a:tcPr>
                </a:tc>
                <a:extLst>
                  <a:ext uri="{0D108BD9-81ED-4DB2-BD59-A6C34878D82A}">
                    <a16:rowId xmlns:a16="http://schemas.microsoft.com/office/drawing/2014/main" val="167138996"/>
                  </a:ext>
                </a:extLst>
              </a:tr>
              <a:tr h="848487">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032726982"/>
                  </a:ext>
                </a:extLst>
              </a:tr>
              <a:tr h="678790">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666923256"/>
                  </a:ext>
                </a:extLst>
              </a:tr>
              <a:tr h="339395">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64455727"/>
                  </a:ext>
                </a:extLst>
              </a:tr>
              <a:tr h="339395">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4000075487"/>
                  </a:ext>
                </a:extLst>
              </a:tr>
              <a:tr h="339395">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817856462"/>
                  </a:ext>
                </a:extLst>
              </a:tr>
              <a:tr h="509092">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486287556"/>
                  </a:ext>
                </a:extLst>
              </a:tr>
              <a:tr h="509092">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258697664"/>
                  </a:ext>
                </a:extLst>
              </a:tr>
              <a:tr h="509092">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11295738"/>
                  </a:ext>
                </a:extLst>
              </a:tr>
              <a:tr h="678790">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US"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918308743"/>
                  </a:ext>
                </a:extLst>
              </a:tr>
              <a:tr h="339395">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716356500"/>
                  </a:ext>
                </a:extLst>
              </a:tr>
            </a:tbl>
          </a:graphicData>
        </a:graphic>
      </p:graphicFrame>
      <p:pic>
        <p:nvPicPr>
          <p:cNvPr id="3" name="Picture 2" descr="Text&#10;&#10;Description automatically generated">
            <a:extLst>
              <a:ext uri="{FF2B5EF4-FFF2-40B4-BE49-F238E27FC236}">
                <a16:creationId xmlns:a16="http://schemas.microsoft.com/office/drawing/2014/main" id="{3FB42A40-274A-C301-25AD-15794A8EF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3028639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F80E6A-569A-42FD-8235-864F9899B8BC}"/>
              </a:ext>
            </a:extLst>
          </p:cNvPr>
          <p:cNvSpPr txBox="1"/>
          <p:nvPr/>
        </p:nvSpPr>
        <p:spPr>
          <a:xfrm>
            <a:off x="156679" y="817007"/>
            <a:ext cx="8789854" cy="1166153"/>
          </a:xfrm>
          <a:prstGeom prst="rect">
            <a:avLst/>
          </a:prstGeom>
          <a:noFill/>
        </p:spPr>
        <p:txBody>
          <a:bodyPr wrap="square" rtlCol="0" anchor="t">
            <a:spAutoFit/>
          </a:bodyPr>
          <a:lstStyle/>
          <a:p>
            <a:pPr>
              <a:lnSpc>
                <a:spcPct val="150000"/>
              </a:lnSpc>
            </a:pPr>
            <a:r>
              <a:rPr lang="en-IN" sz="1200" dirty="0">
                <a:latin typeface="Arial" panose="020B0604020202020204" pitchFamily="34" charset="0"/>
                <a:cs typeface="Arial" panose="020B0604020202020204" pitchFamily="34" charset="0"/>
              </a:rPr>
              <a:t>The recommended methodology for this study was based on exhaustive Secondary Research followed by extensive Primary Research. TechSci Research deployed a dedicated team who worked dedicatedly for the Client to meet research objectives.</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Phase-I: Secondary Search: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team conducted exhaustive secondary research </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to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collect the information on required set of data /information. </a:t>
            </a:r>
            <a:endParaRPr lang="en-IN" sz="1200"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0F2EC0C3-6E3E-4717-B23E-5FD820D23C48}"/>
              </a:ext>
            </a:extLst>
          </p:cNvPr>
          <p:cNvSpPr>
            <a:spLocks noGrp="1"/>
          </p:cNvSpPr>
          <p:nvPr>
            <p:ph type="body" sz="quarter" idx="14"/>
          </p:nvPr>
        </p:nvSpPr>
        <p:spPr/>
        <p:txBody>
          <a:bodyPr>
            <a:normAutofit/>
          </a:bodyPr>
          <a:lstStyle/>
          <a:p>
            <a:pPr>
              <a:spcBef>
                <a:spcPts val="0"/>
              </a:spcBef>
            </a:pPr>
            <a:r>
              <a:rPr lang="en-US" sz="1400" spc="0" dirty="0">
                <a:solidFill>
                  <a:schemeClr val="tx1">
                    <a:lumMod val="85000"/>
                    <a:lumOff val="15000"/>
                  </a:schemeClr>
                </a:solidFill>
                <a:latin typeface="Arial" panose="020B0604020202020204" pitchFamily="34" charset="0"/>
              </a:rPr>
              <a:t>Research Methodology</a:t>
            </a:r>
          </a:p>
        </p:txBody>
      </p:sp>
      <p:sp>
        <p:nvSpPr>
          <p:cNvPr id="4" name="object 49">
            <a:extLst>
              <a:ext uri="{FF2B5EF4-FFF2-40B4-BE49-F238E27FC236}">
                <a16:creationId xmlns:a16="http://schemas.microsoft.com/office/drawing/2014/main" id="{7691A60E-F142-45E9-9349-5A9400AE234A}"/>
              </a:ext>
            </a:extLst>
          </p:cNvPr>
          <p:cNvSpPr txBox="1"/>
          <p:nvPr/>
        </p:nvSpPr>
        <p:spPr>
          <a:xfrm>
            <a:off x="174713" y="2036761"/>
            <a:ext cx="8753786" cy="1159741"/>
          </a:xfrm>
          <a:prstGeom prst="rect">
            <a:avLst/>
          </a:prstGeom>
        </p:spPr>
        <p:txBody>
          <a:bodyPr vert="horz" wrap="square" lIns="0" tIns="85090" rIns="0" bIns="0" rtlCol="0">
            <a:spAutoFit/>
          </a:bodyPr>
          <a:lstStyle/>
          <a:p>
            <a:pPr marL="36000" marR="0" lvl="0" indent="0" algn="just" defTabSz="4572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Phase-II: Formulating Questionnaire &amp; Developing List of Respondents :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Post Secondary Search, </a:t>
            </a:r>
            <a:r>
              <a:rPr lang="en-US" sz="1200" spc="-5" dirty="0">
                <a:solidFill>
                  <a:prstClr val="black"/>
                </a:solidFill>
                <a:latin typeface="Arial" panose="020B0604020202020204" pitchFamily="34" charset="0"/>
                <a:ea typeface="Verdana" panose="020B0604030504040204" pitchFamily="34" charset="0"/>
                <a:cs typeface="Arial" panose="020B0604020202020204" pitchFamily="34" charset="0"/>
              </a:rPr>
              <a:t>TechSci prepared a list of target individuals in target organization, across different functions and levels. In-addition, TechSci also identified individuals in  distributors, participants in the supply chain, competitor companies, etc. </a:t>
            </a:r>
          </a:p>
          <a:p>
            <a:pPr marL="36000" lvl="0" algn="just">
              <a:lnSpc>
                <a:spcPct val="150000"/>
              </a:lnSpc>
              <a:defRPr/>
            </a:pP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TechSci team formulated guidelines to ask specific questions related with the project objectives.</a:t>
            </a:r>
          </a:p>
        </p:txBody>
      </p:sp>
      <p:sp>
        <p:nvSpPr>
          <p:cNvPr id="7" name="TextBox 6">
            <a:extLst>
              <a:ext uri="{FF2B5EF4-FFF2-40B4-BE49-F238E27FC236}">
                <a16:creationId xmlns:a16="http://schemas.microsoft.com/office/drawing/2014/main" id="{1957240E-AD15-4816-BFAA-04A9436A9E2D}"/>
              </a:ext>
            </a:extLst>
          </p:cNvPr>
          <p:cNvSpPr txBox="1"/>
          <p:nvPr/>
        </p:nvSpPr>
        <p:spPr>
          <a:xfrm>
            <a:off x="156679" y="3336974"/>
            <a:ext cx="8789854" cy="1720151"/>
          </a:xfrm>
          <a:prstGeom prst="rect">
            <a:avLst/>
          </a:prstGeom>
          <a:noFill/>
        </p:spPr>
        <p:txBody>
          <a:bodyPr wrap="square" rtlCol="0" anchor="t">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Phase-III</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a:t>
            </a:r>
            <a:r>
              <a:rPr kumimoji="0" lang="en-US" sz="1200" b="1"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Extensive Primary Search </a:t>
            </a:r>
            <a:r>
              <a:rPr lang="en-US" sz="1200" dirty="0">
                <a:solidFill>
                  <a:prstClr val="black"/>
                </a:solidFill>
                <a:latin typeface="Arial" panose="020B0604020202020204" pitchFamily="34" charset="0"/>
                <a:ea typeface="Verdana" panose="020B0604030504040204" pitchFamily="34" charset="0"/>
                <a:cs typeface="Arial" panose="020B0604020202020204" pitchFamily="34" charset="0"/>
              </a:rPr>
              <a:t>: </a:t>
            </a:r>
            <a:r>
              <a:rPr kumimoji="0" lang="en-US" sz="1200" b="0" i="0" u="none" strike="noStrike" kern="1200" cap="none" spc="-2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TechSci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Research executed primary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surveys targeting identified individuals in </a:t>
            </a:r>
            <a:r>
              <a:rPr lang="en-US" sz="1200" spc="-5" dirty="0">
                <a:solidFill>
                  <a:prstClr val="black"/>
                </a:solidFill>
                <a:latin typeface="Arial" panose="020B0604020202020204" pitchFamily="34" charset="0"/>
                <a:ea typeface="Verdana" panose="020B0604030504040204" pitchFamily="34" charset="0"/>
                <a:cs typeface="Arial" panose="020B0604020202020204" pitchFamily="34" charset="0"/>
              </a:rPr>
              <a:t>target organizations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including their competitors' </a:t>
            </a:r>
            <a:r>
              <a:rPr lang="en-US" sz="1200" spc="-5" dirty="0">
                <a:solidFill>
                  <a:prstClr val="black"/>
                </a:solidFill>
                <a:latin typeface="Arial" panose="020B0604020202020204" pitchFamily="34" charset="0"/>
                <a:ea typeface="Verdana" panose="020B0604030504040204" pitchFamily="34" charset="0"/>
                <a:cs typeface="Arial" panose="020B0604020202020204" pitchFamily="34" charset="0"/>
              </a:rPr>
              <a:t>distributors, participants  in the supply chain,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through </a:t>
            </a:r>
            <a:r>
              <a:rPr kumimoji="0" lang="en-US" sz="1200" b="0" i="0" u="none" strike="noStrike" kern="1200" cap="none" spc="-2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Telephonic </a:t>
            </a:r>
            <a:r>
              <a:rPr kumimoji="0" lang="en-US" sz="1200" b="0" i="0" u="none" strike="noStrike" kern="1200" cap="none" spc="-1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methodology. </a:t>
            </a:r>
            <a:r>
              <a:rPr kumimoji="0" lang="en-US" sz="1200" b="0" i="0" u="none" strike="noStrike" kern="1200" cap="none" spc="-2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TechSci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Research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performed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periodical checks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on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data collected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through </a:t>
            </a:r>
            <a:r>
              <a:rPr lang="en-US" sz="1200" spc="-10" dirty="0">
                <a:solidFill>
                  <a:prstClr val="black"/>
                </a:solidFill>
                <a:latin typeface="Arial" panose="020B0604020202020204" pitchFamily="34" charset="0"/>
                <a:ea typeface="Verdana" panose="020B0604030504040204" pitchFamily="34" charset="0"/>
                <a:cs typeface="Arial" panose="020B0604020202020204" pitchFamily="34" charset="0"/>
              </a:rPr>
              <a:t>telephonic</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surveys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with logic checks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and analyzed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survey results.</a:t>
            </a:r>
          </a:p>
          <a:p>
            <a:pPr algn="just">
              <a:lnSpc>
                <a:spcPct val="150000"/>
              </a:lnSpc>
            </a:pPr>
            <a:r>
              <a:rPr lang="en-US" sz="1200" b="1" spc="-5" dirty="0">
                <a:solidFill>
                  <a:prstClr val="black"/>
                </a:solidFill>
                <a:latin typeface="Arial" panose="020B0604020202020204" pitchFamily="34" charset="0"/>
                <a:ea typeface="Verdana" panose="020B0604030504040204" pitchFamily="34" charset="0"/>
                <a:cs typeface="Arial" panose="020B0604020202020204" pitchFamily="34" charset="0"/>
              </a:rPr>
              <a:t>Phase IV:</a:t>
            </a:r>
          </a:p>
          <a:p>
            <a:pPr algn="just">
              <a:lnSpc>
                <a:spcPct val="150000"/>
              </a:lnSpc>
            </a:pPr>
            <a:r>
              <a:rPr lang="en-US" sz="1200" spc="-25" dirty="0">
                <a:solidFill>
                  <a:prstClr val="black"/>
                </a:solidFill>
                <a:latin typeface="Arial" panose="020B0604020202020204" pitchFamily="34" charset="0"/>
                <a:ea typeface="Verdana" panose="020B0604030504040204" pitchFamily="34" charset="0"/>
                <a:cs typeface="Arial" panose="020B0604020202020204" pitchFamily="34" charset="0"/>
              </a:rPr>
              <a:t>TechSci delivered the final comprehensive project report in detailed PDF format.</a:t>
            </a:r>
          </a:p>
        </p:txBody>
      </p:sp>
      <p:sp>
        <p:nvSpPr>
          <p:cNvPr id="8" name="object 9">
            <a:extLst>
              <a:ext uri="{FF2B5EF4-FFF2-40B4-BE49-F238E27FC236}">
                <a16:creationId xmlns:a16="http://schemas.microsoft.com/office/drawing/2014/main" id="{20456004-0132-4118-8D44-ECD6166D946B}"/>
              </a:ext>
            </a:extLst>
          </p:cNvPr>
          <p:cNvSpPr/>
          <p:nvPr/>
        </p:nvSpPr>
        <p:spPr>
          <a:xfrm>
            <a:off x="561197" y="5109468"/>
            <a:ext cx="1097292" cy="856475"/>
          </a:xfrm>
          <a:prstGeom prst="rect">
            <a:avLst/>
          </a:prstGeom>
          <a:blipFill>
            <a:blip r:embed="rId2"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9" name="object 10">
            <a:extLst>
              <a:ext uri="{FF2B5EF4-FFF2-40B4-BE49-F238E27FC236}">
                <a16:creationId xmlns:a16="http://schemas.microsoft.com/office/drawing/2014/main" id="{4794CC71-5B60-48CE-8BE7-9363E0299DF6}"/>
              </a:ext>
            </a:extLst>
          </p:cNvPr>
          <p:cNvSpPr/>
          <p:nvPr/>
        </p:nvSpPr>
        <p:spPr>
          <a:xfrm>
            <a:off x="611488" y="5246627"/>
            <a:ext cx="995159" cy="617219"/>
          </a:xfrm>
          <a:prstGeom prst="rect">
            <a:avLst/>
          </a:prstGeom>
          <a:blipFill>
            <a:blip r:embed="rId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0" name="object 11">
            <a:extLst>
              <a:ext uri="{FF2B5EF4-FFF2-40B4-BE49-F238E27FC236}">
                <a16:creationId xmlns:a16="http://schemas.microsoft.com/office/drawing/2014/main" id="{06486040-6838-4124-BCED-52A0A888449B}"/>
              </a:ext>
            </a:extLst>
          </p:cNvPr>
          <p:cNvSpPr/>
          <p:nvPr/>
        </p:nvSpPr>
        <p:spPr>
          <a:xfrm>
            <a:off x="652636" y="5162807"/>
            <a:ext cx="995680" cy="754380"/>
          </a:xfrm>
          <a:custGeom>
            <a:avLst/>
            <a:gdLst/>
            <a:ahLst/>
            <a:cxnLst/>
            <a:rect l="l" t="t" r="r" b="b"/>
            <a:pathLst>
              <a:path w="995680" h="754379">
                <a:moveTo>
                  <a:pt x="0" y="754379"/>
                </a:moveTo>
                <a:lnTo>
                  <a:pt x="995171" y="754379"/>
                </a:lnTo>
                <a:lnTo>
                  <a:pt x="995171" y="0"/>
                </a:lnTo>
                <a:lnTo>
                  <a:pt x="0" y="0"/>
                </a:lnTo>
                <a:lnTo>
                  <a:pt x="0" y="754379"/>
                </a:lnTo>
                <a:close/>
              </a:path>
            </a:pathLst>
          </a:custGeom>
          <a:solidFill>
            <a:srgbClr val="C5DFB4"/>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952AD63B-AF30-4A5B-9763-B7ACC6BA93B7}"/>
              </a:ext>
            </a:extLst>
          </p:cNvPr>
          <p:cNvSpPr txBox="1"/>
          <p:nvPr/>
        </p:nvSpPr>
        <p:spPr>
          <a:xfrm>
            <a:off x="516684" y="5254294"/>
            <a:ext cx="1204211" cy="566822"/>
          </a:xfrm>
          <a:prstGeom prst="rect">
            <a:avLst/>
          </a:prstGeom>
        </p:spPr>
        <p:txBody>
          <a:bodyPr vert="horz" wrap="square" lIns="0" tIns="12700" rIns="0" bIns="0" rtlCol="0">
            <a:spAutoFit/>
          </a:bodyPr>
          <a:lstStyle/>
          <a:p>
            <a:pPr marL="118745" marR="112395" lvl="0" indent="635" algn="ctr" defTabSz="4572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3A3838"/>
                </a:solidFill>
                <a:effectLst/>
                <a:uLnTx/>
                <a:uFillTx/>
                <a:latin typeface="Arial" panose="020B0604020202020204" pitchFamily="34" charset="0"/>
                <a:cs typeface="Arial" panose="020B0604020202020204" pitchFamily="34" charset="0"/>
              </a:rPr>
              <a:t>Target  Audience  </a:t>
            </a:r>
            <a:r>
              <a:rPr kumimoji="0" sz="1200" b="0" i="0" u="none" strike="noStrike" kern="1200" cap="none" spc="-10" normalizeH="0" baseline="0" noProof="0" dirty="0">
                <a:ln>
                  <a:noFill/>
                </a:ln>
                <a:solidFill>
                  <a:srgbClr val="3A3838"/>
                </a:solidFill>
                <a:effectLst/>
                <a:uLnTx/>
                <a:uFillTx/>
                <a:latin typeface="Arial" panose="020B0604020202020204" pitchFamily="34" charset="0"/>
                <a:cs typeface="Arial" panose="020B0604020202020204" pitchFamily="34" charset="0"/>
              </a:rPr>
              <a:t>I</a:t>
            </a:r>
            <a:r>
              <a:rPr kumimoji="0" sz="1200" b="0" i="0" u="none" strike="noStrike" kern="1200" cap="none" spc="0" normalizeH="0" baseline="0" noProof="0" dirty="0">
                <a:ln>
                  <a:noFill/>
                </a:ln>
                <a:solidFill>
                  <a:srgbClr val="3A3838"/>
                </a:solidFill>
                <a:effectLst/>
                <a:uLnTx/>
                <a:uFillTx/>
                <a:latin typeface="Arial" panose="020B0604020202020204" pitchFamily="34" charset="0"/>
                <a:cs typeface="Arial" panose="020B0604020202020204" pitchFamily="34" charset="0"/>
              </a:rPr>
              <a:t>de</a:t>
            </a:r>
            <a:r>
              <a:rPr kumimoji="0" sz="1200" b="0" i="0" u="none" strike="noStrike" kern="1200" cap="none" spc="-10" normalizeH="0" baseline="0" noProof="0" dirty="0">
                <a:ln>
                  <a:noFill/>
                </a:ln>
                <a:solidFill>
                  <a:srgbClr val="3A3838"/>
                </a:solidFill>
                <a:effectLst/>
                <a:uLnTx/>
                <a:uFillTx/>
                <a:latin typeface="Arial" panose="020B0604020202020204" pitchFamily="34" charset="0"/>
                <a:cs typeface="Arial" panose="020B0604020202020204" pitchFamily="34" charset="0"/>
              </a:rPr>
              <a:t>n</a:t>
            </a:r>
            <a:r>
              <a:rPr kumimoji="0" sz="1200" b="0" i="0" u="none" strike="noStrike" kern="1200" cap="none" spc="0" normalizeH="0" baseline="0" noProof="0" dirty="0">
                <a:ln>
                  <a:noFill/>
                </a:ln>
                <a:solidFill>
                  <a:srgbClr val="3A3838"/>
                </a:solidFill>
                <a:effectLst/>
                <a:uLnTx/>
                <a:uFillTx/>
                <a:latin typeface="Arial" panose="020B0604020202020204" pitchFamily="34" charset="0"/>
                <a:cs typeface="Arial" panose="020B0604020202020204" pitchFamily="34" charset="0"/>
              </a:rPr>
              <a:t>ti</a:t>
            </a:r>
            <a:r>
              <a:rPr kumimoji="0" sz="1200" b="0" i="0" u="none" strike="noStrike" kern="1200" cap="none" spc="-5" normalizeH="0" baseline="0" noProof="0" dirty="0">
                <a:ln>
                  <a:noFill/>
                </a:ln>
                <a:solidFill>
                  <a:srgbClr val="3A3838"/>
                </a:solidFill>
                <a:effectLst/>
                <a:uLnTx/>
                <a:uFillTx/>
                <a:latin typeface="Arial" panose="020B0604020202020204" pitchFamily="34" charset="0"/>
                <a:cs typeface="Arial" panose="020B0604020202020204" pitchFamily="34" charset="0"/>
              </a:rPr>
              <a:t>f</a:t>
            </a:r>
            <a:r>
              <a:rPr kumimoji="0" sz="1200" b="0" i="0" u="none" strike="noStrike" kern="1200" cap="none" spc="0" normalizeH="0" baseline="0" noProof="0" dirty="0">
                <a:ln>
                  <a:noFill/>
                </a:ln>
                <a:solidFill>
                  <a:srgbClr val="3A3838"/>
                </a:solidFill>
                <a:effectLst/>
                <a:uLnTx/>
                <a:uFillTx/>
                <a:latin typeface="Arial" panose="020B0604020202020204" pitchFamily="34" charset="0"/>
                <a:cs typeface="Arial" panose="020B0604020202020204" pitchFamily="34" charset="0"/>
              </a:rPr>
              <a:t>ication</a:t>
            </a: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2" name="object 13">
            <a:extLst>
              <a:ext uri="{FF2B5EF4-FFF2-40B4-BE49-F238E27FC236}">
                <a16:creationId xmlns:a16="http://schemas.microsoft.com/office/drawing/2014/main" id="{6D07A508-528A-427D-B426-86FF521302CE}"/>
              </a:ext>
            </a:extLst>
          </p:cNvPr>
          <p:cNvSpPr/>
          <p:nvPr/>
        </p:nvSpPr>
        <p:spPr>
          <a:xfrm>
            <a:off x="1884029" y="5109468"/>
            <a:ext cx="1098816" cy="856475"/>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3" name="object 14">
            <a:extLst>
              <a:ext uri="{FF2B5EF4-FFF2-40B4-BE49-F238E27FC236}">
                <a16:creationId xmlns:a16="http://schemas.microsoft.com/office/drawing/2014/main" id="{081B3934-F84D-4E31-A1FE-396FDD26CAD3}"/>
              </a:ext>
            </a:extLst>
          </p:cNvPr>
          <p:cNvSpPr/>
          <p:nvPr/>
        </p:nvSpPr>
        <p:spPr>
          <a:xfrm>
            <a:off x="1914508" y="5246627"/>
            <a:ext cx="1080528" cy="617219"/>
          </a:xfrm>
          <a:prstGeom prst="rect">
            <a:avLst/>
          </a:prstGeom>
          <a:blipFill>
            <a:blip r:embed="rId5"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4" name="object 15">
            <a:extLst>
              <a:ext uri="{FF2B5EF4-FFF2-40B4-BE49-F238E27FC236}">
                <a16:creationId xmlns:a16="http://schemas.microsoft.com/office/drawing/2014/main" id="{62EFF36A-984C-4B56-85C5-C9351E0D7030}"/>
              </a:ext>
            </a:extLst>
          </p:cNvPr>
          <p:cNvSpPr/>
          <p:nvPr/>
        </p:nvSpPr>
        <p:spPr>
          <a:xfrm>
            <a:off x="1975468" y="5162807"/>
            <a:ext cx="996950" cy="754380"/>
          </a:xfrm>
          <a:custGeom>
            <a:avLst/>
            <a:gdLst/>
            <a:ahLst/>
            <a:cxnLst/>
            <a:rect l="l" t="t" r="r" b="b"/>
            <a:pathLst>
              <a:path w="996950" h="754379">
                <a:moveTo>
                  <a:pt x="0" y="754379"/>
                </a:moveTo>
                <a:lnTo>
                  <a:pt x="996695" y="754379"/>
                </a:lnTo>
                <a:lnTo>
                  <a:pt x="996695" y="0"/>
                </a:lnTo>
                <a:lnTo>
                  <a:pt x="0" y="0"/>
                </a:lnTo>
                <a:lnTo>
                  <a:pt x="0" y="754379"/>
                </a:lnTo>
                <a:close/>
              </a:path>
            </a:pathLst>
          </a:custGeom>
          <a:solidFill>
            <a:srgbClr val="A9D18E"/>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5" name="object 16">
            <a:extLst>
              <a:ext uri="{FF2B5EF4-FFF2-40B4-BE49-F238E27FC236}">
                <a16:creationId xmlns:a16="http://schemas.microsoft.com/office/drawing/2014/main" id="{43281A29-1D56-4C88-A3D1-E7E91A53A87B}"/>
              </a:ext>
            </a:extLst>
          </p:cNvPr>
          <p:cNvSpPr txBox="1"/>
          <p:nvPr/>
        </p:nvSpPr>
        <p:spPr>
          <a:xfrm>
            <a:off x="1996675" y="5272027"/>
            <a:ext cx="958101" cy="566822"/>
          </a:xfrm>
          <a:prstGeom prst="rect">
            <a:avLst/>
          </a:prstGeom>
        </p:spPr>
        <p:txBody>
          <a:bodyPr vert="horz" wrap="square" lIns="0" tIns="12700" rIns="0" bIns="0" rtlCol="0">
            <a:spAutoFit/>
          </a:bodyPr>
          <a:lstStyle/>
          <a:p>
            <a:pPr marL="86995" marR="5080" lvl="0" indent="-74930" algn="l" defTabSz="4572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3A3838"/>
                </a:solidFill>
                <a:effectLst/>
                <a:uLnTx/>
                <a:uFillTx/>
                <a:latin typeface="Arial" panose="020B0604020202020204" pitchFamily="34" charset="0"/>
                <a:cs typeface="Arial" panose="020B0604020202020204" pitchFamily="34" charset="0"/>
              </a:rPr>
              <a:t>Q</a:t>
            </a:r>
            <a:r>
              <a:rPr kumimoji="0" sz="1200" b="0" i="0" u="none" strike="noStrike" kern="1200" cap="none" spc="-10" normalizeH="0" baseline="0" noProof="0" dirty="0">
                <a:ln>
                  <a:noFill/>
                </a:ln>
                <a:solidFill>
                  <a:srgbClr val="3A3838"/>
                </a:solidFill>
                <a:effectLst/>
                <a:uLnTx/>
                <a:uFillTx/>
                <a:latin typeface="Arial" panose="020B0604020202020204" pitchFamily="34" charset="0"/>
                <a:cs typeface="Arial" panose="020B0604020202020204" pitchFamily="34" charset="0"/>
              </a:rPr>
              <a:t>u</a:t>
            </a:r>
            <a:r>
              <a:rPr kumimoji="0" sz="1200" b="0" i="0" u="none" strike="noStrike" kern="1200" cap="none" spc="0" normalizeH="0" baseline="0" noProof="0" dirty="0">
                <a:ln>
                  <a:noFill/>
                </a:ln>
                <a:solidFill>
                  <a:srgbClr val="3A3838"/>
                </a:solidFill>
                <a:effectLst/>
                <a:uLnTx/>
                <a:uFillTx/>
                <a:latin typeface="Arial" panose="020B0604020202020204" pitchFamily="34" charset="0"/>
                <a:cs typeface="Arial" panose="020B0604020202020204" pitchFamily="34" charset="0"/>
              </a:rPr>
              <a:t>estio</a:t>
            </a:r>
            <a:r>
              <a:rPr kumimoji="0" sz="1200" b="0" i="0" u="none" strike="noStrike" kern="1200" cap="none" spc="-10" normalizeH="0" baseline="0" noProof="0" dirty="0">
                <a:ln>
                  <a:noFill/>
                </a:ln>
                <a:solidFill>
                  <a:srgbClr val="3A3838"/>
                </a:solidFill>
                <a:effectLst/>
                <a:uLnTx/>
                <a:uFillTx/>
                <a:latin typeface="Arial" panose="020B0604020202020204" pitchFamily="34" charset="0"/>
                <a:cs typeface="Arial" panose="020B0604020202020204" pitchFamily="34" charset="0"/>
              </a:rPr>
              <a:t>nn</a:t>
            </a:r>
            <a:r>
              <a:rPr kumimoji="0" sz="1200" b="0" i="0" u="none" strike="noStrike" kern="1200" cap="none" spc="0" normalizeH="0" baseline="0" noProof="0" dirty="0">
                <a:ln>
                  <a:noFill/>
                </a:ln>
                <a:solidFill>
                  <a:srgbClr val="3A3838"/>
                </a:solidFill>
                <a:effectLst/>
                <a:uLnTx/>
                <a:uFillTx/>
                <a:latin typeface="Arial" panose="020B0604020202020204" pitchFamily="34" charset="0"/>
                <a:cs typeface="Arial" panose="020B0604020202020204" pitchFamily="34" charset="0"/>
              </a:rPr>
              <a:t>aire  Design </a:t>
            </a:r>
            <a:r>
              <a:rPr kumimoji="0" sz="1200" b="0" i="0" u="none" strike="noStrike" kern="1200" cap="none" spc="-5" normalizeH="0" baseline="0" noProof="0" dirty="0">
                <a:ln>
                  <a:noFill/>
                </a:ln>
                <a:solidFill>
                  <a:srgbClr val="3A3838"/>
                </a:solidFill>
                <a:effectLst/>
                <a:uLnTx/>
                <a:uFillTx/>
                <a:latin typeface="Arial" panose="020B0604020202020204" pitchFamily="34" charset="0"/>
                <a:cs typeface="Arial" panose="020B0604020202020204" pitchFamily="34" charset="0"/>
              </a:rPr>
              <a:t>and  Finalization</a:t>
            </a: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6" name="object 17">
            <a:extLst>
              <a:ext uri="{FF2B5EF4-FFF2-40B4-BE49-F238E27FC236}">
                <a16:creationId xmlns:a16="http://schemas.microsoft.com/office/drawing/2014/main" id="{16B2619D-A150-47BD-95B8-CD90AAC1E960}"/>
              </a:ext>
            </a:extLst>
          </p:cNvPr>
          <p:cNvSpPr/>
          <p:nvPr/>
        </p:nvSpPr>
        <p:spPr>
          <a:xfrm>
            <a:off x="3208385" y="5109468"/>
            <a:ext cx="1098816" cy="856475"/>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7" name="object 18">
            <a:extLst>
              <a:ext uri="{FF2B5EF4-FFF2-40B4-BE49-F238E27FC236}">
                <a16:creationId xmlns:a16="http://schemas.microsoft.com/office/drawing/2014/main" id="{EE50F071-8770-4FC5-8D48-EDEDA9B1AE3F}"/>
              </a:ext>
            </a:extLst>
          </p:cNvPr>
          <p:cNvSpPr/>
          <p:nvPr/>
        </p:nvSpPr>
        <p:spPr>
          <a:xfrm>
            <a:off x="3357736" y="5246627"/>
            <a:ext cx="836676" cy="617219"/>
          </a:xfrm>
          <a:prstGeom prst="rect">
            <a:avLst/>
          </a:prstGeom>
          <a:blipFill>
            <a:blip r:embed="rId6"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8" name="object 19">
            <a:extLst>
              <a:ext uri="{FF2B5EF4-FFF2-40B4-BE49-F238E27FC236}">
                <a16:creationId xmlns:a16="http://schemas.microsoft.com/office/drawing/2014/main" id="{0BDBC415-A326-410C-90EB-18580B4C3F3D}"/>
              </a:ext>
            </a:extLst>
          </p:cNvPr>
          <p:cNvSpPr/>
          <p:nvPr/>
        </p:nvSpPr>
        <p:spPr>
          <a:xfrm>
            <a:off x="3299824" y="5162807"/>
            <a:ext cx="996950" cy="754380"/>
          </a:xfrm>
          <a:custGeom>
            <a:avLst/>
            <a:gdLst/>
            <a:ahLst/>
            <a:cxnLst/>
            <a:rect l="l" t="t" r="r" b="b"/>
            <a:pathLst>
              <a:path w="996950" h="754379">
                <a:moveTo>
                  <a:pt x="0" y="754379"/>
                </a:moveTo>
                <a:lnTo>
                  <a:pt x="996696" y="754379"/>
                </a:lnTo>
                <a:lnTo>
                  <a:pt x="996696" y="0"/>
                </a:lnTo>
                <a:lnTo>
                  <a:pt x="0" y="0"/>
                </a:lnTo>
                <a:lnTo>
                  <a:pt x="0" y="754379"/>
                </a:lnTo>
                <a:close/>
              </a:path>
            </a:pathLst>
          </a:custGeom>
          <a:solidFill>
            <a:srgbClr val="53823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9" name="object 20">
            <a:extLst>
              <a:ext uri="{FF2B5EF4-FFF2-40B4-BE49-F238E27FC236}">
                <a16:creationId xmlns:a16="http://schemas.microsoft.com/office/drawing/2014/main" id="{642376AB-FA33-4B73-BE57-C05711D36F24}"/>
              </a:ext>
            </a:extLst>
          </p:cNvPr>
          <p:cNvSpPr txBox="1"/>
          <p:nvPr/>
        </p:nvSpPr>
        <p:spPr>
          <a:xfrm>
            <a:off x="3379819" y="5315207"/>
            <a:ext cx="798830" cy="382156"/>
          </a:xfrm>
          <a:prstGeom prst="rect">
            <a:avLst/>
          </a:prstGeom>
        </p:spPr>
        <p:txBody>
          <a:bodyPr vert="horz" wrap="square" lIns="0" tIns="12700" rIns="0" bIns="0" rtlCol="0">
            <a:spAutoFit/>
          </a:bodyPr>
          <a:lstStyle/>
          <a:p>
            <a:pPr marL="12065" marR="5080" lvl="0" indent="-1270" algn="ctr" defTabSz="4572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Arial" panose="020B0604020202020204" pitchFamily="34" charset="0"/>
                <a:cs typeface="Arial" panose="020B0604020202020204" pitchFamily="34" charset="0"/>
              </a:rPr>
              <a:t>Survey  Ex</a:t>
            </a:r>
            <a:r>
              <a:rPr kumimoji="0"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ec</a:t>
            </a:r>
            <a:r>
              <a:rPr kumimoji="0" sz="1200" b="0" i="0" u="none" strike="noStrike" kern="1200" cap="none" spc="-10" normalizeH="0" baseline="0" noProof="0" dirty="0">
                <a:ln>
                  <a:noFill/>
                </a:ln>
                <a:solidFill>
                  <a:srgbClr val="FFFFFF"/>
                </a:solidFill>
                <a:effectLst/>
                <a:uLnTx/>
                <a:uFillTx/>
                <a:latin typeface="Arial" panose="020B0604020202020204" pitchFamily="34" charset="0"/>
                <a:cs typeface="Arial" panose="020B0604020202020204" pitchFamily="34" charset="0"/>
              </a:rPr>
              <a:t>u</a:t>
            </a:r>
            <a:r>
              <a:rPr kumimoji="0"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tion</a:t>
            </a: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0" name="object 21">
            <a:extLst>
              <a:ext uri="{FF2B5EF4-FFF2-40B4-BE49-F238E27FC236}">
                <a16:creationId xmlns:a16="http://schemas.microsoft.com/office/drawing/2014/main" id="{F73F6040-FBB1-4BE3-BC39-FE1BC0EE0E17}"/>
              </a:ext>
            </a:extLst>
          </p:cNvPr>
          <p:cNvSpPr/>
          <p:nvPr/>
        </p:nvSpPr>
        <p:spPr>
          <a:xfrm>
            <a:off x="4532741" y="5109468"/>
            <a:ext cx="1097292" cy="856475"/>
          </a:xfrm>
          <a:prstGeom prst="rect">
            <a:avLst/>
          </a:prstGeom>
          <a:blipFill>
            <a:blip r:embed="rId2"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1" name="object 22">
            <a:extLst>
              <a:ext uri="{FF2B5EF4-FFF2-40B4-BE49-F238E27FC236}">
                <a16:creationId xmlns:a16="http://schemas.microsoft.com/office/drawing/2014/main" id="{94ABC1B6-BD23-442B-A9D1-448B4658E3FC}"/>
              </a:ext>
            </a:extLst>
          </p:cNvPr>
          <p:cNvSpPr/>
          <p:nvPr/>
        </p:nvSpPr>
        <p:spPr>
          <a:xfrm>
            <a:off x="4560172" y="5246627"/>
            <a:ext cx="1083564" cy="617219"/>
          </a:xfrm>
          <a:prstGeom prst="rect">
            <a:avLst/>
          </a:prstGeom>
          <a:blipFill>
            <a:blip r:embed="rId7"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2" name="object 23">
            <a:extLst>
              <a:ext uri="{FF2B5EF4-FFF2-40B4-BE49-F238E27FC236}">
                <a16:creationId xmlns:a16="http://schemas.microsoft.com/office/drawing/2014/main" id="{A11A9B62-AF92-4DDF-9884-E23440592B22}"/>
              </a:ext>
            </a:extLst>
          </p:cNvPr>
          <p:cNvSpPr/>
          <p:nvPr/>
        </p:nvSpPr>
        <p:spPr>
          <a:xfrm>
            <a:off x="4624180" y="5162807"/>
            <a:ext cx="995680" cy="754380"/>
          </a:xfrm>
          <a:custGeom>
            <a:avLst/>
            <a:gdLst/>
            <a:ahLst/>
            <a:cxnLst/>
            <a:rect l="l" t="t" r="r" b="b"/>
            <a:pathLst>
              <a:path w="995679" h="754379">
                <a:moveTo>
                  <a:pt x="0" y="754379"/>
                </a:moveTo>
                <a:lnTo>
                  <a:pt x="995172" y="754379"/>
                </a:lnTo>
                <a:lnTo>
                  <a:pt x="995172" y="0"/>
                </a:lnTo>
                <a:lnTo>
                  <a:pt x="0" y="0"/>
                </a:lnTo>
                <a:lnTo>
                  <a:pt x="0" y="754379"/>
                </a:lnTo>
                <a:close/>
              </a:path>
            </a:pathLst>
          </a:custGeom>
          <a:solidFill>
            <a:srgbClr val="385622"/>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3" name="object 24">
            <a:extLst>
              <a:ext uri="{FF2B5EF4-FFF2-40B4-BE49-F238E27FC236}">
                <a16:creationId xmlns:a16="http://schemas.microsoft.com/office/drawing/2014/main" id="{E8B0148D-C006-4FCC-896D-D9101C9FC6C4}"/>
              </a:ext>
            </a:extLst>
          </p:cNvPr>
          <p:cNvSpPr txBox="1"/>
          <p:nvPr/>
        </p:nvSpPr>
        <p:spPr>
          <a:xfrm>
            <a:off x="4619313" y="5259835"/>
            <a:ext cx="1006994" cy="566822"/>
          </a:xfrm>
          <a:prstGeom prst="rect">
            <a:avLst/>
          </a:prstGeom>
        </p:spPr>
        <p:txBody>
          <a:bodyPr vert="horz" wrap="square" lIns="0" tIns="12700" rIns="0" bIns="0" rtlCol="0">
            <a:spAutoFit/>
          </a:bodyPr>
          <a:lstStyle/>
          <a:p>
            <a:pPr marL="12700" marR="5080" lvl="0" indent="0" algn="ctr" defTabSz="4572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Data</a:t>
            </a:r>
            <a:r>
              <a:rPr kumimoji="0" sz="1200" b="0" i="0" u="none" strike="noStrike" kern="1200" cap="none" spc="-110" normalizeH="0" baseline="0" noProof="0" dirty="0">
                <a:ln>
                  <a:noFill/>
                </a:ln>
                <a:solidFill>
                  <a:srgbClr val="FFFFFF"/>
                </a:solidFill>
                <a:effectLst/>
                <a:uLnTx/>
                <a:uFillTx/>
                <a:latin typeface="Arial" panose="020B0604020202020204" pitchFamily="34" charset="0"/>
                <a:cs typeface="Arial" panose="020B0604020202020204" pitchFamily="34" charset="0"/>
              </a:rPr>
              <a:t> </a:t>
            </a:r>
            <a:r>
              <a:rPr kumimoji="0" sz="1200" b="0" i="0" u="none" strike="noStrike" kern="1200" cap="none" spc="-5" normalizeH="0" baseline="0" noProof="0" dirty="0">
                <a:ln>
                  <a:noFill/>
                </a:ln>
                <a:solidFill>
                  <a:srgbClr val="FFFFFF"/>
                </a:solidFill>
                <a:effectLst/>
                <a:uLnTx/>
                <a:uFillTx/>
                <a:latin typeface="Arial" panose="020B0604020202020204" pitchFamily="34" charset="0"/>
                <a:cs typeface="Arial" panose="020B0604020202020204" pitchFamily="34" charset="0"/>
              </a:rPr>
              <a:t>Cleaning  and    Validation</a:t>
            </a: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4" name="object 25">
            <a:extLst>
              <a:ext uri="{FF2B5EF4-FFF2-40B4-BE49-F238E27FC236}">
                <a16:creationId xmlns:a16="http://schemas.microsoft.com/office/drawing/2014/main" id="{C452674B-DB25-47F8-B107-6D99B68DC10E}"/>
              </a:ext>
            </a:extLst>
          </p:cNvPr>
          <p:cNvSpPr/>
          <p:nvPr/>
        </p:nvSpPr>
        <p:spPr>
          <a:xfrm>
            <a:off x="5855572" y="5109468"/>
            <a:ext cx="1098816" cy="856475"/>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5" name="object 26">
            <a:extLst>
              <a:ext uri="{FF2B5EF4-FFF2-40B4-BE49-F238E27FC236}">
                <a16:creationId xmlns:a16="http://schemas.microsoft.com/office/drawing/2014/main" id="{60568DD8-3881-4FFD-ACEE-A58F6F6EF4C0}"/>
              </a:ext>
            </a:extLst>
          </p:cNvPr>
          <p:cNvSpPr/>
          <p:nvPr/>
        </p:nvSpPr>
        <p:spPr>
          <a:xfrm>
            <a:off x="6052168" y="5315207"/>
            <a:ext cx="717803" cy="480059"/>
          </a:xfrm>
          <a:prstGeom prst="rect">
            <a:avLst/>
          </a:prstGeom>
          <a:blipFill>
            <a:blip r:embed="rId8"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6" name="object 27">
            <a:extLst>
              <a:ext uri="{FF2B5EF4-FFF2-40B4-BE49-F238E27FC236}">
                <a16:creationId xmlns:a16="http://schemas.microsoft.com/office/drawing/2014/main" id="{3FF792BD-7157-465B-A76D-E999BF671F73}"/>
              </a:ext>
            </a:extLst>
          </p:cNvPr>
          <p:cNvSpPr/>
          <p:nvPr/>
        </p:nvSpPr>
        <p:spPr>
          <a:xfrm>
            <a:off x="5947013" y="5162807"/>
            <a:ext cx="996950" cy="754380"/>
          </a:xfrm>
          <a:custGeom>
            <a:avLst/>
            <a:gdLst/>
            <a:ahLst/>
            <a:cxnLst/>
            <a:rect l="l" t="t" r="r" b="b"/>
            <a:pathLst>
              <a:path w="996950" h="754379">
                <a:moveTo>
                  <a:pt x="0" y="754379"/>
                </a:moveTo>
                <a:lnTo>
                  <a:pt x="996696" y="754379"/>
                </a:lnTo>
                <a:lnTo>
                  <a:pt x="996696" y="0"/>
                </a:lnTo>
                <a:lnTo>
                  <a:pt x="0" y="0"/>
                </a:lnTo>
                <a:lnTo>
                  <a:pt x="0" y="754379"/>
                </a:lnTo>
                <a:close/>
              </a:path>
            </a:pathLst>
          </a:custGeom>
          <a:solidFill>
            <a:srgbClr val="2E549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7" name="object 28">
            <a:extLst>
              <a:ext uri="{FF2B5EF4-FFF2-40B4-BE49-F238E27FC236}">
                <a16:creationId xmlns:a16="http://schemas.microsoft.com/office/drawing/2014/main" id="{963AF7E0-9492-4BB6-991A-C0A23AB83A45}"/>
              </a:ext>
            </a:extLst>
          </p:cNvPr>
          <p:cNvSpPr txBox="1"/>
          <p:nvPr/>
        </p:nvSpPr>
        <p:spPr>
          <a:xfrm>
            <a:off x="6108049" y="5335900"/>
            <a:ext cx="714754" cy="382156"/>
          </a:xfrm>
          <a:prstGeom prst="rect">
            <a:avLst/>
          </a:prstGeom>
        </p:spPr>
        <p:txBody>
          <a:bodyPr vert="horz" wrap="square" lIns="0" tIns="12700" rIns="0" bIns="0" rtlCol="0">
            <a:spAutoFit/>
          </a:bodyPr>
          <a:lstStyle/>
          <a:p>
            <a:pPr marL="12700" marR="5080" lvl="0" indent="33020" algn="l" defTabSz="4572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Arial" panose="020B0604020202020204" pitchFamily="34" charset="0"/>
                <a:cs typeface="Arial" panose="020B0604020202020204" pitchFamily="34" charset="0"/>
              </a:rPr>
              <a:t>Survey  A</a:t>
            </a:r>
            <a:r>
              <a:rPr kumimoji="0" sz="1200" b="0" i="0" u="none" strike="noStrike" kern="1200" cap="none" spc="-10" normalizeH="0" baseline="0" noProof="0" dirty="0">
                <a:ln>
                  <a:noFill/>
                </a:ln>
                <a:solidFill>
                  <a:srgbClr val="FFFFFF"/>
                </a:solidFill>
                <a:effectLst/>
                <a:uLnTx/>
                <a:uFillTx/>
                <a:latin typeface="Arial" panose="020B0604020202020204" pitchFamily="34" charset="0"/>
                <a:cs typeface="Arial" panose="020B0604020202020204" pitchFamily="34" charset="0"/>
              </a:rPr>
              <a:t>n</a:t>
            </a:r>
            <a:r>
              <a:rPr kumimoji="0"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al</a:t>
            </a:r>
            <a:r>
              <a:rPr kumimoji="0" sz="1200" b="0" i="0" u="none" strike="noStrike" kern="1200" cap="none" spc="-5" normalizeH="0" baseline="0" noProof="0" dirty="0">
                <a:ln>
                  <a:noFill/>
                </a:ln>
                <a:solidFill>
                  <a:srgbClr val="FFFFFF"/>
                </a:solidFill>
                <a:effectLst/>
                <a:uLnTx/>
                <a:uFillTx/>
                <a:latin typeface="Arial" panose="020B0604020202020204" pitchFamily="34" charset="0"/>
                <a:cs typeface="Arial" panose="020B0604020202020204" pitchFamily="34" charset="0"/>
              </a:rPr>
              <a:t>y</a:t>
            </a:r>
            <a:r>
              <a:rPr kumimoji="0"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sis</a:t>
            </a: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8" name="object 29">
            <a:extLst>
              <a:ext uri="{FF2B5EF4-FFF2-40B4-BE49-F238E27FC236}">
                <a16:creationId xmlns:a16="http://schemas.microsoft.com/office/drawing/2014/main" id="{87B81D86-5187-44D5-A848-81BD509D8CD4}"/>
              </a:ext>
            </a:extLst>
          </p:cNvPr>
          <p:cNvSpPr/>
          <p:nvPr/>
        </p:nvSpPr>
        <p:spPr>
          <a:xfrm>
            <a:off x="7179929" y="5109468"/>
            <a:ext cx="1098816" cy="856475"/>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9" name="object 30">
            <a:extLst>
              <a:ext uri="{FF2B5EF4-FFF2-40B4-BE49-F238E27FC236}">
                <a16:creationId xmlns:a16="http://schemas.microsoft.com/office/drawing/2014/main" id="{85EF017D-2406-4530-8290-5A960F31286D}"/>
              </a:ext>
            </a:extLst>
          </p:cNvPr>
          <p:cNvSpPr/>
          <p:nvPr/>
        </p:nvSpPr>
        <p:spPr>
          <a:xfrm>
            <a:off x="7329281" y="5383788"/>
            <a:ext cx="798588" cy="342900"/>
          </a:xfrm>
          <a:prstGeom prst="rect">
            <a:avLst/>
          </a:prstGeom>
          <a:blipFill>
            <a:blip r:embed="rId9"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0" name="object 31">
            <a:extLst>
              <a:ext uri="{FF2B5EF4-FFF2-40B4-BE49-F238E27FC236}">
                <a16:creationId xmlns:a16="http://schemas.microsoft.com/office/drawing/2014/main" id="{44B6DAD0-2077-45C5-AD89-9DB02ACBADD1}"/>
              </a:ext>
            </a:extLst>
          </p:cNvPr>
          <p:cNvSpPr/>
          <p:nvPr/>
        </p:nvSpPr>
        <p:spPr>
          <a:xfrm>
            <a:off x="7271369" y="5162807"/>
            <a:ext cx="996950" cy="754380"/>
          </a:xfrm>
          <a:custGeom>
            <a:avLst/>
            <a:gdLst/>
            <a:ahLst/>
            <a:cxnLst/>
            <a:rect l="l" t="t" r="r" b="b"/>
            <a:pathLst>
              <a:path w="996950" h="754379">
                <a:moveTo>
                  <a:pt x="0" y="754379"/>
                </a:moveTo>
                <a:lnTo>
                  <a:pt x="996696" y="754379"/>
                </a:lnTo>
                <a:lnTo>
                  <a:pt x="996696" y="0"/>
                </a:lnTo>
                <a:lnTo>
                  <a:pt x="0" y="0"/>
                </a:lnTo>
                <a:lnTo>
                  <a:pt x="0" y="754379"/>
                </a:lnTo>
                <a:close/>
              </a:path>
            </a:pathLst>
          </a:custGeom>
          <a:solidFill>
            <a:srgbClr val="1F3863"/>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1" name="object 32">
            <a:extLst>
              <a:ext uri="{FF2B5EF4-FFF2-40B4-BE49-F238E27FC236}">
                <a16:creationId xmlns:a16="http://schemas.microsoft.com/office/drawing/2014/main" id="{CD147BB3-B586-46E8-B7DA-009439D333C5}"/>
              </a:ext>
            </a:extLst>
          </p:cNvPr>
          <p:cNvSpPr txBox="1"/>
          <p:nvPr/>
        </p:nvSpPr>
        <p:spPr>
          <a:xfrm>
            <a:off x="7259971" y="5393546"/>
            <a:ext cx="996950" cy="197490"/>
          </a:xfrm>
          <a:prstGeom prst="rect">
            <a:avLst/>
          </a:prstGeom>
        </p:spPr>
        <p:txBody>
          <a:bodyPr vert="horz" wrap="square" lIns="0" tIns="12700" rIns="0" bIns="0" rtlCol="0">
            <a:spAutoFit/>
          </a:bodyPr>
          <a:lstStyle/>
          <a:p>
            <a:pPr marL="219075" marR="0" lvl="0" indent="0" algn="l" defTabSz="4572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Arial" panose="020B0604020202020204" pitchFamily="34" charset="0"/>
                <a:cs typeface="Arial" panose="020B0604020202020204" pitchFamily="34" charset="0"/>
              </a:rPr>
              <a:t>Reporting</a:t>
            </a: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2" name="object 33">
            <a:extLst>
              <a:ext uri="{FF2B5EF4-FFF2-40B4-BE49-F238E27FC236}">
                <a16:creationId xmlns:a16="http://schemas.microsoft.com/office/drawing/2014/main" id="{CBB0DA1C-77B7-46DB-940E-4B77015F6CAB}"/>
              </a:ext>
            </a:extLst>
          </p:cNvPr>
          <p:cNvSpPr/>
          <p:nvPr/>
        </p:nvSpPr>
        <p:spPr>
          <a:xfrm>
            <a:off x="1579229" y="5338068"/>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3" name="object 34">
            <a:extLst>
              <a:ext uri="{FF2B5EF4-FFF2-40B4-BE49-F238E27FC236}">
                <a16:creationId xmlns:a16="http://schemas.microsoft.com/office/drawing/2014/main" id="{7D7514A2-CFE5-4BCE-8C91-330CFF2F2398}"/>
              </a:ext>
            </a:extLst>
          </p:cNvPr>
          <p:cNvSpPr/>
          <p:nvPr/>
        </p:nvSpPr>
        <p:spPr>
          <a:xfrm>
            <a:off x="1647809" y="5435604"/>
            <a:ext cx="327660" cy="208915"/>
          </a:xfrm>
          <a:custGeom>
            <a:avLst/>
            <a:gdLst/>
            <a:ahLst/>
            <a:cxnLst/>
            <a:rect l="l" t="t" r="r" b="b"/>
            <a:pathLst>
              <a:path w="327660" h="208914">
                <a:moveTo>
                  <a:pt x="223265" y="0"/>
                </a:moveTo>
                <a:lnTo>
                  <a:pt x="0" y="0"/>
                </a:lnTo>
                <a:lnTo>
                  <a:pt x="104393" y="104393"/>
                </a:lnTo>
                <a:lnTo>
                  <a:pt x="0" y="208787"/>
                </a:lnTo>
                <a:lnTo>
                  <a:pt x="223265" y="208787"/>
                </a:lnTo>
                <a:lnTo>
                  <a:pt x="327659" y="104393"/>
                </a:lnTo>
                <a:lnTo>
                  <a:pt x="223265"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4" name="object 35">
            <a:extLst>
              <a:ext uri="{FF2B5EF4-FFF2-40B4-BE49-F238E27FC236}">
                <a16:creationId xmlns:a16="http://schemas.microsoft.com/office/drawing/2014/main" id="{30D04BEF-B54B-4CFB-BF8E-28E9EDF69055}"/>
              </a:ext>
            </a:extLst>
          </p:cNvPr>
          <p:cNvSpPr/>
          <p:nvPr/>
        </p:nvSpPr>
        <p:spPr>
          <a:xfrm>
            <a:off x="1647809" y="5435604"/>
            <a:ext cx="327660" cy="208915"/>
          </a:xfrm>
          <a:custGeom>
            <a:avLst/>
            <a:gdLst/>
            <a:ahLst/>
            <a:cxnLst/>
            <a:rect l="l" t="t" r="r" b="b"/>
            <a:pathLst>
              <a:path w="327660" h="208914">
                <a:moveTo>
                  <a:pt x="0" y="0"/>
                </a:moveTo>
                <a:lnTo>
                  <a:pt x="223265" y="0"/>
                </a:lnTo>
                <a:lnTo>
                  <a:pt x="327659" y="104393"/>
                </a:lnTo>
                <a:lnTo>
                  <a:pt x="223265" y="208787"/>
                </a:lnTo>
                <a:lnTo>
                  <a:pt x="0" y="208787"/>
                </a:lnTo>
                <a:lnTo>
                  <a:pt x="104393" y="104393"/>
                </a:lnTo>
                <a:lnTo>
                  <a:pt x="0" y="0"/>
                </a:lnTo>
                <a:close/>
              </a:path>
            </a:pathLst>
          </a:custGeom>
          <a:ln w="12191">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5" name="object 36">
            <a:extLst>
              <a:ext uri="{FF2B5EF4-FFF2-40B4-BE49-F238E27FC236}">
                <a16:creationId xmlns:a16="http://schemas.microsoft.com/office/drawing/2014/main" id="{C7DBEB70-1408-46BF-B1A9-8ED2C671E594}"/>
              </a:ext>
            </a:extLst>
          </p:cNvPr>
          <p:cNvSpPr/>
          <p:nvPr/>
        </p:nvSpPr>
        <p:spPr>
          <a:xfrm>
            <a:off x="2903585" y="5338068"/>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6" name="object 37">
            <a:extLst>
              <a:ext uri="{FF2B5EF4-FFF2-40B4-BE49-F238E27FC236}">
                <a16:creationId xmlns:a16="http://schemas.microsoft.com/office/drawing/2014/main" id="{38335692-C855-436B-9CD1-FD1B10795262}"/>
              </a:ext>
            </a:extLst>
          </p:cNvPr>
          <p:cNvSpPr/>
          <p:nvPr/>
        </p:nvSpPr>
        <p:spPr>
          <a:xfrm>
            <a:off x="2972164" y="5435604"/>
            <a:ext cx="327660" cy="208915"/>
          </a:xfrm>
          <a:custGeom>
            <a:avLst/>
            <a:gdLst/>
            <a:ahLst/>
            <a:cxnLst/>
            <a:rect l="l" t="t" r="r" b="b"/>
            <a:pathLst>
              <a:path w="327660" h="208914">
                <a:moveTo>
                  <a:pt x="223266" y="0"/>
                </a:moveTo>
                <a:lnTo>
                  <a:pt x="0" y="0"/>
                </a:lnTo>
                <a:lnTo>
                  <a:pt x="104393" y="104393"/>
                </a:lnTo>
                <a:lnTo>
                  <a:pt x="0" y="208787"/>
                </a:lnTo>
                <a:lnTo>
                  <a:pt x="223266" y="208787"/>
                </a:lnTo>
                <a:lnTo>
                  <a:pt x="327660" y="104393"/>
                </a:lnTo>
                <a:lnTo>
                  <a:pt x="223266"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7" name="object 38">
            <a:extLst>
              <a:ext uri="{FF2B5EF4-FFF2-40B4-BE49-F238E27FC236}">
                <a16:creationId xmlns:a16="http://schemas.microsoft.com/office/drawing/2014/main" id="{536E083F-A2DA-4C35-A13A-28D8AD1CA244}"/>
              </a:ext>
            </a:extLst>
          </p:cNvPr>
          <p:cNvSpPr/>
          <p:nvPr/>
        </p:nvSpPr>
        <p:spPr>
          <a:xfrm>
            <a:off x="2972164" y="5435604"/>
            <a:ext cx="327660" cy="208915"/>
          </a:xfrm>
          <a:custGeom>
            <a:avLst/>
            <a:gdLst/>
            <a:ahLst/>
            <a:cxnLst/>
            <a:rect l="l" t="t" r="r" b="b"/>
            <a:pathLst>
              <a:path w="327660" h="208914">
                <a:moveTo>
                  <a:pt x="0" y="0"/>
                </a:moveTo>
                <a:lnTo>
                  <a:pt x="223266" y="0"/>
                </a:lnTo>
                <a:lnTo>
                  <a:pt x="327660" y="104393"/>
                </a:lnTo>
                <a:lnTo>
                  <a:pt x="223266" y="208787"/>
                </a:lnTo>
                <a:lnTo>
                  <a:pt x="0" y="208787"/>
                </a:lnTo>
                <a:lnTo>
                  <a:pt x="104393" y="104393"/>
                </a:lnTo>
                <a:lnTo>
                  <a:pt x="0" y="0"/>
                </a:lnTo>
                <a:close/>
              </a:path>
            </a:pathLst>
          </a:custGeom>
          <a:ln w="12191">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8" name="object 39">
            <a:extLst>
              <a:ext uri="{FF2B5EF4-FFF2-40B4-BE49-F238E27FC236}">
                <a16:creationId xmlns:a16="http://schemas.microsoft.com/office/drawing/2014/main" id="{09BCBA8D-46AA-44AF-9530-284CF1BE8E92}"/>
              </a:ext>
            </a:extLst>
          </p:cNvPr>
          <p:cNvSpPr/>
          <p:nvPr/>
        </p:nvSpPr>
        <p:spPr>
          <a:xfrm>
            <a:off x="4227941" y="5338068"/>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9" name="object 40">
            <a:extLst>
              <a:ext uri="{FF2B5EF4-FFF2-40B4-BE49-F238E27FC236}">
                <a16:creationId xmlns:a16="http://schemas.microsoft.com/office/drawing/2014/main" id="{13B85807-3063-429E-B036-9FCEFF43D9A3}"/>
              </a:ext>
            </a:extLst>
          </p:cNvPr>
          <p:cNvSpPr/>
          <p:nvPr/>
        </p:nvSpPr>
        <p:spPr>
          <a:xfrm>
            <a:off x="4296521" y="5435604"/>
            <a:ext cx="327660" cy="208915"/>
          </a:xfrm>
          <a:custGeom>
            <a:avLst/>
            <a:gdLst/>
            <a:ahLst/>
            <a:cxnLst/>
            <a:rect l="l" t="t" r="r" b="b"/>
            <a:pathLst>
              <a:path w="327660" h="208914">
                <a:moveTo>
                  <a:pt x="223265" y="0"/>
                </a:moveTo>
                <a:lnTo>
                  <a:pt x="0" y="0"/>
                </a:lnTo>
                <a:lnTo>
                  <a:pt x="104393" y="104393"/>
                </a:lnTo>
                <a:lnTo>
                  <a:pt x="0" y="208787"/>
                </a:lnTo>
                <a:lnTo>
                  <a:pt x="223265" y="208787"/>
                </a:lnTo>
                <a:lnTo>
                  <a:pt x="327659" y="104393"/>
                </a:lnTo>
                <a:lnTo>
                  <a:pt x="223265"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40" name="object 41">
            <a:extLst>
              <a:ext uri="{FF2B5EF4-FFF2-40B4-BE49-F238E27FC236}">
                <a16:creationId xmlns:a16="http://schemas.microsoft.com/office/drawing/2014/main" id="{DF24883E-6F19-4891-BAF3-65304C7FC1E4}"/>
              </a:ext>
            </a:extLst>
          </p:cNvPr>
          <p:cNvSpPr/>
          <p:nvPr/>
        </p:nvSpPr>
        <p:spPr>
          <a:xfrm>
            <a:off x="4296521" y="5435604"/>
            <a:ext cx="327660" cy="208915"/>
          </a:xfrm>
          <a:custGeom>
            <a:avLst/>
            <a:gdLst/>
            <a:ahLst/>
            <a:cxnLst/>
            <a:rect l="l" t="t" r="r" b="b"/>
            <a:pathLst>
              <a:path w="327660" h="208914">
                <a:moveTo>
                  <a:pt x="0" y="0"/>
                </a:moveTo>
                <a:lnTo>
                  <a:pt x="223265" y="0"/>
                </a:lnTo>
                <a:lnTo>
                  <a:pt x="327659" y="104393"/>
                </a:lnTo>
                <a:lnTo>
                  <a:pt x="223265" y="208787"/>
                </a:lnTo>
                <a:lnTo>
                  <a:pt x="0" y="208787"/>
                </a:lnTo>
                <a:lnTo>
                  <a:pt x="104393" y="104393"/>
                </a:lnTo>
                <a:lnTo>
                  <a:pt x="0" y="0"/>
                </a:lnTo>
                <a:close/>
              </a:path>
            </a:pathLst>
          </a:custGeom>
          <a:ln w="12192">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41" name="object 42">
            <a:extLst>
              <a:ext uri="{FF2B5EF4-FFF2-40B4-BE49-F238E27FC236}">
                <a16:creationId xmlns:a16="http://schemas.microsoft.com/office/drawing/2014/main" id="{CF0AD4EB-4996-4E85-8C80-0533A494D9F0}"/>
              </a:ext>
            </a:extLst>
          </p:cNvPr>
          <p:cNvSpPr/>
          <p:nvPr/>
        </p:nvSpPr>
        <p:spPr>
          <a:xfrm>
            <a:off x="5550772" y="5338068"/>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42" name="object 43">
            <a:extLst>
              <a:ext uri="{FF2B5EF4-FFF2-40B4-BE49-F238E27FC236}">
                <a16:creationId xmlns:a16="http://schemas.microsoft.com/office/drawing/2014/main" id="{A3311DF6-3FD6-4F51-8230-2B3149C8F269}"/>
              </a:ext>
            </a:extLst>
          </p:cNvPr>
          <p:cNvSpPr/>
          <p:nvPr/>
        </p:nvSpPr>
        <p:spPr>
          <a:xfrm>
            <a:off x="5619353" y="5435604"/>
            <a:ext cx="327660" cy="208915"/>
          </a:xfrm>
          <a:custGeom>
            <a:avLst/>
            <a:gdLst/>
            <a:ahLst/>
            <a:cxnLst/>
            <a:rect l="l" t="t" r="r" b="b"/>
            <a:pathLst>
              <a:path w="327660" h="208914">
                <a:moveTo>
                  <a:pt x="223265" y="0"/>
                </a:moveTo>
                <a:lnTo>
                  <a:pt x="0" y="0"/>
                </a:lnTo>
                <a:lnTo>
                  <a:pt x="104394" y="104393"/>
                </a:lnTo>
                <a:lnTo>
                  <a:pt x="0" y="208787"/>
                </a:lnTo>
                <a:lnTo>
                  <a:pt x="223265" y="208787"/>
                </a:lnTo>
                <a:lnTo>
                  <a:pt x="327660" y="104393"/>
                </a:lnTo>
                <a:lnTo>
                  <a:pt x="223265"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43" name="object 44">
            <a:extLst>
              <a:ext uri="{FF2B5EF4-FFF2-40B4-BE49-F238E27FC236}">
                <a16:creationId xmlns:a16="http://schemas.microsoft.com/office/drawing/2014/main" id="{77DCCF38-280F-4F37-85CE-2DF385562BE5}"/>
              </a:ext>
            </a:extLst>
          </p:cNvPr>
          <p:cNvSpPr/>
          <p:nvPr/>
        </p:nvSpPr>
        <p:spPr>
          <a:xfrm>
            <a:off x="5619353" y="5435604"/>
            <a:ext cx="327660" cy="208915"/>
          </a:xfrm>
          <a:custGeom>
            <a:avLst/>
            <a:gdLst/>
            <a:ahLst/>
            <a:cxnLst/>
            <a:rect l="l" t="t" r="r" b="b"/>
            <a:pathLst>
              <a:path w="327660" h="208914">
                <a:moveTo>
                  <a:pt x="0" y="0"/>
                </a:moveTo>
                <a:lnTo>
                  <a:pt x="223265" y="0"/>
                </a:lnTo>
                <a:lnTo>
                  <a:pt x="327660" y="104393"/>
                </a:lnTo>
                <a:lnTo>
                  <a:pt x="223265" y="208787"/>
                </a:lnTo>
                <a:lnTo>
                  <a:pt x="0" y="208787"/>
                </a:lnTo>
                <a:lnTo>
                  <a:pt x="104394" y="104393"/>
                </a:lnTo>
                <a:lnTo>
                  <a:pt x="0" y="0"/>
                </a:lnTo>
                <a:close/>
              </a:path>
            </a:pathLst>
          </a:custGeom>
          <a:ln w="12191">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44" name="object 45">
            <a:extLst>
              <a:ext uri="{FF2B5EF4-FFF2-40B4-BE49-F238E27FC236}">
                <a16:creationId xmlns:a16="http://schemas.microsoft.com/office/drawing/2014/main" id="{73EE1128-7E7B-4419-9A36-782F8CFAF750}"/>
              </a:ext>
            </a:extLst>
          </p:cNvPr>
          <p:cNvSpPr/>
          <p:nvPr/>
        </p:nvSpPr>
        <p:spPr>
          <a:xfrm>
            <a:off x="6875129" y="5338068"/>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45" name="object 46">
            <a:extLst>
              <a:ext uri="{FF2B5EF4-FFF2-40B4-BE49-F238E27FC236}">
                <a16:creationId xmlns:a16="http://schemas.microsoft.com/office/drawing/2014/main" id="{6D9A51C5-E117-4D5D-85FE-C966AF9A1262}"/>
              </a:ext>
            </a:extLst>
          </p:cNvPr>
          <p:cNvSpPr/>
          <p:nvPr/>
        </p:nvSpPr>
        <p:spPr>
          <a:xfrm>
            <a:off x="6943708" y="5435604"/>
            <a:ext cx="327660" cy="208915"/>
          </a:xfrm>
          <a:custGeom>
            <a:avLst/>
            <a:gdLst/>
            <a:ahLst/>
            <a:cxnLst/>
            <a:rect l="l" t="t" r="r" b="b"/>
            <a:pathLst>
              <a:path w="327659" h="208914">
                <a:moveTo>
                  <a:pt x="223265" y="0"/>
                </a:moveTo>
                <a:lnTo>
                  <a:pt x="0" y="0"/>
                </a:lnTo>
                <a:lnTo>
                  <a:pt x="104394" y="104393"/>
                </a:lnTo>
                <a:lnTo>
                  <a:pt x="0" y="208787"/>
                </a:lnTo>
                <a:lnTo>
                  <a:pt x="223265" y="208787"/>
                </a:lnTo>
                <a:lnTo>
                  <a:pt x="327659" y="104393"/>
                </a:lnTo>
                <a:lnTo>
                  <a:pt x="223265"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46" name="object 47">
            <a:extLst>
              <a:ext uri="{FF2B5EF4-FFF2-40B4-BE49-F238E27FC236}">
                <a16:creationId xmlns:a16="http://schemas.microsoft.com/office/drawing/2014/main" id="{89963DCA-C740-40C8-B131-3E771A6117BC}"/>
              </a:ext>
            </a:extLst>
          </p:cNvPr>
          <p:cNvSpPr/>
          <p:nvPr/>
        </p:nvSpPr>
        <p:spPr>
          <a:xfrm>
            <a:off x="6943708" y="5435604"/>
            <a:ext cx="327660" cy="208915"/>
          </a:xfrm>
          <a:custGeom>
            <a:avLst/>
            <a:gdLst/>
            <a:ahLst/>
            <a:cxnLst/>
            <a:rect l="l" t="t" r="r" b="b"/>
            <a:pathLst>
              <a:path w="327659" h="208914">
                <a:moveTo>
                  <a:pt x="0" y="0"/>
                </a:moveTo>
                <a:lnTo>
                  <a:pt x="223265" y="0"/>
                </a:lnTo>
                <a:lnTo>
                  <a:pt x="327659" y="104393"/>
                </a:lnTo>
                <a:lnTo>
                  <a:pt x="223265" y="208787"/>
                </a:lnTo>
                <a:lnTo>
                  <a:pt x="0" y="208787"/>
                </a:lnTo>
                <a:lnTo>
                  <a:pt x="104394" y="104393"/>
                </a:lnTo>
                <a:lnTo>
                  <a:pt x="0" y="0"/>
                </a:lnTo>
                <a:close/>
              </a:path>
            </a:pathLst>
          </a:custGeom>
          <a:ln w="12192">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423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14625" y="152123"/>
            <a:ext cx="5862106"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a:t>
            </a:r>
            <a:r>
              <a:rPr lang="en-US" sz="1400" b="1" dirty="0">
                <a:latin typeface="Arial" panose="020B0604020202020204" pitchFamily="34" charset="0"/>
              </a:rPr>
              <a:t>Impact Of Government Subsidies On Businesses</a:t>
            </a:r>
          </a:p>
        </p:txBody>
      </p:sp>
      <p:sp>
        <p:nvSpPr>
          <p:cNvPr id="2" name="TextBox 1">
            <a:extLst>
              <a:ext uri="{FF2B5EF4-FFF2-40B4-BE49-F238E27FC236}">
                <a16:creationId xmlns:a16="http://schemas.microsoft.com/office/drawing/2014/main" id="{4C4D00CC-6F57-5D16-8F62-DBDF8430C6DD}"/>
              </a:ext>
            </a:extLst>
          </p:cNvPr>
          <p:cNvSpPr txBox="1"/>
          <p:nvPr/>
        </p:nvSpPr>
        <p:spPr>
          <a:xfrm>
            <a:off x="147755" y="888028"/>
            <a:ext cx="8848490" cy="4749698"/>
          </a:xfrm>
          <a:prstGeom prst="rect">
            <a:avLst/>
          </a:prstGeom>
          <a:solidFill>
            <a:schemeClr val="bg1">
              <a:lumMod val="95000"/>
            </a:schemeClr>
          </a:solidFill>
          <a:ln>
            <a:solidFill>
              <a:schemeClr val="tx1"/>
            </a:solidFill>
          </a:ln>
        </p:spPr>
        <p:txBody>
          <a:bodyPr wrap="square" rtlCol="0">
            <a:spAutoFit/>
          </a:bodyPr>
          <a:lstStyle/>
          <a:p>
            <a:pPr marL="171450" indent="-171450" fontAlgn="b">
              <a:lnSpc>
                <a:spcPct val="150000"/>
              </a:lnSpc>
              <a:buFont typeface="Arial" panose="020B0604020202020204" pitchFamily="34" charset="0"/>
              <a:buChar char="•"/>
            </a:pPr>
            <a:r>
              <a:rPr lang="en-IN" sz="1200" dirty="0">
                <a:latin typeface="Arial" panose="020B0604020202020204" pitchFamily="34" charset="0"/>
                <a:cs typeface="Arial" panose="020B0604020202020204" pitchFamily="34" charset="0"/>
              </a:rPr>
              <a:t>XXX</a:t>
            </a:r>
            <a:r>
              <a:rPr lang="en-US" sz="1200" dirty="0">
                <a:latin typeface="Arial" panose="020B0604020202020204" pitchFamily="34" charset="0"/>
              </a:rPr>
              <a:t>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noProof="1">
              <a:latin typeface="Arial" panose="020B0604020202020204" pitchFamily="34" charset="0"/>
              <a:cs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noProof="1">
              <a:latin typeface="Arial" panose="020B0604020202020204" pitchFamily="34" charset="0"/>
              <a:cs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noProof="1">
              <a:latin typeface="Arial" panose="020B0604020202020204" pitchFamily="34" charset="0"/>
              <a:cs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p:txBody>
      </p:sp>
      <p:sp>
        <p:nvSpPr>
          <p:cNvPr id="4" name="TextBox 3">
            <a:extLst>
              <a:ext uri="{FF2B5EF4-FFF2-40B4-BE49-F238E27FC236}">
                <a16:creationId xmlns:a16="http://schemas.microsoft.com/office/drawing/2014/main" id="{6DDCE12B-D81B-5928-0A04-F63232A36780}"/>
              </a:ext>
            </a:extLst>
          </p:cNvPr>
          <p:cNvSpPr txBox="1"/>
          <p:nvPr/>
        </p:nvSpPr>
        <p:spPr>
          <a:xfrm>
            <a:off x="3392557" y="6304303"/>
            <a:ext cx="5552660"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Thinking Electronic </a:t>
            </a:r>
            <a:r>
              <a:rPr lang="en-US" sz="1000" dirty="0">
                <a:latin typeface="Arial" panose="020B0604020202020204" pitchFamily="34" charset="0"/>
                <a:cs typeface="Arial" panose="020B0604020202020204" pitchFamily="34" charset="0"/>
              </a:rPr>
              <a:t>Company Website, Annual Reports, Company Presentation, etc.</a:t>
            </a:r>
            <a:endParaRPr lang="en-IN" sz="1000" dirty="0">
              <a:latin typeface="Arial" panose="020B0604020202020204" pitchFamily="34" charset="0"/>
              <a:cs typeface="Arial" panose="020B0604020202020204" pitchFamily="34" charset="0"/>
            </a:endParaRPr>
          </a:p>
        </p:txBody>
      </p:sp>
      <p:pic>
        <p:nvPicPr>
          <p:cNvPr id="3" name="Picture 2" descr="Text&#10;&#10;Description automatically generated">
            <a:extLst>
              <a:ext uri="{FF2B5EF4-FFF2-40B4-BE49-F238E27FC236}">
                <a16:creationId xmlns:a16="http://schemas.microsoft.com/office/drawing/2014/main" id="{62B596A3-3DDB-4532-E964-FD62897EA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30235745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14625" y="152123"/>
            <a:ext cx="5862106"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Peer Benchmarking </a:t>
            </a:r>
            <a:endParaRPr lang="en-US" sz="1400" b="1" dirty="0">
              <a:latin typeface="Arial" panose="020B0604020202020204" pitchFamily="34" charset="0"/>
            </a:endParaRPr>
          </a:p>
        </p:txBody>
      </p:sp>
      <p:sp>
        <p:nvSpPr>
          <p:cNvPr id="4" name="TextBox 3">
            <a:extLst>
              <a:ext uri="{FF2B5EF4-FFF2-40B4-BE49-F238E27FC236}">
                <a16:creationId xmlns:a16="http://schemas.microsoft.com/office/drawing/2014/main" id="{6DDCE12B-D81B-5928-0A04-F63232A36780}"/>
              </a:ext>
            </a:extLst>
          </p:cNvPr>
          <p:cNvSpPr txBox="1"/>
          <p:nvPr/>
        </p:nvSpPr>
        <p:spPr>
          <a:xfrm>
            <a:off x="1033670" y="6390270"/>
            <a:ext cx="7845287"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TechSci Research, </a:t>
            </a:r>
            <a:r>
              <a:rPr lang="en-US" sz="1000" dirty="0">
                <a:latin typeface="Arial" panose="020B0604020202020204" pitchFamily="34" charset="0"/>
                <a:cs typeface="Arial" panose="020B0604020202020204" pitchFamily="34" charset="0"/>
              </a:rPr>
              <a:t>Thinking Electronic Company Website, Annual Reports, Company Presentation, etc.</a:t>
            </a:r>
          </a:p>
        </p:txBody>
      </p:sp>
      <p:graphicFrame>
        <p:nvGraphicFramePr>
          <p:cNvPr id="2" name="Table 4">
            <a:extLst>
              <a:ext uri="{FF2B5EF4-FFF2-40B4-BE49-F238E27FC236}">
                <a16:creationId xmlns:a16="http://schemas.microsoft.com/office/drawing/2014/main" id="{97C55CD1-6DA6-FC22-8421-C3B507A761CB}"/>
              </a:ext>
            </a:extLst>
          </p:cNvPr>
          <p:cNvGraphicFramePr>
            <a:graphicFrameLocks noGrp="1"/>
          </p:cNvGraphicFramePr>
          <p:nvPr>
            <p:extLst>
              <p:ext uri="{D42A27DB-BD31-4B8C-83A1-F6EECF244321}">
                <p14:modId xmlns:p14="http://schemas.microsoft.com/office/powerpoint/2010/main" val="2846451818"/>
              </p:ext>
            </p:extLst>
          </p:nvPr>
        </p:nvGraphicFramePr>
        <p:xfrm>
          <a:off x="178563" y="900120"/>
          <a:ext cx="3969365" cy="914400"/>
        </p:xfrm>
        <a:graphic>
          <a:graphicData uri="http://schemas.openxmlformats.org/drawingml/2006/table">
            <a:tbl>
              <a:tblPr firstRow="1" bandRow="1">
                <a:tableStyleId>{5C22544A-7EE6-4342-B048-85BDC9FD1C3A}</a:tableStyleId>
              </a:tblPr>
              <a:tblGrid>
                <a:gridCol w="1721147">
                  <a:extLst>
                    <a:ext uri="{9D8B030D-6E8A-4147-A177-3AD203B41FA5}">
                      <a16:colId xmlns:a16="http://schemas.microsoft.com/office/drawing/2014/main" val="4157294585"/>
                    </a:ext>
                  </a:extLst>
                </a:gridCol>
                <a:gridCol w="2248218">
                  <a:extLst>
                    <a:ext uri="{9D8B030D-6E8A-4147-A177-3AD203B41FA5}">
                      <a16:colId xmlns:a16="http://schemas.microsoft.com/office/drawing/2014/main" val="1950820938"/>
                    </a:ext>
                  </a:extLst>
                </a:gridCol>
              </a:tblGrid>
              <a:tr h="0">
                <a:tc gridSpan="2">
                  <a:txBody>
                    <a:bodyPr/>
                    <a:lstStyle/>
                    <a:p>
                      <a:pPr algn="ctr" fontAlgn="ctr"/>
                      <a:r>
                        <a:rPr lang="en-IN" sz="1200" u="none" strike="noStrike" dirty="0">
                          <a:effectLst/>
                          <a:latin typeface="Arial" panose="020B0604020202020204" pitchFamily="34" charset="0"/>
                          <a:cs typeface="Arial" panose="020B0604020202020204" pitchFamily="34" charset="0"/>
                        </a:rPr>
                        <a:t>Key Competitors– By Product &amp; By Market</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hMerge="1">
                  <a:txBody>
                    <a:bodyPr/>
                    <a:lstStyle/>
                    <a:p>
                      <a:endParaRPr lang="en-IN"/>
                    </a:p>
                  </a:txBody>
                  <a:tcPr/>
                </a:tc>
                <a:extLst>
                  <a:ext uri="{0D108BD9-81ED-4DB2-BD59-A6C34878D82A}">
                    <a16:rowId xmlns:a16="http://schemas.microsoft.com/office/drawing/2014/main" val="574833713"/>
                  </a:ext>
                </a:extLst>
              </a:tr>
              <a:tr h="0">
                <a:tc>
                  <a:txBody>
                    <a:bodyPr/>
                    <a:lstStyle/>
                    <a:p>
                      <a:pPr algn="ctr" fontAlgn="ctr"/>
                      <a:r>
                        <a:rPr lang="en-IN" sz="1200" b="1" u="none" strike="noStrike" dirty="0">
                          <a:solidFill>
                            <a:schemeClr val="bg1"/>
                          </a:solidFill>
                          <a:effectLst/>
                          <a:latin typeface="Arial" panose="020B0604020202020204" pitchFamily="34" charset="0"/>
                          <a:cs typeface="Arial" panose="020B0604020202020204" pitchFamily="34" charset="0"/>
                        </a:rPr>
                        <a:t>Company Name </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ctr"/>
                      <a:r>
                        <a:rPr lang="en-IN" sz="1200" b="1" u="none" strike="noStrike" dirty="0">
                          <a:solidFill>
                            <a:schemeClr val="bg1"/>
                          </a:solidFill>
                          <a:effectLst/>
                          <a:latin typeface="Arial" panose="020B0604020202020204" pitchFamily="34" charset="0"/>
                          <a:cs typeface="Arial" panose="020B0604020202020204" pitchFamily="34" charset="0"/>
                        </a:rPr>
                        <a:t>Headquarters Location</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extLst>
                  <a:ext uri="{0D108BD9-81ED-4DB2-BD59-A6C34878D82A}">
                    <a16:rowId xmlns:a16="http://schemas.microsoft.com/office/drawing/2014/main" val="2167799434"/>
                  </a:ext>
                </a:extLst>
              </a:tr>
              <a:tr h="0">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952856978"/>
                  </a:ext>
                </a:extLst>
              </a:tr>
              <a:tr h="0">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661175044"/>
                  </a:ext>
                </a:extLst>
              </a:tr>
              <a:tr h="0">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760269158"/>
                  </a:ext>
                </a:extLst>
              </a:tr>
            </a:tbl>
          </a:graphicData>
        </a:graphic>
      </p:graphicFrame>
      <p:sp>
        <p:nvSpPr>
          <p:cNvPr id="5" name="TextBox 4">
            <a:extLst>
              <a:ext uri="{FF2B5EF4-FFF2-40B4-BE49-F238E27FC236}">
                <a16:creationId xmlns:a16="http://schemas.microsoft.com/office/drawing/2014/main" id="{E5A1F3AD-ECBE-61BB-4F25-9B377C2CD087}"/>
              </a:ext>
            </a:extLst>
          </p:cNvPr>
          <p:cNvSpPr txBox="1"/>
          <p:nvPr/>
        </p:nvSpPr>
        <p:spPr>
          <a:xfrm>
            <a:off x="178563" y="4445688"/>
            <a:ext cx="8588416" cy="1443152"/>
          </a:xfrm>
          <a:prstGeom prst="rect">
            <a:avLst/>
          </a:prstGeom>
          <a:solidFill>
            <a:schemeClr val="bg1">
              <a:lumMod val="95000"/>
            </a:schemeClr>
          </a:solidFill>
          <a:ln>
            <a:solidFill>
              <a:schemeClr val="tx1"/>
            </a:solidFill>
          </a:ln>
        </p:spPr>
        <p:txBody>
          <a:bodyPr wrap="square" rtlCol="0">
            <a:spAutoFit/>
          </a:bodyPr>
          <a:lstStyle/>
          <a:p>
            <a:pPr marL="171450" indent="-171450" rtl="0" eaLnBrk="1" fontAlgn="ctr" latinLnBrk="0" hangingPunct="1">
              <a:lnSpc>
                <a:spcPct val="150000"/>
              </a:lnSpc>
              <a:spcBef>
                <a:spcPts val="0"/>
              </a:spcBef>
              <a:spcAft>
                <a:spcPts val="0"/>
              </a:spcAft>
              <a:buFont typeface="Arial" panose="020B0604020202020204" pitchFamily="34" charset="0"/>
              <a:buChar char="•"/>
            </a:pPr>
            <a:r>
              <a:rPr lang="en-IN" sz="1200" dirty="0">
                <a:latin typeface="Arial" panose="020B0604020202020204" pitchFamily="34" charset="0"/>
                <a:cs typeface="Arial" panose="020B0604020202020204" pitchFamily="34" charset="0"/>
              </a:rPr>
              <a:t>XXX</a:t>
            </a:r>
            <a:endParaRPr lang="en-IN" sz="1200" i="0" u="none" strike="noStrike" dirty="0">
              <a:effectLst/>
              <a:latin typeface="Arial" panose="020B0604020202020204" pitchFamily="34" charset="0"/>
            </a:endParaRPr>
          </a:p>
          <a:p>
            <a:pPr marL="171450" indent="-171450">
              <a:lnSpc>
                <a:spcPct val="150000"/>
              </a:lnSpc>
              <a:buFont typeface="Arial" panose="020B0604020202020204" pitchFamily="34" charset="0"/>
              <a:buChar char="•"/>
            </a:pPr>
            <a:r>
              <a:rPr lang="en-IN" sz="1200" dirty="0">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IN" sz="1200" dirty="0">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IN" sz="1200" dirty="0">
                <a:latin typeface="Arial" panose="020B0604020202020204" pitchFamily="34" charset="0"/>
                <a:cs typeface="Arial" panose="020B0604020202020204" pitchFamily="34" charset="0"/>
              </a:rPr>
              <a:t>XXX</a:t>
            </a:r>
          </a:p>
          <a:p>
            <a:pPr marL="171450" indent="-171450">
              <a:lnSpc>
                <a:spcPct val="150000"/>
              </a:lnSpc>
              <a:buFont typeface="Arial" panose="020B0604020202020204" pitchFamily="34" charset="0"/>
              <a:buChar char="•"/>
            </a:pPr>
            <a:r>
              <a:rPr lang="en-IN" sz="1200" dirty="0">
                <a:latin typeface="Arial" panose="020B0604020202020204" pitchFamily="34" charset="0"/>
                <a:cs typeface="Arial" panose="020B0604020202020204" pitchFamily="34" charset="0"/>
              </a:rPr>
              <a:t>XXX</a:t>
            </a:r>
          </a:p>
        </p:txBody>
      </p:sp>
      <p:graphicFrame>
        <p:nvGraphicFramePr>
          <p:cNvPr id="6" name="Table 4">
            <a:extLst>
              <a:ext uri="{FF2B5EF4-FFF2-40B4-BE49-F238E27FC236}">
                <a16:creationId xmlns:a16="http://schemas.microsoft.com/office/drawing/2014/main" id="{9698CFC8-54FC-638A-16E7-7730894F70F7}"/>
              </a:ext>
            </a:extLst>
          </p:cNvPr>
          <p:cNvGraphicFramePr>
            <a:graphicFrameLocks noGrp="1"/>
          </p:cNvGraphicFramePr>
          <p:nvPr>
            <p:extLst>
              <p:ext uri="{D42A27DB-BD31-4B8C-83A1-F6EECF244321}">
                <p14:modId xmlns:p14="http://schemas.microsoft.com/office/powerpoint/2010/main" val="4034750448"/>
              </p:ext>
            </p:extLst>
          </p:nvPr>
        </p:nvGraphicFramePr>
        <p:xfrm>
          <a:off x="4386470" y="900120"/>
          <a:ext cx="4380509" cy="3291840"/>
        </p:xfrm>
        <a:graphic>
          <a:graphicData uri="http://schemas.openxmlformats.org/drawingml/2006/table">
            <a:tbl>
              <a:tblPr firstRow="1" bandRow="1">
                <a:tableStyleId>{5C22544A-7EE6-4342-B048-85BDC9FD1C3A}</a:tableStyleId>
              </a:tblPr>
              <a:tblGrid>
                <a:gridCol w="2576050">
                  <a:extLst>
                    <a:ext uri="{9D8B030D-6E8A-4147-A177-3AD203B41FA5}">
                      <a16:colId xmlns:a16="http://schemas.microsoft.com/office/drawing/2014/main" val="4157294585"/>
                    </a:ext>
                  </a:extLst>
                </a:gridCol>
                <a:gridCol w="1804459">
                  <a:extLst>
                    <a:ext uri="{9D8B030D-6E8A-4147-A177-3AD203B41FA5}">
                      <a16:colId xmlns:a16="http://schemas.microsoft.com/office/drawing/2014/main" val="1950820938"/>
                    </a:ext>
                  </a:extLst>
                </a:gridCol>
              </a:tblGrid>
              <a:tr h="219456">
                <a:tc gridSpan="2">
                  <a:txBody>
                    <a:bodyPr/>
                    <a:lstStyle/>
                    <a:p>
                      <a:pPr algn="ctr" fontAlgn="ctr"/>
                      <a:r>
                        <a:rPr lang="en-IN" sz="1200" u="none" strike="noStrike" dirty="0">
                          <a:effectLst/>
                          <a:latin typeface="Arial" panose="020B0604020202020204" pitchFamily="34" charset="0"/>
                          <a:cs typeface="Arial" panose="020B0604020202020204" pitchFamily="34" charset="0"/>
                        </a:rPr>
                        <a:t>Other Competitors – By Product &amp; By Market</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hMerge="1">
                  <a:txBody>
                    <a:bodyPr/>
                    <a:lstStyle/>
                    <a:p>
                      <a:pPr algn="ctr" fontAlgn="ctr"/>
                      <a:r>
                        <a:rPr lang="en-IN" sz="1200" u="none" strike="noStrike" dirty="0">
                          <a:effectLst/>
                          <a:latin typeface="Arial" panose="020B0604020202020204" pitchFamily="34" charset="0"/>
                          <a:cs typeface="Arial" panose="020B0604020202020204" pitchFamily="34" charset="0"/>
                        </a:rPr>
                        <a:t>Munich, Germany</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760269158"/>
                  </a:ext>
                </a:extLst>
              </a:tr>
              <a:tr h="219456">
                <a:tc>
                  <a:txBody>
                    <a:bodyPr/>
                    <a:lstStyle/>
                    <a:p>
                      <a:pPr algn="ctr" fontAlgn="ctr"/>
                      <a:r>
                        <a:rPr lang="en-IN" sz="1200" b="1" u="none" strike="noStrike" dirty="0">
                          <a:solidFill>
                            <a:schemeClr val="bg1"/>
                          </a:solidFill>
                          <a:effectLst/>
                          <a:latin typeface="Arial" panose="020B0604020202020204" pitchFamily="34" charset="0"/>
                          <a:cs typeface="Arial" panose="020B0604020202020204" pitchFamily="34" charset="0"/>
                        </a:rPr>
                        <a:t>Company Name </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ctr"/>
                      <a:r>
                        <a:rPr lang="en-IN" sz="1200" b="1" u="none" strike="noStrike" dirty="0">
                          <a:solidFill>
                            <a:schemeClr val="bg1"/>
                          </a:solidFill>
                          <a:effectLst/>
                          <a:latin typeface="Arial" panose="020B0604020202020204" pitchFamily="34" charset="0"/>
                          <a:cs typeface="Arial" panose="020B0604020202020204" pitchFamily="34" charset="0"/>
                        </a:rPr>
                        <a:t>Headquarters Location</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extLst>
                  <a:ext uri="{0D108BD9-81ED-4DB2-BD59-A6C34878D82A}">
                    <a16:rowId xmlns:a16="http://schemas.microsoft.com/office/drawing/2014/main" val="3191453967"/>
                  </a:ext>
                </a:extLst>
              </a:tr>
              <a:tr h="219456">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062418781"/>
                  </a:ext>
                </a:extLst>
              </a:tr>
              <a:tr h="219456">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54104644"/>
                  </a:ext>
                </a:extLst>
              </a:tr>
              <a:tr h="219456">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550682277"/>
                  </a:ext>
                </a:extLst>
              </a:tr>
              <a:tr h="219456">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205916003"/>
                  </a:ext>
                </a:extLst>
              </a:tr>
              <a:tr h="219456">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361070478"/>
                  </a:ext>
                </a:extLst>
              </a:tr>
              <a:tr h="219456">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441210303"/>
                  </a:ext>
                </a:extLst>
              </a:tr>
              <a:tr h="219456">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383115686"/>
                  </a:ext>
                </a:extLst>
              </a:tr>
              <a:tr h="219456">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891958035"/>
                  </a:ext>
                </a:extLst>
              </a:tr>
              <a:tr h="219456">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42784971"/>
                  </a:ext>
                </a:extLst>
              </a:tr>
              <a:tr h="219456">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41089751"/>
                  </a:ext>
                </a:extLst>
              </a:tr>
              <a:tr h="219456">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053361122"/>
                  </a:ext>
                </a:extLst>
              </a:tr>
              <a:tr h="219456">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63584392"/>
                  </a:ext>
                </a:extLst>
              </a:tr>
              <a:tr h="219456">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743365386"/>
                  </a:ext>
                </a:extLst>
              </a:tr>
            </a:tbl>
          </a:graphicData>
        </a:graphic>
      </p:graphicFrame>
      <p:graphicFrame>
        <p:nvGraphicFramePr>
          <p:cNvPr id="7" name="Table 4">
            <a:extLst>
              <a:ext uri="{FF2B5EF4-FFF2-40B4-BE49-F238E27FC236}">
                <a16:creationId xmlns:a16="http://schemas.microsoft.com/office/drawing/2014/main" id="{7725BFA4-536C-C1A4-BA5B-D8935CE416B3}"/>
              </a:ext>
            </a:extLst>
          </p:cNvPr>
          <p:cNvGraphicFramePr>
            <a:graphicFrameLocks noGrp="1"/>
          </p:cNvGraphicFramePr>
          <p:nvPr>
            <p:extLst>
              <p:ext uri="{D42A27DB-BD31-4B8C-83A1-F6EECF244321}">
                <p14:modId xmlns:p14="http://schemas.microsoft.com/office/powerpoint/2010/main" val="749720093"/>
              </p:ext>
            </p:extLst>
          </p:nvPr>
        </p:nvGraphicFramePr>
        <p:xfrm>
          <a:off x="178563" y="2363160"/>
          <a:ext cx="3969365" cy="1828800"/>
        </p:xfrm>
        <a:graphic>
          <a:graphicData uri="http://schemas.openxmlformats.org/drawingml/2006/table">
            <a:tbl>
              <a:tblPr firstRow="1" bandRow="1">
                <a:tableStyleId>{5C22544A-7EE6-4342-B048-85BDC9FD1C3A}</a:tableStyleId>
              </a:tblPr>
              <a:tblGrid>
                <a:gridCol w="2334269">
                  <a:extLst>
                    <a:ext uri="{9D8B030D-6E8A-4147-A177-3AD203B41FA5}">
                      <a16:colId xmlns:a16="http://schemas.microsoft.com/office/drawing/2014/main" val="4157294585"/>
                    </a:ext>
                  </a:extLst>
                </a:gridCol>
                <a:gridCol w="1635096">
                  <a:extLst>
                    <a:ext uri="{9D8B030D-6E8A-4147-A177-3AD203B41FA5}">
                      <a16:colId xmlns:a16="http://schemas.microsoft.com/office/drawing/2014/main" val="1950820938"/>
                    </a:ext>
                  </a:extLst>
                </a:gridCol>
              </a:tblGrid>
              <a:tr h="203200">
                <a:tc gridSpan="2">
                  <a:txBody>
                    <a:bodyPr/>
                    <a:lstStyle/>
                    <a:p>
                      <a:pPr algn="ctr" fontAlgn="ctr"/>
                      <a:r>
                        <a:rPr lang="en-IN" sz="1200" u="none" strike="noStrike" dirty="0">
                          <a:effectLst/>
                          <a:latin typeface="Arial" panose="020B0604020202020204" pitchFamily="34" charset="0"/>
                          <a:cs typeface="Arial" panose="020B0604020202020204" pitchFamily="34" charset="0"/>
                        </a:rPr>
                        <a:t>Other Competitors – By Product &amp; By Market</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hMerge="1">
                  <a:txBody>
                    <a:bodyPr/>
                    <a:lstStyle/>
                    <a:p>
                      <a:pPr algn="ctr" fontAlgn="ctr"/>
                      <a:r>
                        <a:rPr lang="en-IN" sz="1200" u="none" strike="noStrike" dirty="0">
                          <a:effectLst/>
                          <a:latin typeface="Arial" panose="020B0604020202020204" pitchFamily="34" charset="0"/>
                          <a:cs typeface="Arial" panose="020B0604020202020204" pitchFamily="34" charset="0"/>
                        </a:rPr>
                        <a:t>Munich, Germany</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760269158"/>
                  </a:ext>
                </a:extLst>
              </a:tr>
              <a:tr h="406400">
                <a:tc>
                  <a:txBody>
                    <a:bodyPr/>
                    <a:lstStyle/>
                    <a:p>
                      <a:pPr algn="ctr" fontAlgn="ctr"/>
                      <a:r>
                        <a:rPr lang="en-IN" sz="1200" b="1" u="none" strike="noStrike" dirty="0">
                          <a:solidFill>
                            <a:schemeClr val="bg1"/>
                          </a:solidFill>
                          <a:effectLst/>
                          <a:latin typeface="Arial" panose="020B0604020202020204" pitchFamily="34" charset="0"/>
                          <a:cs typeface="Arial" panose="020B0604020202020204" pitchFamily="34" charset="0"/>
                        </a:rPr>
                        <a:t>Company Name </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ctr"/>
                      <a:r>
                        <a:rPr lang="en-IN" sz="1200" b="1" u="none" strike="noStrike" dirty="0">
                          <a:solidFill>
                            <a:schemeClr val="bg1"/>
                          </a:solidFill>
                          <a:effectLst/>
                          <a:latin typeface="Arial" panose="020B0604020202020204" pitchFamily="34" charset="0"/>
                          <a:cs typeface="Arial" panose="020B0604020202020204" pitchFamily="34" charset="0"/>
                        </a:rPr>
                        <a:t>Headquarters Location</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extLst>
                  <a:ext uri="{0D108BD9-81ED-4DB2-BD59-A6C34878D82A}">
                    <a16:rowId xmlns:a16="http://schemas.microsoft.com/office/drawing/2014/main" val="3191453967"/>
                  </a:ext>
                </a:extLst>
              </a:tr>
              <a:tr h="203200">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093408113"/>
                  </a:ext>
                </a:extLst>
              </a:tr>
              <a:tr h="406400">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369671423"/>
                  </a:ext>
                </a:extLst>
              </a:tr>
              <a:tr h="203200">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456200263"/>
                  </a:ext>
                </a:extLst>
              </a:tr>
              <a:tr h="406400">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793160266"/>
                  </a:ext>
                </a:extLst>
              </a:tr>
            </a:tbl>
          </a:graphicData>
        </a:graphic>
      </p:graphicFrame>
      <p:pic>
        <p:nvPicPr>
          <p:cNvPr id="3" name="Picture 2" descr="Text&#10;&#10;Description automatically generated">
            <a:extLst>
              <a:ext uri="{FF2B5EF4-FFF2-40B4-BE49-F238E27FC236}">
                <a16:creationId xmlns:a16="http://schemas.microsoft.com/office/drawing/2014/main" id="{B4FD2A1E-812F-55D8-485C-609D6ED43B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39283294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4">
            <a:extLst>
              <a:ext uri="{FF2B5EF4-FFF2-40B4-BE49-F238E27FC236}">
                <a16:creationId xmlns:a16="http://schemas.microsoft.com/office/drawing/2014/main" id="{0CA6FF7E-A121-CAE2-33D4-682C38AA85A5}"/>
              </a:ext>
            </a:extLst>
          </p:cNvPr>
          <p:cNvGraphicFramePr>
            <a:graphicFrameLocks noGrp="1"/>
          </p:cNvGraphicFramePr>
          <p:nvPr>
            <p:extLst>
              <p:ext uri="{D42A27DB-BD31-4B8C-83A1-F6EECF244321}">
                <p14:modId xmlns:p14="http://schemas.microsoft.com/office/powerpoint/2010/main" val="2429732425"/>
              </p:ext>
            </p:extLst>
          </p:nvPr>
        </p:nvGraphicFramePr>
        <p:xfrm>
          <a:off x="147754" y="4726965"/>
          <a:ext cx="8848489" cy="1097280"/>
        </p:xfrm>
        <a:graphic>
          <a:graphicData uri="http://schemas.openxmlformats.org/drawingml/2006/table">
            <a:tbl>
              <a:tblPr firstRow="1" bandRow="1">
                <a:tableStyleId>{5C22544A-7EE6-4342-B048-85BDC9FD1C3A}</a:tableStyleId>
              </a:tblPr>
              <a:tblGrid>
                <a:gridCol w="6271574">
                  <a:extLst>
                    <a:ext uri="{9D8B030D-6E8A-4147-A177-3AD203B41FA5}">
                      <a16:colId xmlns:a16="http://schemas.microsoft.com/office/drawing/2014/main" val="4157294585"/>
                    </a:ext>
                  </a:extLst>
                </a:gridCol>
                <a:gridCol w="2576915">
                  <a:extLst>
                    <a:ext uri="{9D8B030D-6E8A-4147-A177-3AD203B41FA5}">
                      <a16:colId xmlns:a16="http://schemas.microsoft.com/office/drawing/2014/main" val="1950820938"/>
                    </a:ext>
                  </a:extLst>
                </a:gridCol>
              </a:tblGrid>
              <a:tr h="0">
                <a:tc gridSpan="2">
                  <a:txBody>
                    <a:bodyPr/>
                    <a:lstStyle/>
                    <a:p>
                      <a:pPr algn="ctr"/>
                      <a:r>
                        <a:rPr lang="en-US" sz="1200" dirty="0">
                          <a:latin typeface="Arial" panose="020B0604020202020204" pitchFamily="34" charset="0"/>
                          <a:cs typeface="Arial" panose="020B0604020202020204" pitchFamily="34" charset="0"/>
                        </a:rPr>
                        <a:t>Factory Wage Structure: Direct/Indirect Salary Structure (As of 2021)</a:t>
                      </a:r>
                      <a:endParaRPr lang="en-IN" sz="1200" dirty="0">
                        <a:latin typeface="Arial" panose="020B0604020202020204" pitchFamily="34" charset="0"/>
                        <a:cs typeface="Arial" panose="020B0604020202020204" pitchFamily="34" charset="0"/>
                      </a:endParaRPr>
                    </a:p>
                  </a:txBody>
                  <a:tcPr anchor="ctr">
                    <a:solidFill>
                      <a:srgbClr val="222A35"/>
                    </a:solidFill>
                  </a:tcPr>
                </a:tc>
                <a:tc hMerge="1">
                  <a:txBody>
                    <a:bodyPr/>
                    <a:lstStyle/>
                    <a:p>
                      <a:endParaRPr lang="en-IN"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67799434"/>
                  </a:ext>
                </a:extLst>
              </a:tr>
              <a:tr h="0">
                <a:tc>
                  <a:txBody>
                    <a:bodyPr/>
                    <a:lstStyle/>
                    <a:p>
                      <a:pPr algn="ctr"/>
                      <a:r>
                        <a:rPr lang="en-IN" sz="1200" b="1" dirty="0">
                          <a:solidFill>
                            <a:schemeClr val="tx1"/>
                          </a:solidFill>
                          <a:latin typeface="Arial" panose="020B0604020202020204" pitchFamily="34" charset="0"/>
                          <a:cs typeface="Arial" panose="020B0604020202020204" pitchFamily="34" charset="0"/>
                        </a:rPr>
                        <a:t>Parameters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solidFill>
                            <a:schemeClr val="tx1"/>
                          </a:solidFill>
                          <a:latin typeface="Arial" panose="020B0604020202020204" pitchFamily="34" charset="0"/>
                          <a:cs typeface="Arial" panose="020B0604020202020204" pitchFamily="34" charset="0"/>
                        </a:rPr>
                        <a:t>USD/month</a:t>
                      </a:r>
                    </a:p>
                  </a:txBody>
                  <a:tcPr anchor="ctr"/>
                </a:tc>
                <a:extLst>
                  <a:ext uri="{0D108BD9-81ED-4DB2-BD59-A6C34878D82A}">
                    <a16:rowId xmlns:a16="http://schemas.microsoft.com/office/drawing/2014/main" val="1952856978"/>
                  </a:ext>
                </a:extLst>
              </a:tr>
              <a:tr h="0">
                <a:tc>
                  <a:txBody>
                    <a:bodyPr/>
                    <a:lstStyle/>
                    <a:p>
                      <a:pPr algn="ctr"/>
                      <a:r>
                        <a:rPr lang="en-IN" sz="1200" b="1" dirty="0">
                          <a:latin typeface="Arial" panose="020B0604020202020204" pitchFamily="34" charset="0"/>
                          <a:cs typeface="Arial" panose="020B0604020202020204" pitchFamily="34" charset="0"/>
                        </a:rPr>
                        <a:t>Direct Salary (Production)</a:t>
                      </a:r>
                    </a:p>
                  </a:txBody>
                  <a:tcPr anchor="ctr"/>
                </a:tc>
                <a:tc>
                  <a:txBody>
                    <a:bodyPr/>
                    <a:lstStyle/>
                    <a:p>
                      <a:pPr 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61175044"/>
                  </a:ext>
                </a:extLst>
              </a:tr>
              <a:tr h="0">
                <a:tc>
                  <a:txBody>
                    <a:bodyPr/>
                    <a:lstStyle/>
                    <a:p>
                      <a:pPr algn="ctr"/>
                      <a:r>
                        <a:rPr lang="en-IN" sz="1200" b="1" dirty="0">
                          <a:latin typeface="Arial" panose="020B0604020202020204" pitchFamily="34" charset="0"/>
                          <a:cs typeface="Arial" panose="020B0604020202020204" pitchFamily="34" charset="0"/>
                        </a:rPr>
                        <a:t>Indirect Salary (Others)</a:t>
                      </a:r>
                    </a:p>
                  </a:txBody>
                  <a:tcPr anchor="ctr"/>
                </a:tc>
                <a:tc>
                  <a:txBody>
                    <a:bodyPr/>
                    <a:lstStyle/>
                    <a:p>
                      <a:pPr algn="ctr"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60269158"/>
                  </a:ext>
                </a:extLst>
              </a:tr>
            </a:tbl>
          </a:graphicData>
        </a:graphic>
      </p:graphicFrame>
      <p:sp>
        <p:nvSpPr>
          <p:cNvPr id="12" name="TextBox 11">
            <a:extLst>
              <a:ext uri="{FF2B5EF4-FFF2-40B4-BE49-F238E27FC236}">
                <a16:creationId xmlns:a16="http://schemas.microsoft.com/office/drawing/2014/main" id="{5D740AAB-3C4E-4371-A580-6D6716365F41}"/>
              </a:ext>
            </a:extLst>
          </p:cNvPr>
          <p:cNvSpPr txBox="1"/>
          <p:nvPr/>
        </p:nvSpPr>
        <p:spPr>
          <a:xfrm>
            <a:off x="114625" y="233340"/>
            <a:ext cx="608739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a:t>
            </a:r>
            <a:r>
              <a:rPr lang="en-US" sz="1400" b="1" dirty="0">
                <a:latin typeface="Arial" panose="020B0604020202020204" pitchFamily="34" charset="0"/>
              </a:rPr>
              <a:t>Key Customers</a:t>
            </a:r>
          </a:p>
        </p:txBody>
      </p:sp>
      <p:sp>
        <p:nvSpPr>
          <p:cNvPr id="4" name="TextBox 3">
            <a:extLst>
              <a:ext uri="{FF2B5EF4-FFF2-40B4-BE49-F238E27FC236}">
                <a16:creationId xmlns:a16="http://schemas.microsoft.com/office/drawing/2014/main" id="{6DDCE12B-D81B-5928-0A04-F63232A36780}"/>
              </a:ext>
            </a:extLst>
          </p:cNvPr>
          <p:cNvSpPr txBox="1"/>
          <p:nvPr/>
        </p:nvSpPr>
        <p:spPr>
          <a:xfrm>
            <a:off x="1444486" y="6391546"/>
            <a:ext cx="7551757"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TechSci Research, </a:t>
            </a:r>
            <a:r>
              <a:rPr lang="en-US" sz="1000" dirty="0">
                <a:latin typeface="Arial" panose="020B0604020202020204" pitchFamily="34" charset="0"/>
                <a:cs typeface="Arial" panose="020B0604020202020204" pitchFamily="34" charset="0"/>
              </a:rPr>
              <a:t>Thinking Electronic Company Website, Annual Reports, Company Presentation, etc.</a:t>
            </a:r>
          </a:p>
        </p:txBody>
      </p:sp>
      <p:graphicFrame>
        <p:nvGraphicFramePr>
          <p:cNvPr id="6" name="Table 4">
            <a:extLst>
              <a:ext uri="{FF2B5EF4-FFF2-40B4-BE49-F238E27FC236}">
                <a16:creationId xmlns:a16="http://schemas.microsoft.com/office/drawing/2014/main" id="{14ADF7C6-B541-31D9-42F6-FFEEB7745146}"/>
              </a:ext>
            </a:extLst>
          </p:cNvPr>
          <p:cNvGraphicFramePr>
            <a:graphicFrameLocks noGrp="1"/>
          </p:cNvGraphicFramePr>
          <p:nvPr>
            <p:extLst>
              <p:ext uri="{D42A27DB-BD31-4B8C-83A1-F6EECF244321}">
                <p14:modId xmlns:p14="http://schemas.microsoft.com/office/powerpoint/2010/main" val="204879577"/>
              </p:ext>
            </p:extLst>
          </p:nvPr>
        </p:nvGraphicFramePr>
        <p:xfrm>
          <a:off x="147755" y="823935"/>
          <a:ext cx="8848488" cy="1901952"/>
        </p:xfrm>
        <a:graphic>
          <a:graphicData uri="http://schemas.openxmlformats.org/drawingml/2006/table">
            <a:tbl>
              <a:tblPr firstRow="1" bandRow="1">
                <a:tableStyleId>{5C22544A-7EE6-4342-B048-85BDC9FD1C3A}</a:tableStyleId>
              </a:tblPr>
              <a:tblGrid>
                <a:gridCol w="2038854">
                  <a:extLst>
                    <a:ext uri="{9D8B030D-6E8A-4147-A177-3AD203B41FA5}">
                      <a16:colId xmlns:a16="http://schemas.microsoft.com/office/drawing/2014/main" val="4157294585"/>
                    </a:ext>
                  </a:extLst>
                </a:gridCol>
                <a:gridCol w="2014330">
                  <a:extLst>
                    <a:ext uri="{9D8B030D-6E8A-4147-A177-3AD203B41FA5}">
                      <a16:colId xmlns:a16="http://schemas.microsoft.com/office/drawing/2014/main" val="1950820938"/>
                    </a:ext>
                  </a:extLst>
                </a:gridCol>
                <a:gridCol w="1789044">
                  <a:extLst>
                    <a:ext uri="{9D8B030D-6E8A-4147-A177-3AD203B41FA5}">
                      <a16:colId xmlns:a16="http://schemas.microsoft.com/office/drawing/2014/main" val="561954276"/>
                    </a:ext>
                  </a:extLst>
                </a:gridCol>
                <a:gridCol w="3006260">
                  <a:extLst>
                    <a:ext uri="{9D8B030D-6E8A-4147-A177-3AD203B41FA5}">
                      <a16:colId xmlns:a16="http://schemas.microsoft.com/office/drawing/2014/main" val="2556812277"/>
                    </a:ext>
                  </a:extLst>
                </a:gridCol>
              </a:tblGrid>
              <a:tr h="219456">
                <a:tc gridSpan="4">
                  <a:txBody>
                    <a:bodyPr/>
                    <a:lstStyle/>
                    <a:p>
                      <a:pPr algn="ctr" fontAlgn="ctr"/>
                      <a:r>
                        <a:rPr lang="en-US" sz="1200" b="1" u="none" strike="noStrike" dirty="0">
                          <a:solidFill>
                            <a:schemeClr val="bg1"/>
                          </a:solidFill>
                          <a:effectLst/>
                          <a:latin typeface="Arial" panose="020B0604020202020204" pitchFamily="34" charset="0"/>
                          <a:cs typeface="Arial" panose="020B0604020202020204" pitchFamily="34" charset="0"/>
                        </a:rPr>
                        <a:t>Key Customers, 2021 </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hMerge="1">
                  <a:txBody>
                    <a:bodyPr/>
                    <a:lstStyle/>
                    <a:p>
                      <a:pPr algn="ctr" fontAlgn="ct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70AD47"/>
                    </a:solidFill>
                  </a:tcPr>
                </a:tc>
                <a:tc hMerge="1">
                  <a:txBody>
                    <a:bodyPr/>
                    <a:lstStyle/>
                    <a:p>
                      <a:pPr algn="ctr" fontAlgn="ct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70AD47"/>
                    </a:solidFill>
                  </a:tcPr>
                </a:tc>
                <a:tc hMerge="1">
                  <a:txBody>
                    <a:bodyPr/>
                    <a:lstStyle/>
                    <a:p>
                      <a:pPr algn="ctr" fontAlgn="ct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extLst>
                  <a:ext uri="{0D108BD9-81ED-4DB2-BD59-A6C34878D82A}">
                    <a16:rowId xmlns:a16="http://schemas.microsoft.com/office/drawing/2014/main" val="3907220349"/>
                  </a:ext>
                </a:extLst>
              </a:tr>
              <a:tr h="219456">
                <a:tc>
                  <a:txBody>
                    <a:bodyPr/>
                    <a:lstStyle/>
                    <a:p>
                      <a:pPr algn="ctr" fontAlgn="ctr"/>
                      <a:r>
                        <a:rPr lang="en-IN" sz="1200" b="1" u="none" strike="noStrike" dirty="0">
                          <a:solidFill>
                            <a:schemeClr val="bg1"/>
                          </a:solidFill>
                          <a:effectLst/>
                          <a:latin typeface="Arial" panose="020B0604020202020204" pitchFamily="34" charset="0"/>
                          <a:cs typeface="Arial" panose="020B0604020202020204" pitchFamily="34" charset="0"/>
                        </a:rPr>
                        <a:t>Customer Name </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ctr"/>
                      <a:r>
                        <a:rPr lang="en-US" sz="1200" b="1" u="none" strike="noStrike" dirty="0">
                          <a:solidFill>
                            <a:schemeClr val="bg1"/>
                          </a:solidFill>
                          <a:effectLst/>
                          <a:latin typeface="Arial" panose="020B0604020202020204" pitchFamily="34" charset="0"/>
                          <a:cs typeface="Arial" panose="020B0604020202020204" pitchFamily="34" charset="0"/>
                        </a:rPr>
                        <a:t>%</a:t>
                      </a:r>
                      <a:r>
                        <a:rPr lang="en-IN" sz="1200" b="1" u="none" strike="noStrike" dirty="0">
                          <a:solidFill>
                            <a:schemeClr val="bg1"/>
                          </a:solidFill>
                          <a:effectLst/>
                          <a:latin typeface="Arial" panose="020B0604020202020204" pitchFamily="34" charset="0"/>
                          <a:cs typeface="Arial" panose="020B0604020202020204" pitchFamily="34" charset="0"/>
                        </a:rPr>
                        <a:t> Share of Total Sales</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ctr"/>
                      <a:r>
                        <a:rPr lang="en-US" sz="1200" b="1" u="none" strike="noStrike" dirty="0">
                          <a:solidFill>
                            <a:schemeClr val="bg1"/>
                          </a:solidFill>
                          <a:effectLst/>
                          <a:latin typeface="Arial" panose="020B0604020202020204" pitchFamily="34" charset="0"/>
                          <a:cs typeface="Arial" panose="020B0604020202020204" pitchFamily="34" charset="0"/>
                        </a:rPr>
                        <a:t>Sales By Value (Thousand USD)</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1" u="none" strike="noStrike" dirty="0">
                          <a:solidFill>
                            <a:schemeClr val="bg1"/>
                          </a:solidFill>
                          <a:effectLst/>
                          <a:latin typeface="Arial" panose="020B0604020202020204" pitchFamily="34" charset="0"/>
                          <a:cs typeface="Arial" panose="020B0604020202020204" pitchFamily="34" charset="0"/>
                        </a:rPr>
                        <a:t>Sales By Value For NTC Thermistor (Thousand USD)</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extLst>
                  <a:ext uri="{0D108BD9-81ED-4DB2-BD59-A6C34878D82A}">
                    <a16:rowId xmlns:a16="http://schemas.microsoft.com/office/drawing/2014/main" val="3191453967"/>
                  </a:ext>
                </a:extLst>
              </a:tr>
              <a:tr h="219456">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062418781"/>
                  </a:ext>
                </a:extLst>
              </a:tr>
              <a:tr h="219456">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54104644"/>
                  </a:ext>
                </a:extLst>
              </a:tr>
              <a:tr h="219456">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550682277"/>
                  </a:ext>
                </a:extLst>
              </a:tr>
              <a:tr h="219456">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205916003"/>
                  </a:ext>
                </a:extLst>
              </a:tr>
              <a:tr h="219456">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361070478"/>
                  </a:ext>
                </a:extLst>
              </a:tr>
              <a:tr h="219456">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441210303"/>
                  </a:ext>
                </a:extLst>
              </a:tr>
            </a:tbl>
          </a:graphicData>
        </a:graphic>
      </p:graphicFrame>
      <p:sp>
        <p:nvSpPr>
          <p:cNvPr id="7" name="TextBox 6">
            <a:extLst>
              <a:ext uri="{FF2B5EF4-FFF2-40B4-BE49-F238E27FC236}">
                <a16:creationId xmlns:a16="http://schemas.microsoft.com/office/drawing/2014/main" id="{B5EC5C85-2C1A-109F-88FB-0CC412A43C8C}"/>
              </a:ext>
            </a:extLst>
          </p:cNvPr>
          <p:cNvSpPr txBox="1"/>
          <p:nvPr/>
        </p:nvSpPr>
        <p:spPr>
          <a:xfrm>
            <a:off x="147755" y="2793066"/>
            <a:ext cx="8848490" cy="594715"/>
          </a:xfrm>
          <a:prstGeom prst="rect">
            <a:avLst/>
          </a:prstGeom>
          <a:solidFill>
            <a:schemeClr val="bg1">
              <a:lumMod val="95000"/>
            </a:schemeClr>
          </a:solidFill>
          <a:ln>
            <a:solidFill>
              <a:schemeClr val="tx1"/>
            </a:solidFill>
          </a:ln>
        </p:spPr>
        <p:txBody>
          <a:bodyPr wrap="square" rtlCol="0">
            <a:spAutoFit/>
          </a:bodyPr>
          <a:lstStyle/>
          <a:p>
            <a:pPr marL="171450" indent="-171450" rtl="0" eaLnBrk="1" fontAlgn="b" latinLnBrk="0" hangingPunct="1">
              <a:lnSpc>
                <a:spcPct val="150000"/>
              </a:lnSpc>
              <a:spcBef>
                <a:spcPts val="0"/>
              </a:spcBef>
              <a:spcAft>
                <a:spcPts val="0"/>
              </a:spcAft>
              <a:buFont typeface="Arial" panose="020B0604020202020204" pitchFamily="34" charset="0"/>
              <a:buChar char="•"/>
            </a:pPr>
            <a:r>
              <a:rPr lang="en-IN" sz="1200" dirty="0">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IN" sz="1200" dirty="0">
                <a:latin typeface="Arial" panose="020B0604020202020204" pitchFamily="34" charset="0"/>
                <a:cs typeface="Arial" panose="020B0604020202020204" pitchFamily="34" charset="0"/>
              </a:rPr>
              <a:t>XXX</a:t>
            </a:r>
            <a:endParaRPr lang="en-US" sz="1200" dirty="0">
              <a:latin typeface="Arial" panose="020B0604020202020204" pitchFamily="34" charset="0"/>
            </a:endParaRPr>
          </a:p>
        </p:txBody>
      </p:sp>
      <p:sp>
        <p:nvSpPr>
          <p:cNvPr id="8" name="TextBox 7">
            <a:extLst>
              <a:ext uri="{FF2B5EF4-FFF2-40B4-BE49-F238E27FC236}">
                <a16:creationId xmlns:a16="http://schemas.microsoft.com/office/drawing/2014/main" id="{354CEB57-8A32-FAB5-2E11-C5E59176E293}"/>
              </a:ext>
            </a:extLst>
          </p:cNvPr>
          <p:cNvSpPr txBox="1"/>
          <p:nvPr/>
        </p:nvSpPr>
        <p:spPr>
          <a:xfrm>
            <a:off x="147754" y="3483017"/>
            <a:ext cx="8848490" cy="1148712"/>
          </a:xfrm>
          <a:prstGeom prst="rect">
            <a:avLst/>
          </a:prstGeom>
          <a:solidFill>
            <a:schemeClr val="bg1">
              <a:lumMod val="95000"/>
            </a:schemeClr>
          </a:solidFill>
          <a:ln>
            <a:solidFill>
              <a:schemeClr val="tx1"/>
            </a:solidFill>
          </a:ln>
        </p:spPr>
        <p:txBody>
          <a:bodyPr wrap="square" rtlCol="0">
            <a:spAutoFit/>
          </a:bodyPr>
          <a:lstStyle/>
          <a:p>
            <a:pPr rtl="0" eaLnBrk="1" fontAlgn="b" latinLnBrk="0" hangingPunct="1">
              <a:lnSpc>
                <a:spcPct val="150000"/>
              </a:lnSpc>
              <a:spcBef>
                <a:spcPts val="0"/>
              </a:spcBef>
              <a:spcAft>
                <a:spcPts val="0"/>
              </a:spcAft>
            </a:pPr>
            <a:r>
              <a:rPr lang="en-US" sz="1200" b="1" dirty="0">
                <a:latin typeface="Arial" panose="020B0604020202020204" pitchFamily="34" charset="0"/>
              </a:rPr>
              <a:t>Work Shift Organization Status: Operating Days, Hours</a:t>
            </a:r>
          </a:p>
          <a:p>
            <a:pPr rtl="0" eaLnBrk="1" fontAlgn="b" latinLnBrk="0" hangingPunct="1">
              <a:lnSpc>
                <a:spcPct val="150000"/>
              </a:lnSpc>
              <a:spcBef>
                <a:spcPts val="0"/>
              </a:spcBef>
              <a:spcAft>
                <a:spcPts val="0"/>
              </a:spcAft>
            </a:pPr>
            <a:r>
              <a:rPr lang="en-IN" sz="1200" dirty="0">
                <a:latin typeface="Arial" panose="020B0604020202020204" pitchFamily="34" charset="0"/>
                <a:cs typeface="Arial" panose="020B0604020202020204" pitchFamily="34" charset="0"/>
              </a:rPr>
              <a:t>XXX</a:t>
            </a:r>
            <a:br>
              <a:rPr lang="en-US" sz="1200" dirty="0">
                <a:latin typeface="Arial" panose="020B0604020202020204" pitchFamily="34" charset="0"/>
                <a:cs typeface="Arial" panose="020B0604020202020204" pitchFamily="34" charset="0"/>
              </a:rPr>
            </a:br>
            <a:r>
              <a:rPr lang="en-IN" sz="1200" dirty="0">
                <a:latin typeface="Arial" panose="020B0604020202020204" pitchFamily="34" charset="0"/>
                <a:cs typeface="Arial" panose="020B0604020202020204" pitchFamily="34" charset="0"/>
              </a:rPr>
              <a:t>XXX</a:t>
            </a:r>
            <a:endParaRPr lang="en-US" sz="1200" dirty="0">
              <a:latin typeface="Arial" panose="020B0604020202020204" pitchFamily="34" charset="0"/>
              <a:cs typeface="Arial" panose="020B0604020202020204" pitchFamily="34" charset="0"/>
            </a:endParaRPr>
          </a:p>
          <a:p>
            <a:pPr rtl="0" eaLnBrk="1" fontAlgn="b" latinLnBrk="0" hangingPunct="1">
              <a:lnSpc>
                <a:spcPct val="150000"/>
              </a:lnSpc>
              <a:spcBef>
                <a:spcPts val="0"/>
              </a:spcBef>
              <a:spcAft>
                <a:spcPts val="0"/>
              </a:spcAft>
            </a:pPr>
            <a:r>
              <a:rPr lang="en-IN" sz="1200" dirty="0">
                <a:latin typeface="Arial" panose="020B0604020202020204" pitchFamily="34" charset="0"/>
                <a:cs typeface="Arial" panose="020B0604020202020204" pitchFamily="34" charset="0"/>
              </a:rPr>
              <a:t>XXX</a:t>
            </a:r>
            <a:endParaRPr lang="en-US" sz="1200" dirty="0">
              <a:latin typeface="Arial" panose="020B0604020202020204" pitchFamily="34" charset="0"/>
            </a:endParaRPr>
          </a:p>
        </p:txBody>
      </p:sp>
      <p:pic>
        <p:nvPicPr>
          <p:cNvPr id="2" name="Picture 1" descr="Text&#10;&#10;Description automatically generated">
            <a:extLst>
              <a:ext uri="{FF2B5EF4-FFF2-40B4-BE49-F238E27FC236}">
                <a16:creationId xmlns:a16="http://schemas.microsoft.com/office/drawing/2014/main" id="{4913FAEA-F460-5249-7635-ED6A9FA8D5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2008225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47755" y="244022"/>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a:t>
            </a:r>
            <a:r>
              <a:rPr lang="en-US" sz="1400" b="1" dirty="0">
                <a:latin typeface="Arial" panose="020B0604020202020204" pitchFamily="34" charset="0"/>
                <a:cs typeface="Arial" panose="020B0604020202020204" pitchFamily="34" charset="0"/>
              </a:rPr>
              <a:t>Technical Staffing Status</a:t>
            </a:r>
          </a:p>
        </p:txBody>
      </p:sp>
      <p:sp>
        <p:nvSpPr>
          <p:cNvPr id="4" name="TextBox 3">
            <a:extLst>
              <a:ext uri="{FF2B5EF4-FFF2-40B4-BE49-F238E27FC236}">
                <a16:creationId xmlns:a16="http://schemas.microsoft.com/office/drawing/2014/main" id="{6DDCE12B-D81B-5928-0A04-F63232A36780}"/>
              </a:ext>
            </a:extLst>
          </p:cNvPr>
          <p:cNvSpPr txBox="1"/>
          <p:nvPr/>
        </p:nvSpPr>
        <p:spPr>
          <a:xfrm>
            <a:off x="3498574" y="6390463"/>
            <a:ext cx="5446642"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Thinking Electronic </a:t>
            </a:r>
            <a:r>
              <a:rPr lang="en-US" sz="1000" dirty="0">
                <a:latin typeface="Arial" panose="020B0604020202020204" pitchFamily="34" charset="0"/>
                <a:cs typeface="Arial" panose="020B0604020202020204" pitchFamily="34" charset="0"/>
              </a:rPr>
              <a:t>Company Website, Annual Reports, Company Presentation, etc.</a:t>
            </a:r>
            <a:endParaRPr lang="en-IN" sz="10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0D5DA595-1533-8056-5F87-B8121E1C9977}"/>
              </a:ext>
            </a:extLst>
          </p:cNvPr>
          <p:cNvSpPr txBox="1"/>
          <p:nvPr/>
        </p:nvSpPr>
        <p:spPr>
          <a:xfrm>
            <a:off x="147754" y="834192"/>
            <a:ext cx="2794229" cy="1443152"/>
          </a:xfrm>
          <a:prstGeom prst="rect">
            <a:avLst/>
          </a:prstGeom>
          <a:solidFill>
            <a:schemeClr val="bg1">
              <a:lumMod val="95000"/>
            </a:schemeClr>
          </a:solidFill>
          <a:ln>
            <a:solidFill>
              <a:schemeClr val="tx1"/>
            </a:solidFill>
          </a:ln>
        </p:spPr>
        <p:txBody>
          <a:bodyPr wrap="square" rtlCol="0">
            <a:spAutoFit/>
          </a:bodyPr>
          <a:lstStyle/>
          <a:p>
            <a:pPr>
              <a:lnSpc>
                <a:spcPct val="150000"/>
              </a:lnSpc>
            </a:pPr>
            <a:r>
              <a:rPr lang="en-IN" sz="1200" dirty="0">
                <a:latin typeface="Arial" panose="020B0604020202020204" pitchFamily="34" charset="0"/>
                <a:cs typeface="Arial" panose="020B0604020202020204" pitchFamily="34" charset="0"/>
              </a:rPr>
              <a:t>XXX</a:t>
            </a:r>
          </a:p>
          <a:p>
            <a:pPr>
              <a:lnSpc>
                <a:spcPct val="150000"/>
              </a:lnSpc>
            </a:pPr>
            <a:r>
              <a:rPr lang="en-IN" sz="1200" dirty="0">
                <a:latin typeface="Arial" panose="020B0604020202020204" pitchFamily="34" charset="0"/>
                <a:cs typeface="Arial" panose="020B0604020202020204" pitchFamily="34" charset="0"/>
              </a:rPr>
              <a:t>XXX</a:t>
            </a:r>
          </a:p>
          <a:p>
            <a:pPr>
              <a:lnSpc>
                <a:spcPct val="150000"/>
              </a:lnSpc>
            </a:pPr>
            <a:r>
              <a:rPr lang="en-IN" sz="1200" dirty="0">
                <a:latin typeface="Arial" panose="020B0604020202020204" pitchFamily="34" charset="0"/>
                <a:cs typeface="Arial" panose="020B0604020202020204" pitchFamily="34" charset="0"/>
              </a:rPr>
              <a:t>XXX</a:t>
            </a:r>
          </a:p>
          <a:p>
            <a:pPr>
              <a:lnSpc>
                <a:spcPct val="150000"/>
              </a:lnSpc>
            </a:pPr>
            <a:r>
              <a:rPr lang="en-IN" sz="1200" dirty="0">
                <a:latin typeface="Arial" panose="020B0604020202020204" pitchFamily="34" charset="0"/>
                <a:cs typeface="Arial" panose="020B0604020202020204" pitchFamily="34" charset="0"/>
              </a:rPr>
              <a:t>XXX</a:t>
            </a:r>
          </a:p>
          <a:p>
            <a:pPr>
              <a:lnSpc>
                <a:spcPct val="150000"/>
              </a:lnSpc>
            </a:pPr>
            <a:r>
              <a:rPr lang="en-IN" sz="1200" dirty="0">
                <a:latin typeface="Arial" panose="020B0604020202020204" pitchFamily="34" charset="0"/>
                <a:cs typeface="Arial" panose="020B0604020202020204" pitchFamily="34" charset="0"/>
              </a:rPr>
              <a:t>XXX</a:t>
            </a:r>
          </a:p>
        </p:txBody>
      </p:sp>
      <p:grpSp>
        <p:nvGrpSpPr>
          <p:cNvPr id="63" name="Group 62">
            <a:extLst>
              <a:ext uri="{FF2B5EF4-FFF2-40B4-BE49-F238E27FC236}">
                <a16:creationId xmlns:a16="http://schemas.microsoft.com/office/drawing/2014/main" id="{83F2C975-B66F-EF2A-99B1-3F8770590A68}"/>
              </a:ext>
            </a:extLst>
          </p:cNvPr>
          <p:cNvGrpSpPr/>
          <p:nvPr/>
        </p:nvGrpSpPr>
        <p:grpSpPr>
          <a:xfrm>
            <a:off x="238894" y="1048650"/>
            <a:ext cx="8666212" cy="4967894"/>
            <a:chOff x="147754" y="1321638"/>
            <a:chExt cx="8666212" cy="4638869"/>
          </a:xfrm>
        </p:grpSpPr>
        <p:grpSp>
          <p:nvGrpSpPr>
            <p:cNvPr id="60" name="Group 59">
              <a:extLst>
                <a:ext uri="{FF2B5EF4-FFF2-40B4-BE49-F238E27FC236}">
                  <a16:creationId xmlns:a16="http://schemas.microsoft.com/office/drawing/2014/main" id="{1FC361C1-6285-AD65-1548-C4BAA89A396F}"/>
                </a:ext>
              </a:extLst>
            </p:cNvPr>
            <p:cNvGrpSpPr/>
            <p:nvPr/>
          </p:nvGrpSpPr>
          <p:grpSpPr>
            <a:xfrm>
              <a:off x="5482167" y="5355146"/>
              <a:ext cx="2922056" cy="605361"/>
              <a:chOff x="5482167" y="5355146"/>
              <a:chExt cx="2922056" cy="605361"/>
            </a:xfrm>
          </p:grpSpPr>
          <p:sp>
            <p:nvSpPr>
              <p:cNvPr id="15" name="TextBox 14">
                <a:extLst>
                  <a:ext uri="{FF2B5EF4-FFF2-40B4-BE49-F238E27FC236}">
                    <a16:creationId xmlns:a16="http://schemas.microsoft.com/office/drawing/2014/main" id="{767EBA7E-5034-60B4-5D84-A615DFD813C8}"/>
                  </a:ext>
                </a:extLst>
              </p:cNvPr>
              <p:cNvSpPr txBox="1"/>
              <p:nvPr/>
            </p:nvSpPr>
            <p:spPr>
              <a:xfrm>
                <a:off x="5482167" y="5355146"/>
                <a:ext cx="2922056" cy="335156"/>
              </a:xfrm>
              <a:prstGeom prst="rect">
                <a:avLst/>
              </a:prstGeom>
              <a:noFill/>
            </p:spPr>
            <p:txBody>
              <a:bodyPr wrap="square" lIns="0" rIns="0" rtlCol="0" anchor="b">
                <a:spAutoFit/>
              </a:bodyPr>
              <a:lstStyle/>
              <a:p>
                <a:pPr algn="ctr">
                  <a:lnSpc>
                    <a:spcPct val="150000"/>
                  </a:lnSpc>
                </a:pPr>
                <a:r>
                  <a:rPr lang="en-US" sz="1200" b="1" noProof="1">
                    <a:solidFill>
                      <a:schemeClr val="accent6">
                        <a:lumMod val="75000"/>
                      </a:schemeClr>
                    </a:solidFill>
                    <a:latin typeface="Arial" panose="020B0604020202020204" pitchFamily="34" charset="0"/>
                    <a:cs typeface="Arial" panose="020B0604020202020204" pitchFamily="34" charset="0"/>
                  </a:rPr>
                  <a:t>Application Example</a:t>
                </a:r>
              </a:p>
            </p:txBody>
          </p:sp>
          <p:sp>
            <p:nvSpPr>
              <p:cNvPr id="16" name="TextBox 15">
                <a:extLst>
                  <a:ext uri="{FF2B5EF4-FFF2-40B4-BE49-F238E27FC236}">
                    <a16:creationId xmlns:a16="http://schemas.microsoft.com/office/drawing/2014/main" id="{015A39FD-C277-1C4D-18A0-DC50E0391379}"/>
                  </a:ext>
                </a:extLst>
              </p:cNvPr>
              <p:cNvSpPr txBox="1"/>
              <p:nvPr/>
            </p:nvSpPr>
            <p:spPr>
              <a:xfrm>
                <a:off x="5489922" y="5647549"/>
                <a:ext cx="2914301" cy="312958"/>
              </a:xfrm>
              <a:prstGeom prst="rect">
                <a:avLst/>
              </a:prstGeom>
              <a:noFill/>
            </p:spPr>
            <p:txBody>
              <a:bodyPr wrap="square" lIns="0" rIns="0" rtlCol="0" anchor="t">
                <a:spAutoFit/>
              </a:bodyPr>
              <a:lstStyle/>
              <a:p>
                <a:pPr algn="ctr">
                  <a:lnSpc>
                    <a:spcPct val="150000"/>
                  </a:lnSpc>
                </a:pPr>
                <a:r>
                  <a:rPr lang="en-IN" sz="1200" dirty="0">
                    <a:latin typeface="Arial" panose="020B0604020202020204" pitchFamily="34" charset="0"/>
                    <a:cs typeface="Arial" panose="020B0604020202020204" pitchFamily="34" charset="0"/>
                  </a:rPr>
                  <a:t>XXX</a:t>
                </a:r>
                <a:endParaRPr lang="en-US" sz="1200" noProof="1">
                  <a:latin typeface="Arial" panose="020B0604020202020204" pitchFamily="34" charset="0"/>
                  <a:cs typeface="Arial" panose="020B0604020202020204" pitchFamily="34" charset="0"/>
                </a:endParaRPr>
              </a:p>
            </p:txBody>
          </p:sp>
        </p:grpSp>
        <p:grpSp>
          <p:nvGrpSpPr>
            <p:cNvPr id="59" name="Group 58">
              <a:extLst>
                <a:ext uri="{FF2B5EF4-FFF2-40B4-BE49-F238E27FC236}">
                  <a16:creationId xmlns:a16="http://schemas.microsoft.com/office/drawing/2014/main" id="{2DE720A5-8197-C2D6-86D8-494C4A713A89}"/>
                </a:ext>
              </a:extLst>
            </p:cNvPr>
            <p:cNvGrpSpPr/>
            <p:nvPr/>
          </p:nvGrpSpPr>
          <p:grpSpPr>
            <a:xfrm>
              <a:off x="5736278" y="1321638"/>
              <a:ext cx="2929832" cy="596933"/>
              <a:chOff x="5736278" y="1321638"/>
              <a:chExt cx="2929832" cy="596933"/>
            </a:xfrm>
          </p:grpSpPr>
          <p:sp>
            <p:nvSpPr>
              <p:cNvPr id="20" name="TextBox 19">
                <a:extLst>
                  <a:ext uri="{FF2B5EF4-FFF2-40B4-BE49-F238E27FC236}">
                    <a16:creationId xmlns:a16="http://schemas.microsoft.com/office/drawing/2014/main" id="{8B5F0990-7B99-B897-3059-CA2059941CE4}"/>
                  </a:ext>
                </a:extLst>
              </p:cNvPr>
              <p:cNvSpPr txBox="1"/>
              <p:nvPr/>
            </p:nvSpPr>
            <p:spPr>
              <a:xfrm>
                <a:off x="5736278" y="1321638"/>
                <a:ext cx="2929832" cy="335156"/>
              </a:xfrm>
              <a:prstGeom prst="rect">
                <a:avLst/>
              </a:prstGeom>
              <a:noFill/>
            </p:spPr>
            <p:txBody>
              <a:bodyPr wrap="square" lIns="0" rIns="0" rtlCol="0" anchor="b">
                <a:spAutoFit/>
              </a:bodyPr>
              <a:lstStyle/>
              <a:p>
                <a:pPr algn="ctr">
                  <a:lnSpc>
                    <a:spcPct val="150000"/>
                  </a:lnSpc>
                </a:pPr>
                <a:r>
                  <a:rPr lang="en-US" sz="1200" b="1" noProof="1">
                    <a:solidFill>
                      <a:schemeClr val="accent2">
                        <a:lumMod val="75000"/>
                      </a:schemeClr>
                    </a:solidFill>
                    <a:latin typeface="Arial" panose="020B0604020202020204" pitchFamily="34" charset="0"/>
                    <a:cs typeface="Arial" panose="020B0604020202020204" pitchFamily="34" charset="0"/>
                  </a:rPr>
                  <a:t>Technical Consultation</a:t>
                </a:r>
              </a:p>
            </p:txBody>
          </p:sp>
          <p:sp>
            <p:nvSpPr>
              <p:cNvPr id="23" name="TextBox 22">
                <a:extLst>
                  <a:ext uri="{FF2B5EF4-FFF2-40B4-BE49-F238E27FC236}">
                    <a16:creationId xmlns:a16="http://schemas.microsoft.com/office/drawing/2014/main" id="{12797B43-9726-8309-E861-C3D42B15FBC9}"/>
                  </a:ext>
                </a:extLst>
              </p:cNvPr>
              <p:cNvSpPr txBox="1"/>
              <p:nvPr/>
            </p:nvSpPr>
            <p:spPr>
              <a:xfrm>
                <a:off x="5744054" y="1605612"/>
                <a:ext cx="2922056" cy="312959"/>
              </a:xfrm>
              <a:prstGeom prst="rect">
                <a:avLst/>
              </a:prstGeom>
              <a:noFill/>
            </p:spPr>
            <p:txBody>
              <a:bodyPr wrap="square" lIns="0" rIns="0" rtlCol="0" anchor="t">
                <a:spAutoFit/>
              </a:bodyPr>
              <a:lstStyle/>
              <a:p>
                <a:pPr algn="ctr">
                  <a:lnSpc>
                    <a:spcPct val="150000"/>
                  </a:lnSpc>
                </a:pPr>
                <a:r>
                  <a:rPr lang="en-IN" sz="1200" dirty="0">
                    <a:latin typeface="Arial" panose="020B0604020202020204" pitchFamily="34" charset="0"/>
                    <a:cs typeface="Arial" panose="020B0604020202020204" pitchFamily="34" charset="0"/>
                  </a:rPr>
                  <a:t>XXX</a:t>
                </a:r>
                <a:endParaRPr lang="en-US" sz="1200" noProof="1">
                  <a:latin typeface="Arial" panose="020B0604020202020204" pitchFamily="34" charset="0"/>
                  <a:cs typeface="Arial" panose="020B0604020202020204" pitchFamily="34" charset="0"/>
                </a:endParaRPr>
              </a:p>
            </p:txBody>
          </p:sp>
        </p:grpSp>
        <p:grpSp>
          <p:nvGrpSpPr>
            <p:cNvPr id="58" name="Group 57">
              <a:extLst>
                <a:ext uri="{FF2B5EF4-FFF2-40B4-BE49-F238E27FC236}">
                  <a16:creationId xmlns:a16="http://schemas.microsoft.com/office/drawing/2014/main" id="{49DD74B2-868D-67A4-28A1-9C599BA14869}"/>
                </a:ext>
              </a:extLst>
            </p:cNvPr>
            <p:cNvGrpSpPr/>
            <p:nvPr/>
          </p:nvGrpSpPr>
          <p:grpSpPr>
            <a:xfrm>
              <a:off x="6329086" y="2547794"/>
              <a:ext cx="2484880" cy="596932"/>
              <a:chOff x="6329086" y="2547794"/>
              <a:chExt cx="2484880" cy="596932"/>
            </a:xfrm>
          </p:grpSpPr>
          <p:sp>
            <p:nvSpPr>
              <p:cNvPr id="25" name="TextBox 24">
                <a:extLst>
                  <a:ext uri="{FF2B5EF4-FFF2-40B4-BE49-F238E27FC236}">
                    <a16:creationId xmlns:a16="http://schemas.microsoft.com/office/drawing/2014/main" id="{86640B5C-6865-7017-0F05-BF5783C774C5}"/>
                  </a:ext>
                </a:extLst>
              </p:cNvPr>
              <p:cNvSpPr txBox="1"/>
              <p:nvPr/>
            </p:nvSpPr>
            <p:spPr>
              <a:xfrm>
                <a:off x="6329086" y="2547794"/>
                <a:ext cx="2484880" cy="335155"/>
              </a:xfrm>
              <a:prstGeom prst="rect">
                <a:avLst/>
              </a:prstGeom>
              <a:noFill/>
            </p:spPr>
            <p:txBody>
              <a:bodyPr wrap="square" lIns="0" rIns="0" rtlCol="0" anchor="b">
                <a:spAutoFit/>
              </a:bodyPr>
              <a:lstStyle/>
              <a:p>
                <a:pPr algn="ctr">
                  <a:lnSpc>
                    <a:spcPct val="150000"/>
                  </a:lnSpc>
                </a:pPr>
                <a:r>
                  <a:rPr lang="en-US" sz="1200" b="1" noProof="1">
                    <a:solidFill>
                      <a:schemeClr val="accent5">
                        <a:lumMod val="75000"/>
                      </a:schemeClr>
                    </a:solidFill>
                    <a:latin typeface="Arial" panose="020B0604020202020204" pitchFamily="34" charset="0"/>
                    <a:cs typeface="Arial" panose="020B0604020202020204" pitchFamily="34" charset="0"/>
                  </a:rPr>
                  <a:t>Product Selection Suggestion</a:t>
                </a:r>
              </a:p>
            </p:txBody>
          </p:sp>
          <p:sp>
            <p:nvSpPr>
              <p:cNvPr id="29" name="TextBox 28">
                <a:extLst>
                  <a:ext uri="{FF2B5EF4-FFF2-40B4-BE49-F238E27FC236}">
                    <a16:creationId xmlns:a16="http://schemas.microsoft.com/office/drawing/2014/main" id="{74FBDEDA-1AFE-47B4-ADAA-245D4EDF4674}"/>
                  </a:ext>
                </a:extLst>
              </p:cNvPr>
              <p:cNvSpPr txBox="1"/>
              <p:nvPr/>
            </p:nvSpPr>
            <p:spPr>
              <a:xfrm>
                <a:off x="6335681" y="2831768"/>
                <a:ext cx="2478285" cy="312958"/>
              </a:xfrm>
              <a:prstGeom prst="rect">
                <a:avLst/>
              </a:prstGeom>
              <a:noFill/>
            </p:spPr>
            <p:txBody>
              <a:bodyPr wrap="square" lIns="0" rIns="0" rtlCol="0" anchor="t">
                <a:spAutoFit/>
              </a:bodyPr>
              <a:lstStyle/>
              <a:p>
                <a:pPr algn="ctr">
                  <a:lnSpc>
                    <a:spcPct val="150000"/>
                  </a:lnSpc>
                </a:pPr>
                <a:r>
                  <a:rPr lang="en-IN" sz="1200" dirty="0">
                    <a:latin typeface="Arial" panose="020B0604020202020204" pitchFamily="34" charset="0"/>
                    <a:cs typeface="Arial" panose="020B0604020202020204" pitchFamily="34" charset="0"/>
                  </a:rPr>
                  <a:t>XXX</a:t>
                </a:r>
                <a:endParaRPr lang="en-US" sz="1200" noProof="1">
                  <a:latin typeface="Arial" panose="020B0604020202020204" pitchFamily="34" charset="0"/>
                  <a:cs typeface="Arial" panose="020B0604020202020204" pitchFamily="34" charset="0"/>
                </a:endParaRPr>
              </a:p>
            </p:txBody>
          </p:sp>
        </p:grpSp>
        <p:grpSp>
          <p:nvGrpSpPr>
            <p:cNvPr id="57" name="Group 56">
              <a:extLst>
                <a:ext uri="{FF2B5EF4-FFF2-40B4-BE49-F238E27FC236}">
                  <a16:creationId xmlns:a16="http://schemas.microsoft.com/office/drawing/2014/main" id="{B683944E-06E5-CAB4-BC03-26905F259402}"/>
                </a:ext>
              </a:extLst>
            </p:cNvPr>
            <p:cNvGrpSpPr/>
            <p:nvPr/>
          </p:nvGrpSpPr>
          <p:grpSpPr>
            <a:xfrm>
              <a:off x="6255061" y="3917248"/>
              <a:ext cx="2478285" cy="596932"/>
              <a:chOff x="6255061" y="3917248"/>
              <a:chExt cx="2478285" cy="596932"/>
            </a:xfrm>
          </p:grpSpPr>
          <p:sp>
            <p:nvSpPr>
              <p:cNvPr id="33" name="TextBox 32">
                <a:extLst>
                  <a:ext uri="{FF2B5EF4-FFF2-40B4-BE49-F238E27FC236}">
                    <a16:creationId xmlns:a16="http://schemas.microsoft.com/office/drawing/2014/main" id="{79EFD026-0127-D4F9-B044-250CC49BD286}"/>
                  </a:ext>
                </a:extLst>
              </p:cNvPr>
              <p:cNvSpPr txBox="1"/>
              <p:nvPr/>
            </p:nvSpPr>
            <p:spPr>
              <a:xfrm>
                <a:off x="6255061" y="3917248"/>
                <a:ext cx="2478285" cy="335155"/>
              </a:xfrm>
              <a:prstGeom prst="rect">
                <a:avLst/>
              </a:prstGeom>
              <a:noFill/>
            </p:spPr>
            <p:txBody>
              <a:bodyPr wrap="square" lIns="0" rIns="0" rtlCol="0" anchor="b">
                <a:spAutoFit/>
              </a:bodyPr>
              <a:lstStyle/>
              <a:p>
                <a:pPr algn="ctr">
                  <a:lnSpc>
                    <a:spcPct val="150000"/>
                  </a:lnSpc>
                </a:pPr>
                <a:r>
                  <a:rPr lang="en-US" sz="1200" b="1" noProof="1">
                    <a:solidFill>
                      <a:schemeClr val="accent4">
                        <a:lumMod val="75000"/>
                      </a:schemeClr>
                    </a:solidFill>
                    <a:latin typeface="Arial" panose="020B0604020202020204" pitchFamily="34" charset="0"/>
                    <a:cs typeface="Arial" panose="020B0604020202020204" pitchFamily="34" charset="0"/>
                  </a:rPr>
                  <a:t>Circuit Design Assistance</a:t>
                </a:r>
              </a:p>
            </p:txBody>
          </p:sp>
          <p:sp>
            <p:nvSpPr>
              <p:cNvPr id="35" name="TextBox 34">
                <a:extLst>
                  <a:ext uri="{FF2B5EF4-FFF2-40B4-BE49-F238E27FC236}">
                    <a16:creationId xmlns:a16="http://schemas.microsoft.com/office/drawing/2014/main" id="{8A1A7C25-A84D-170A-9DAB-237DDCC8818D}"/>
                  </a:ext>
                </a:extLst>
              </p:cNvPr>
              <p:cNvSpPr txBox="1"/>
              <p:nvPr/>
            </p:nvSpPr>
            <p:spPr>
              <a:xfrm>
                <a:off x="6261638" y="4201222"/>
                <a:ext cx="2471708" cy="312958"/>
              </a:xfrm>
              <a:prstGeom prst="rect">
                <a:avLst/>
              </a:prstGeom>
              <a:noFill/>
            </p:spPr>
            <p:txBody>
              <a:bodyPr wrap="square" lIns="0" rIns="0" rtlCol="0" anchor="t">
                <a:spAutoFit/>
              </a:bodyPr>
              <a:lstStyle/>
              <a:p>
                <a:pPr algn="ctr">
                  <a:lnSpc>
                    <a:spcPct val="150000"/>
                  </a:lnSpc>
                </a:pPr>
                <a:r>
                  <a:rPr lang="en-IN" sz="1200" dirty="0">
                    <a:latin typeface="Arial" panose="020B0604020202020204" pitchFamily="34" charset="0"/>
                    <a:cs typeface="Arial" panose="020B0604020202020204" pitchFamily="34" charset="0"/>
                  </a:rPr>
                  <a:t>XXX</a:t>
                </a:r>
                <a:endParaRPr lang="en-US" sz="1200" noProof="1">
                  <a:latin typeface="Arial" panose="020B0604020202020204" pitchFamily="34" charset="0"/>
                  <a:cs typeface="Arial" panose="020B0604020202020204" pitchFamily="34" charset="0"/>
                </a:endParaRPr>
              </a:p>
            </p:txBody>
          </p:sp>
        </p:grpSp>
        <p:grpSp>
          <p:nvGrpSpPr>
            <p:cNvPr id="56" name="Group 55">
              <a:extLst>
                <a:ext uri="{FF2B5EF4-FFF2-40B4-BE49-F238E27FC236}">
                  <a16:creationId xmlns:a16="http://schemas.microsoft.com/office/drawing/2014/main" id="{92D2184F-540C-B28A-E516-9F1A38F32AEE}"/>
                </a:ext>
              </a:extLst>
            </p:cNvPr>
            <p:cNvGrpSpPr/>
            <p:nvPr/>
          </p:nvGrpSpPr>
          <p:grpSpPr>
            <a:xfrm>
              <a:off x="147754" y="3082580"/>
              <a:ext cx="2402499" cy="565772"/>
              <a:chOff x="147754" y="3082580"/>
              <a:chExt cx="2402499" cy="565772"/>
            </a:xfrm>
          </p:grpSpPr>
          <p:sp>
            <p:nvSpPr>
              <p:cNvPr id="39" name="TextBox 38">
                <a:extLst>
                  <a:ext uri="{FF2B5EF4-FFF2-40B4-BE49-F238E27FC236}">
                    <a16:creationId xmlns:a16="http://schemas.microsoft.com/office/drawing/2014/main" id="{C6CEA6AD-9444-DBA1-5BD3-BCA74C82B2C2}"/>
                  </a:ext>
                </a:extLst>
              </p:cNvPr>
              <p:cNvSpPr txBox="1"/>
              <p:nvPr/>
            </p:nvSpPr>
            <p:spPr>
              <a:xfrm>
                <a:off x="147754" y="3082580"/>
                <a:ext cx="2402499" cy="254244"/>
              </a:xfrm>
              <a:prstGeom prst="rect">
                <a:avLst/>
              </a:prstGeom>
              <a:noFill/>
            </p:spPr>
            <p:txBody>
              <a:bodyPr wrap="square" lIns="0" rIns="0" rtlCol="0" anchor="b">
                <a:spAutoFit/>
              </a:bodyPr>
              <a:lstStyle/>
              <a:p>
                <a:pPr algn="ctr">
                  <a:lnSpc>
                    <a:spcPct val="150000"/>
                  </a:lnSpc>
                </a:pPr>
                <a:r>
                  <a:rPr lang="en-US" sz="1200" b="1" noProof="1">
                    <a:latin typeface="Arial" panose="020B0604020202020204" pitchFamily="34" charset="0"/>
                    <a:cs typeface="Arial" panose="020B0604020202020204" pitchFamily="34" charset="0"/>
                  </a:rPr>
                  <a:t>Technical Staffing Status</a:t>
                </a:r>
              </a:p>
            </p:txBody>
          </p:sp>
          <p:sp>
            <p:nvSpPr>
              <p:cNvPr id="41" name="TextBox 40">
                <a:extLst>
                  <a:ext uri="{FF2B5EF4-FFF2-40B4-BE49-F238E27FC236}">
                    <a16:creationId xmlns:a16="http://schemas.microsoft.com/office/drawing/2014/main" id="{1D3020CF-EBF6-71A5-9872-58D9D86C4464}"/>
                  </a:ext>
                </a:extLst>
              </p:cNvPr>
              <p:cNvSpPr txBox="1"/>
              <p:nvPr/>
            </p:nvSpPr>
            <p:spPr>
              <a:xfrm>
                <a:off x="147754" y="3335393"/>
                <a:ext cx="2402499" cy="312959"/>
              </a:xfrm>
              <a:prstGeom prst="rect">
                <a:avLst/>
              </a:prstGeom>
              <a:noFill/>
            </p:spPr>
            <p:txBody>
              <a:bodyPr wrap="square" lIns="0" rIns="0" rtlCol="0" anchor="t">
                <a:spAutoFit/>
              </a:bodyPr>
              <a:lstStyle/>
              <a:p>
                <a:pPr algn="ctr">
                  <a:lnSpc>
                    <a:spcPct val="150000"/>
                  </a:lnSpc>
                  <a:spcAft>
                    <a:spcPts val="900"/>
                  </a:spcAft>
                </a:pPr>
                <a:r>
                  <a:rPr lang="en-IN" sz="1200" dirty="0">
                    <a:latin typeface="Arial" panose="020B0604020202020204" pitchFamily="34" charset="0"/>
                    <a:cs typeface="Arial" panose="020B0604020202020204" pitchFamily="34" charset="0"/>
                  </a:rPr>
                  <a:t>XXX</a:t>
                </a:r>
                <a:endParaRPr lang="en-US" sz="1200" noProof="1">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BDE4917F-B03D-2F70-D0B7-6D50AE2B679F}"/>
                </a:ext>
              </a:extLst>
            </p:cNvPr>
            <p:cNvGrpSpPr/>
            <p:nvPr/>
          </p:nvGrpSpPr>
          <p:grpSpPr>
            <a:xfrm>
              <a:off x="2628584" y="1346932"/>
              <a:ext cx="3538496" cy="4538236"/>
              <a:chOff x="2628584" y="1346932"/>
              <a:chExt cx="3538496" cy="4538236"/>
            </a:xfrm>
          </p:grpSpPr>
          <p:sp>
            <p:nvSpPr>
              <p:cNvPr id="43" name="Freeform 5">
                <a:extLst>
                  <a:ext uri="{FF2B5EF4-FFF2-40B4-BE49-F238E27FC236}">
                    <a16:creationId xmlns:a16="http://schemas.microsoft.com/office/drawing/2014/main" id="{D66009C7-C7D4-80D3-E379-D0452B44DD06}"/>
                  </a:ext>
                </a:extLst>
              </p:cNvPr>
              <p:cNvSpPr>
                <a:spLocks/>
              </p:cNvSpPr>
              <p:nvPr/>
            </p:nvSpPr>
            <p:spPr bwMode="auto">
              <a:xfrm>
                <a:off x="3898750" y="1346932"/>
                <a:ext cx="1604697" cy="1369826"/>
              </a:xfrm>
              <a:custGeom>
                <a:avLst/>
                <a:gdLst>
                  <a:gd name="T0" fmla="*/ 0 w 8480"/>
                  <a:gd name="T1" fmla="*/ 0 h 7244"/>
                  <a:gd name="T2" fmla="*/ 8480 w 8480"/>
                  <a:gd name="T3" fmla="*/ 3513 h 7244"/>
                  <a:gd name="T4" fmla="*/ 4749 w 8480"/>
                  <a:gd name="T5" fmla="*/ 7244 h 7244"/>
                  <a:gd name="T6" fmla="*/ 0 w 8480"/>
                  <a:gd name="T7" fmla="*/ 5277 h 7244"/>
                  <a:gd name="T8" fmla="*/ 0 w 8480"/>
                  <a:gd name="T9" fmla="*/ 0 h 7244"/>
                </a:gdLst>
                <a:ahLst/>
                <a:cxnLst>
                  <a:cxn ang="0">
                    <a:pos x="T0" y="T1"/>
                  </a:cxn>
                  <a:cxn ang="0">
                    <a:pos x="T2" y="T3"/>
                  </a:cxn>
                  <a:cxn ang="0">
                    <a:pos x="T4" y="T5"/>
                  </a:cxn>
                  <a:cxn ang="0">
                    <a:pos x="T6" y="T7"/>
                  </a:cxn>
                  <a:cxn ang="0">
                    <a:pos x="T8" y="T9"/>
                  </a:cxn>
                </a:cxnLst>
                <a:rect l="0" t="0" r="r" b="b"/>
                <a:pathLst>
                  <a:path w="8480" h="7244">
                    <a:moveTo>
                      <a:pt x="0" y="0"/>
                    </a:moveTo>
                    <a:cubicBezTo>
                      <a:pt x="3181" y="0"/>
                      <a:pt x="6231" y="1264"/>
                      <a:pt x="8480" y="3513"/>
                    </a:cubicBezTo>
                    <a:lnTo>
                      <a:pt x="4749" y="7244"/>
                    </a:lnTo>
                    <a:cubicBezTo>
                      <a:pt x="3490" y="5984"/>
                      <a:pt x="1782" y="5277"/>
                      <a:pt x="0" y="5277"/>
                    </a:cubicBezTo>
                    <a:lnTo>
                      <a:pt x="0" y="0"/>
                    </a:lnTo>
                    <a:close/>
                  </a:path>
                </a:pathLst>
              </a:custGeom>
              <a:solidFill>
                <a:schemeClr val="accent2">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Arial" panose="020B0604020202020204" pitchFamily="34" charset="0"/>
                  <a:cs typeface="Arial" panose="020B0604020202020204" pitchFamily="34" charset="0"/>
                </a:endParaRPr>
              </a:p>
            </p:txBody>
          </p:sp>
          <p:sp>
            <p:nvSpPr>
              <p:cNvPr id="44" name="Freeform 6">
                <a:extLst>
                  <a:ext uri="{FF2B5EF4-FFF2-40B4-BE49-F238E27FC236}">
                    <a16:creationId xmlns:a16="http://schemas.microsoft.com/office/drawing/2014/main" id="{2E6E3656-FFF9-6BA9-E7D3-817967F2819D}"/>
                  </a:ext>
                </a:extLst>
              </p:cNvPr>
              <p:cNvSpPr>
                <a:spLocks/>
              </p:cNvSpPr>
              <p:nvPr/>
            </p:nvSpPr>
            <p:spPr bwMode="auto">
              <a:xfrm>
                <a:off x="4797254" y="2012141"/>
                <a:ext cx="1369826" cy="1603121"/>
              </a:xfrm>
              <a:custGeom>
                <a:avLst/>
                <a:gdLst>
                  <a:gd name="T0" fmla="*/ 3731 w 7244"/>
                  <a:gd name="T1" fmla="*/ 0 h 8479"/>
                  <a:gd name="T2" fmla="*/ 7244 w 7244"/>
                  <a:gd name="T3" fmla="*/ 8479 h 8479"/>
                  <a:gd name="T4" fmla="*/ 1967 w 7244"/>
                  <a:gd name="T5" fmla="*/ 8479 h 8479"/>
                  <a:gd name="T6" fmla="*/ 0 w 7244"/>
                  <a:gd name="T7" fmla="*/ 3731 h 8479"/>
                  <a:gd name="T8" fmla="*/ 3731 w 7244"/>
                  <a:gd name="T9" fmla="*/ 0 h 8479"/>
                </a:gdLst>
                <a:ahLst/>
                <a:cxnLst>
                  <a:cxn ang="0">
                    <a:pos x="T0" y="T1"/>
                  </a:cxn>
                  <a:cxn ang="0">
                    <a:pos x="T2" y="T3"/>
                  </a:cxn>
                  <a:cxn ang="0">
                    <a:pos x="T4" y="T5"/>
                  </a:cxn>
                  <a:cxn ang="0">
                    <a:pos x="T6" y="T7"/>
                  </a:cxn>
                  <a:cxn ang="0">
                    <a:pos x="T8" y="T9"/>
                  </a:cxn>
                </a:cxnLst>
                <a:rect l="0" t="0" r="r" b="b"/>
                <a:pathLst>
                  <a:path w="7244" h="8479">
                    <a:moveTo>
                      <a:pt x="3731" y="0"/>
                    </a:moveTo>
                    <a:cubicBezTo>
                      <a:pt x="5980" y="2249"/>
                      <a:pt x="7244" y="5299"/>
                      <a:pt x="7244" y="8479"/>
                    </a:cubicBezTo>
                    <a:lnTo>
                      <a:pt x="1967" y="8479"/>
                    </a:lnTo>
                    <a:cubicBezTo>
                      <a:pt x="1967" y="6698"/>
                      <a:pt x="1260" y="4990"/>
                      <a:pt x="0" y="3731"/>
                    </a:cubicBezTo>
                    <a:lnTo>
                      <a:pt x="3731" y="0"/>
                    </a:lnTo>
                    <a:close/>
                  </a:path>
                </a:pathLst>
              </a:custGeom>
              <a:solidFill>
                <a:schemeClr val="accent5">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latin typeface="Arial" panose="020B0604020202020204" pitchFamily="34" charset="0"/>
                  <a:cs typeface="Arial" panose="020B0604020202020204" pitchFamily="34" charset="0"/>
                </a:endParaRPr>
              </a:p>
            </p:txBody>
          </p:sp>
          <p:sp>
            <p:nvSpPr>
              <p:cNvPr id="45" name="Freeform 7">
                <a:extLst>
                  <a:ext uri="{FF2B5EF4-FFF2-40B4-BE49-F238E27FC236}">
                    <a16:creationId xmlns:a16="http://schemas.microsoft.com/office/drawing/2014/main" id="{DEDDCC68-2282-3060-51D1-91FFA2465A46}"/>
                  </a:ext>
                </a:extLst>
              </p:cNvPr>
              <p:cNvSpPr>
                <a:spLocks/>
              </p:cNvSpPr>
              <p:nvPr/>
            </p:nvSpPr>
            <p:spPr bwMode="auto">
              <a:xfrm>
                <a:off x="4797254" y="3615262"/>
                <a:ext cx="1369826" cy="1604697"/>
              </a:xfrm>
              <a:custGeom>
                <a:avLst/>
                <a:gdLst>
                  <a:gd name="T0" fmla="*/ 7244 w 7244"/>
                  <a:gd name="T1" fmla="*/ 0 h 8480"/>
                  <a:gd name="T2" fmla="*/ 3731 w 7244"/>
                  <a:gd name="T3" fmla="*/ 8480 h 8480"/>
                  <a:gd name="T4" fmla="*/ 0 w 7244"/>
                  <a:gd name="T5" fmla="*/ 4749 h 8480"/>
                  <a:gd name="T6" fmla="*/ 1967 w 7244"/>
                  <a:gd name="T7" fmla="*/ 0 h 8480"/>
                  <a:gd name="T8" fmla="*/ 7244 w 7244"/>
                  <a:gd name="T9" fmla="*/ 0 h 8480"/>
                </a:gdLst>
                <a:ahLst/>
                <a:cxnLst>
                  <a:cxn ang="0">
                    <a:pos x="T0" y="T1"/>
                  </a:cxn>
                  <a:cxn ang="0">
                    <a:pos x="T2" y="T3"/>
                  </a:cxn>
                  <a:cxn ang="0">
                    <a:pos x="T4" y="T5"/>
                  </a:cxn>
                  <a:cxn ang="0">
                    <a:pos x="T6" y="T7"/>
                  </a:cxn>
                  <a:cxn ang="0">
                    <a:pos x="T8" y="T9"/>
                  </a:cxn>
                </a:cxnLst>
                <a:rect l="0" t="0" r="r" b="b"/>
                <a:pathLst>
                  <a:path w="7244" h="8480">
                    <a:moveTo>
                      <a:pt x="7244" y="0"/>
                    </a:moveTo>
                    <a:cubicBezTo>
                      <a:pt x="7244" y="3181"/>
                      <a:pt x="5980" y="6231"/>
                      <a:pt x="3731" y="8480"/>
                    </a:cubicBezTo>
                    <a:lnTo>
                      <a:pt x="0" y="4749"/>
                    </a:lnTo>
                    <a:cubicBezTo>
                      <a:pt x="1260" y="3490"/>
                      <a:pt x="1967" y="1781"/>
                      <a:pt x="1967" y="0"/>
                    </a:cubicBezTo>
                    <a:lnTo>
                      <a:pt x="7244" y="0"/>
                    </a:lnTo>
                    <a:close/>
                  </a:path>
                </a:pathLst>
              </a:custGeom>
              <a:solidFill>
                <a:schemeClr val="accent4">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latin typeface="Arial" panose="020B0604020202020204" pitchFamily="34" charset="0"/>
                  <a:cs typeface="Arial" panose="020B0604020202020204" pitchFamily="34" charset="0"/>
                </a:endParaRPr>
              </a:p>
            </p:txBody>
          </p:sp>
          <p:sp>
            <p:nvSpPr>
              <p:cNvPr id="48" name="Freeform 8">
                <a:extLst>
                  <a:ext uri="{FF2B5EF4-FFF2-40B4-BE49-F238E27FC236}">
                    <a16:creationId xmlns:a16="http://schemas.microsoft.com/office/drawing/2014/main" id="{F53D02F4-3E24-178A-26D7-342CBA1A363B}"/>
                  </a:ext>
                </a:extLst>
              </p:cNvPr>
              <p:cNvSpPr>
                <a:spLocks/>
              </p:cNvSpPr>
              <p:nvPr/>
            </p:nvSpPr>
            <p:spPr bwMode="auto">
              <a:xfrm>
                <a:off x="3898750" y="4513766"/>
                <a:ext cx="1604697" cy="1371402"/>
              </a:xfrm>
              <a:custGeom>
                <a:avLst/>
                <a:gdLst>
                  <a:gd name="T0" fmla="*/ 8480 w 8480"/>
                  <a:gd name="T1" fmla="*/ 3731 h 7244"/>
                  <a:gd name="T2" fmla="*/ 0 w 8480"/>
                  <a:gd name="T3" fmla="*/ 7244 h 7244"/>
                  <a:gd name="T4" fmla="*/ 0 w 8480"/>
                  <a:gd name="T5" fmla="*/ 1967 h 7244"/>
                  <a:gd name="T6" fmla="*/ 4749 w 8480"/>
                  <a:gd name="T7" fmla="*/ 0 h 7244"/>
                  <a:gd name="T8" fmla="*/ 8480 w 8480"/>
                  <a:gd name="T9" fmla="*/ 3731 h 7244"/>
                </a:gdLst>
                <a:ahLst/>
                <a:cxnLst>
                  <a:cxn ang="0">
                    <a:pos x="T0" y="T1"/>
                  </a:cxn>
                  <a:cxn ang="0">
                    <a:pos x="T2" y="T3"/>
                  </a:cxn>
                  <a:cxn ang="0">
                    <a:pos x="T4" y="T5"/>
                  </a:cxn>
                  <a:cxn ang="0">
                    <a:pos x="T6" y="T7"/>
                  </a:cxn>
                  <a:cxn ang="0">
                    <a:pos x="T8" y="T9"/>
                  </a:cxn>
                </a:cxnLst>
                <a:rect l="0" t="0" r="r" b="b"/>
                <a:pathLst>
                  <a:path w="8480" h="7244">
                    <a:moveTo>
                      <a:pt x="8480" y="3731"/>
                    </a:moveTo>
                    <a:cubicBezTo>
                      <a:pt x="6231" y="5980"/>
                      <a:pt x="3181" y="7244"/>
                      <a:pt x="0" y="7244"/>
                    </a:cubicBezTo>
                    <a:lnTo>
                      <a:pt x="0" y="1967"/>
                    </a:lnTo>
                    <a:cubicBezTo>
                      <a:pt x="1782" y="1967"/>
                      <a:pt x="3490" y="1259"/>
                      <a:pt x="4749" y="0"/>
                    </a:cubicBezTo>
                    <a:lnTo>
                      <a:pt x="8480" y="3731"/>
                    </a:lnTo>
                    <a:close/>
                  </a:path>
                </a:pathLst>
              </a:custGeom>
              <a:solidFill>
                <a:schemeClr val="accent6">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latin typeface="Arial" panose="020B0604020202020204" pitchFamily="34" charset="0"/>
                  <a:cs typeface="Arial" panose="020B0604020202020204" pitchFamily="34" charset="0"/>
                </a:endParaRPr>
              </a:p>
            </p:txBody>
          </p:sp>
          <p:sp>
            <p:nvSpPr>
              <p:cNvPr id="49" name="Freeform: Shape 48">
                <a:extLst>
                  <a:ext uri="{FF2B5EF4-FFF2-40B4-BE49-F238E27FC236}">
                    <a16:creationId xmlns:a16="http://schemas.microsoft.com/office/drawing/2014/main" id="{7DD4C944-E5BE-C2B1-5D4D-C299EC05D512}"/>
                  </a:ext>
                </a:extLst>
              </p:cNvPr>
              <p:cNvSpPr/>
              <p:nvPr/>
            </p:nvSpPr>
            <p:spPr>
              <a:xfrm>
                <a:off x="2628584" y="2345401"/>
                <a:ext cx="1270165" cy="2541299"/>
              </a:xfrm>
              <a:custGeom>
                <a:avLst/>
                <a:gdLst>
                  <a:gd name="connsiteX0" fmla="*/ 1279171 w 1279171"/>
                  <a:gd name="connsiteY0" fmla="*/ 0 h 2559317"/>
                  <a:gd name="connsiteX1" fmla="*/ 1279171 w 1279171"/>
                  <a:gd name="connsiteY1" fmla="*/ 282062 h 2559317"/>
                  <a:gd name="connsiteX2" fmla="*/ 282368 w 1279171"/>
                  <a:gd name="connsiteY2" fmla="*/ 1278865 h 2559317"/>
                  <a:gd name="connsiteX3" fmla="*/ 1279171 w 1279171"/>
                  <a:gd name="connsiteY3" fmla="*/ 2275668 h 2559317"/>
                  <a:gd name="connsiteX4" fmla="*/ 1279171 w 1279171"/>
                  <a:gd name="connsiteY4" fmla="*/ 2559317 h 2559317"/>
                  <a:gd name="connsiteX5" fmla="*/ 1021407 w 1279171"/>
                  <a:gd name="connsiteY5" fmla="*/ 2533316 h 2559317"/>
                  <a:gd name="connsiteX6" fmla="*/ 0 w 1279171"/>
                  <a:gd name="connsiteY6" fmla="*/ 1279563 h 2559317"/>
                  <a:gd name="connsiteX7" fmla="*/ 1021407 w 1279171"/>
                  <a:gd name="connsiteY7" fmla="*/ 25993 h 255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9171" h="2559317">
                    <a:moveTo>
                      <a:pt x="1279171" y="0"/>
                    </a:moveTo>
                    <a:lnTo>
                      <a:pt x="1279171" y="282062"/>
                    </a:lnTo>
                    <a:cubicBezTo>
                      <a:pt x="728652" y="282062"/>
                      <a:pt x="282368" y="728346"/>
                      <a:pt x="282368" y="1278865"/>
                    </a:cubicBezTo>
                    <a:cubicBezTo>
                      <a:pt x="282368" y="1829384"/>
                      <a:pt x="728652" y="2275668"/>
                      <a:pt x="1279171" y="2275668"/>
                    </a:cubicBezTo>
                    <a:lnTo>
                      <a:pt x="1279171" y="2559317"/>
                    </a:lnTo>
                    <a:lnTo>
                      <a:pt x="1021407" y="2533316"/>
                    </a:lnTo>
                    <a:cubicBezTo>
                      <a:pt x="438564" y="2413979"/>
                      <a:pt x="0" y="1897979"/>
                      <a:pt x="0" y="1279563"/>
                    </a:cubicBezTo>
                    <a:cubicBezTo>
                      <a:pt x="0" y="661147"/>
                      <a:pt x="438564" y="145294"/>
                      <a:pt x="1021407" y="25993"/>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Arial" panose="020B0604020202020204" pitchFamily="34" charset="0"/>
                  <a:cs typeface="Arial" panose="020B0604020202020204" pitchFamily="34" charset="0"/>
                </a:endParaRPr>
              </a:p>
            </p:txBody>
          </p:sp>
          <p:pic>
            <p:nvPicPr>
              <p:cNvPr id="50" name="Graphic 49" descr="Chat bubble outline">
                <a:extLst>
                  <a:ext uri="{FF2B5EF4-FFF2-40B4-BE49-F238E27FC236}">
                    <a16:creationId xmlns:a16="http://schemas.microsoft.com/office/drawing/2014/main" id="{49F8DE5B-7017-135E-17EF-37FD94E8FF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65570" y="4945379"/>
                <a:ext cx="672204" cy="672205"/>
              </a:xfrm>
              <a:prstGeom prst="rect">
                <a:avLst/>
              </a:prstGeom>
            </p:spPr>
          </p:pic>
          <p:pic>
            <p:nvPicPr>
              <p:cNvPr id="51" name="Graphic 50" descr="Double Tap Gesture outline">
                <a:extLst>
                  <a:ext uri="{FF2B5EF4-FFF2-40B4-BE49-F238E27FC236}">
                    <a16:creationId xmlns:a16="http://schemas.microsoft.com/office/drawing/2014/main" id="{CC6B6DC8-2F7A-9207-D29D-E9898DE81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27068" y="2709762"/>
                <a:ext cx="672204" cy="672205"/>
              </a:xfrm>
              <a:prstGeom prst="rect">
                <a:avLst/>
              </a:prstGeom>
            </p:spPr>
          </p:pic>
          <p:pic>
            <p:nvPicPr>
              <p:cNvPr id="52" name="Graphic 51" descr="Shuffle outline">
                <a:extLst>
                  <a:ext uri="{FF2B5EF4-FFF2-40B4-BE49-F238E27FC236}">
                    <a16:creationId xmlns:a16="http://schemas.microsoft.com/office/drawing/2014/main" id="{EF9716B3-1DB3-412F-D5E3-D3014CD48B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47570" y="4044361"/>
                <a:ext cx="672204" cy="672205"/>
              </a:xfrm>
              <a:prstGeom prst="rect">
                <a:avLst/>
              </a:prstGeom>
            </p:spPr>
          </p:pic>
          <p:pic>
            <p:nvPicPr>
              <p:cNvPr id="53" name="Graphic 52" descr="Zoom in outline">
                <a:extLst>
                  <a:ext uri="{FF2B5EF4-FFF2-40B4-BE49-F238E27FC236}">
                    <a16:creationId xmlns:a16="http://schemas.microsoft.com/office/drawing/2014/main" id="{4EA0937E-8195-C001-5301-DA7AABBAD1D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65570" y="1605139"/>
                <a:ext cx="672204" cy="672205"/>
              </a:xfrm>
              <a:prstGeom prst="rect">
                <a:avLst/>
              </a:prstGeom>
            </p:spPr>
          </p:pic>
          <p:pic>
            <p:nvPicPr>
              <p:cNvPr id="3074" name="Picture 2">
                <a:extLst>
                  <a:ext uri="{FF2B5EF4-FFF2-40B4-BE49-F238E27FC236}">
                    <a16:creationId xmlns:a16="http://schemas.microsoft.com/office/drawing/2014/main" id="{F783AB06-A073-AAB1-36CA-1175F041B89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29931" y="3009687"/>
                <a:ext cx="936960" cy="936960"/>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55" name="Table 54">
            <a:extLst>
              <a:ext uri="{FF2B5EF4-FFF2-40B4-BE49-F238E27FC236}">
                <a16:creationId xmlns:a16="http://schemas.microsoft.com/office/drawing/2014/main" id="{1025AC01-72D2-DB3F-E319-3B2C02389E2F}"/>
              </a:ext>
            </a:extLst>
          </p:cNvPr>
          <p:cNvGraphicFramePr>
            <a:graphicFrameLocks noGrp="1"/>
          </p:cNvGraphicFramePr>
          <p:nvPr>
            <p:extLst>
              <p:ext uri="{D42A27DB-BD31-4B8C-83A1-F6EECF244321}">
                <p14:modId xmlns:p14="http://schemas.microsoft.com/office/powerpoint/2010/main" val="4006100862"/>
              </p:ext>
            </p:extLst>
          </p:nvPr>
        </p:nvGraphicFramePr>
        <p:xfrm>
          <a:off x="138239" y="4688608"/>
          <a:ext cx="2794229" cy="1828800"/>
        </p:xfrm>
        <a:graphic>
          <a:graphicData uri="http://schemas.openxmlformats.org/drawingml/2006/table">
            <a:tbl>
              <a:tblPr firstRow="1" bandRow="1">
                <a:tableStyleId>{5C22544A-7EE6-4342-B048-85BDC9FD1C3A}</a:tableStyleId>
              </a:tblPr>
              <a:tblGrid>
                <a:gridCol w="1892207">
                  <a:extLst>
                    <a:ext uri="{9D8B030D-6E8A-4147-A177-3AD203B41FA5}">
                      <a16:colId xmlns:a16="http://schemas.microsoft.com/office/drawing/2014/main" val="2773366135"/>
                    </a:ext>
                  </a:extLst>
                </a:gridCol>
                <a:gridCol w="902022">
                  <a:extLst>
                    <a:ext uri="{9D8B030D-6E8A-4147-A177-3AD203B41FA5}">
                      <a16:colId xmlns:a16="http://schemas.microsoft.com/office/drawing/2014/main" val="293973191"/>
                    </a:ext>
                  </a:extLst>
                </a:gridCol>
              </a:tblGrid>
              <a:tr h="351803">
                <a:tc gridSpan="2">
                  <a:txBody>
                    <a:bodyPr/>
                    <a:lstStyle/>
                    <a:p>
                      <a:pPr algn="ctr" fontAlgn="ctr"/>
                      <a:r>
                        <a:rPr lang="en-US" sz="1200" b="1" i="0" u="none" strike="noStrike" dirty="0">
                          <a:solidFill>
                            <a:schemeClr val="bg1"/>
                          </a:solidFill>
                          <a:effectLst/>
                          <a:latin typeface="Arial" panose="020B0604020202020204" pitchFamily="34" charset="0"/>
                          <a:cs typeface="Arial" panose="020B0604020202020204" pitchFamily="34" charset="0"/>
                        </a:rPr>
                        <a:t>Total Number of Technical Staff in Thinking Electronic</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accent5">
                        <a:lumMod val="75000"/>
                      </a:schemeClr>
                    </a:solidFill>
                  </a:tcPr>
                </a:tc>
                <a:tc hMerge="1">
                  <a:txBody>
                    <a:bodyPr/>
                    <a:lstStyle/>
                    <a:p>
                      <a:pPr algn="ctr" fontAlgn="ct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extLst>
                  <a:ext uri="{0D108BD9-81ED-4DB2-BD59-A6C34878D82A}">
                    <a16:rowId xmlns:a16="http://schemas.microsoft.com/office/drawing/2014/main" val="3667989292"/>
                  </a:ext>
                </a:extLst>
              </a:tr>
              <a:tr h="351803">
                <a:tc>
                  <a:txBody>
                    <a:bodyPr/>
                    <a:lstStyle/>
                    <a:p>
                      <a:pPr algn="ctr" fontAlgn="ctr"/>
                      <a:r>
                        <a:rPr lang="en-US" sz="1200" b="1" i="0" u="none" strike="noStrike" dirty="0">
                          <a:solidFill>
                            <a:schemeClr val="bg1"/>
                          </a:solidFill>
                          <a:effectLst/>
                          <a:latin typeface="Arial" panose="020B0604020202020204" pitchFamily="34" charset="0"/>
                          <a:cs typeface="Arial" panose="020B0604020202020204" pitchFamily="34" charset="0"/>
                        </a:rPr>
                        <a:t>Department </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accent5">
                        <a:lumMod val="75000"/>
                      </a:schemeClr>
                    </a:solidFill>
                  </a:tcPr>
                </a:tc>
                <a:tc>
                  <a:txBody>
                    <a:bodyPr/>
                    <a:lstStyle/>
                    <a:p>
                      <a:pPr algn="ctr" fontAlgn="ctr"/>
                      <a:r>
                        <a:rPr lang="en-US" sz="1200" b="1" i="0" u="none" strike="noStrike" dirty="0">
                          <a:solidFill>
                            <a:schemeClr val="bg1"/>
                          </a:solidFill>
                          <a:effectLst/>
                          <a:latin typeface="Arial" panose="020B0604020202020204" pitchFamily="34" charset="0"/>
                          <a:cs typeface="Arial" panose="020B0604020202020204" pitchFamily="34" charset="0"/>
                        </a:rPr>
                        <a:t>Number of Employees</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accent5">
                        <a:lumMod val="75000"/>
                      </a:schemeClr>
                    </a:solidFill>
                  </a:tcPr>
                </a:tc>
                <a:extLst>
                  <a:ext uri="{0D108BD9-81ED-4DB2-BD59-A6C34878D82A}">
                    <a16:rowId xmlns:a16="http://schemas.microsoft.com/office/drawing/2014/main" val="3755927078"/>
                  </a:ext>
                </a:extLst>
              </a:tr>
              <a:tr h="175901">
                <a:tc>
                  <a:txBody>
                    <a:bodyPr/>
                    <a:lstStyle/>
                    <a:p>
                      <a:pPr algn="ctr" fontAlgn="ctr"/>
                      <a:r>
                        <a:rPr lang="en-IN" sz="1200" u="none" strike="noStrike" dirty="0">
                          <a:effectLst/>
                          <a:latin typeface="Arial" panose="020B0604020202020204" pitchFamily="34" charset="0"/>
                          <a:cs typeface="Arial" panose="020B0604020202020204" pitchFamily="34" charset="0"/>
                        </a:rPr>
                        <a:t>Automation Department</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111730881"/>
                  </a:ext>
                </a:extLst>
              </a:tr>
              <a:tr h="175901">
                <a:tc>
                  <a:txBody>
                    <a:bodyPr/>
                    <a:lstStyle/>
                    <a:p>
                      <a:pPr algn="ctr" fontAlgn="ctr"/>
                      <a:r>
                        <a:rPr lang="en-IN" sz="1200" u="none" strike="noStrike" dirty="0">
                          <a:effectLst/>
                          <a:latin typeface="Arial" panose="020B0604020202020204" pitchFamily="34" charset="0"/>
                          <a:cs typeface="Arial" panose="020B0604020202020204" pitchFamily="34" charset="0"/>
                        </a:rPr>
                        <a:t>Production Control Department</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96624172"/>
                  </a:ext>
                </a:extLst>
              </a:tr>
              <a:tr h="175901">
                <a:tc>
                  <a:txBody>
                    <a:bodyPr/>
                    <a:lstStyle/>
                    <a:p>
                      <a:pPr algn="ctr" fontAlgn="ctr"/>
                      <a:r>
                        <a:rPr lang="en-IN" sz="1200" u="none" strike="noStrike" dirty="0">
                          <a:effectLst/>
                          <a:latin typeface="Arial" panose="020B0604020202020204" pitchFamily="34" charset="0"/>
                          <a:cs typeface="Arial" panose="020B0604020202020204" pitchFamily="34" charset="0"/>
                        </a:rPr>
                        <a:t>Quality Assurance Department</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82441992"/>
                  </a:ext>
                </a:extLst>
              </a:tr>
              <a:tr h="175901">
                <a:tc>
                  <a:txBody>
                    <a:bodyPr/>
                    <a:lstStyle/>
                    <a:p>
                      <a:pPr algn="ctr" fontAlgn="ctr"/>
                      <a:r>
                        <a:rPr lang="en-US" sz="1200" b="0" i="0" u="none" strike="noStrike" dirty="0">
                          <a:solidFill>
                            <a:srgbClr val="000000"/>
                          </a:solidFill>
                          <a:effectLst/>
                          <a:latin typeface="Arial" panose="020B0604020202020204" pitchFamily="34" charset="0"/>
                          <a:cs typeface="Arial" panose="020B0604020202020204" pitchFamily="34" charset="0"/>
                        </a:rPr>
                        <a:t>Total</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520143922"/>
                  </a:ext>
                </a:extLst>
              </a:tr>
            </a:tbl>
          </a:graphicData>
        </a:graphic>
      </p:graphicFrame>
      <p:pic>
        <p:nvPicPr>
          <p:cNvPr id="2" name="Picture 1" descr="Text&#10;&#10;Description automatically generated">
            <a:extLst>
              <a:ext uri="{FF2B5EF4-FFF2-40B4-BE49-F238E27FC236}">
                <a16:creationId xmlns:a16="http://schemas.microsoft.com/office/drawing/2014/main" id="{5E06F37D-A0DC-2311-983D-4F08D94ACC1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32557380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14625" y="152123"/>
            <a:ext cx="5862106"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Yield Change</a:t>
            </a:r>
            <a:endParaRPr lang="en-US" sz="1400" b="1" dirty="0">
              <a:latin typeface="Arial" panose="020B0604020202020204" pitchFamily="34" charset="0"/>
            </a:endParaRPr>
          </a:p>
        </p:txBody>
      </p:sp>
      <p:sp>
        <p:nvSpPr>
          <p:cNvPr id="2" name="TextBox 1">
            <a:extLst>
              <a:ext uri="{FF2B5EF4-FFF2-40B4-BE49-F238E27FC236}">
                <a16:creationId xmlns:a16="http://schemas.microsoft.com/office/drawing/2014/main" id="{4C4D00CC-6F57-5D16-8F62-DBDF8430C6DD}"/>
              </a:ext>
            </a:extLst>
          </p:cNvPr>
          <p:cNvSpPr txBox="1"/>
          <p:nvPr/>
        </p:nvSpPr>
        <p:spPr>
          <a:xfrm>
            <a:off x="147755" y="815953"/>
            <a:ext cx="8848490" cy="4749698"/>
          </a:xfrm>
          <a:prstGeom prst="rect">
            <a:avLst/>
          </a:prstGeom>
          <a:solidFill>
            <a:schemeClr val="bg1">
              <a:lumMod val="95000"/>
            </a:schemeClr>
          </a:solidFill>
          <a:ln>
            <a:solidFill>
              <a:schemeClr val="tx1"/>
            </a:solidFill>
          </a:ln>
        </p:spPr>
        <p:txBody>
          <a:bodyPr wrap="square" rtlCol="0">
            <a:spAutoFit/>
          </a:bodyPr>
          <a:lstStyle/>
          <a:p>
            <a:pPr fontAlgn="b">
              <a:lnSpc>
                <a:spcPct val="150000"/>
              </a:lnSpc>
            </a:pPr>
            <a:r>
              <a:rPr lang="en-US" sz="1200" b="1" dirty="0">
                <a:latin typeface="Arial" panose="020B0604020202020204" pitchFamily="34" charset="0"/>
              </a:rPr>
              <a:t>Key initiatives taken by Thinking Electronic for good rate trend:</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noProof="1">
              <a:latin typeface="Arial" panose="020B0604020202020204" pitchFamily="34" charset="0"/>
              <a:cs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noProof="1">
              <a:latin typeface="Arial" panose="020B0604020202020204" pitchFamily="34" charset="0"/>
              <a:cs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noProof="1">
              <a:latin typeface="Arial" panose="020B0604020202020204" pitchFamily="34" charset="0"/>
              <a:cs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IN" sz="12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DDCE12B-D81B-5928-0A04-F63232A36780}"/>
              </a:ext>
            </a:extLst>
          </p:cNvPr>
          <p:cNvSpPr txBox="1"/>
          <p:nvPr/>
        </p:nvSpPr>
        <p:spPr>
          <a:xfrm>
            <a:off x="3443585" y="6309049"/>
            <a:ext cx="5552660"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Thinking Electronic </a:t>
            </a:r>
            <a:r>
              <a:rPr lang="en-US" sz="1000" dirty="0">
                <a:latin typeface="Arial" panose="020B0604020202020204" pitchFamily="34" charset="0"/>
                <a:cs typeface="Arial" panose="020B0604020202020204" pitchFamily="34" charset="0"/>
              </a:rPr>
              <a:t>Company Website, Annual Reports, Company Presentation, etc.</a:t>
            </a:r>
            <a:endParaRPr lang="en-IN" sz="1000" dirty="0">
              <a:latin typeface="Arial" panose="020B0604020202020204" pitchFamily="34" charset="0"/>
              <a:cs typeface="Arial" panose="020B0604020202020204" pitchFamily="34" charset="0"/>
            </a:endParaRPr>
          </a:p>
        </p:txBody>
      </p:sp>
      <p:pic>
        <p:nvPicPr>
          <p:cNvPr id="3" name="Picture 2" descr="Text&#10;&#10;Description automatically generated">
            <a:extLst>
              <a:ext uri="{FF2B5EF4-FFF2-40B4-BE49-F238E27FC236}">
                <a16:creationId xmlns:a16="http://schemas.microsoft.com/office/drawing/2014/main" id="{D1A667E6-7FFD-79C0-2876-F5D500488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15474145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14625" y="152123"/>
            <a:ext cx="5862106"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Yield Change</a:t>
            </a:r>
            <a:endParaRPr lang="en-US" sz="1400" b="1" dirty="0">
              <a:latin typeface="Arial" panose="020B0604020202020204" pitchFamily="34" charset="0"/>
            </a:endParaRPr>
          </a:p>
        </p:txBody>
      </p:sp>
      <p:sp>
        <p:nvSpPr>
          <p:cNvPr id="2" name="TextBox 1">
            <a:extLst>
              <a:ext uri="{FF2B5EF4-FFF2-40B4-BE49-F238E27FC236}">
                <a16:creationId xmlns:a16="http://schemas.microsoft.com/office/drawing/2014/main" id="{4C4D00CC-6F57-5D16-8F62-DBDF8430C6DD}"/>
              </a:ext>
            </a:extLst>
          </p:cNvPr>
          <p:cNvSpPr txBox="1"/>
          <p:nvPr/>
        </p:nvSpPr>
        <p:spPr>
          <a:xfrm>
            <a:off x="147755" y="815953"/>
            <a:ext cx="8848490" cy="5303696"/>
          </a:xfrm>
          <a:prstGeom prst="rect">
            <a:avLst/>
          </a:prstGeom>
          <a:solidFill>
            <a:schemeClr val="bg1">
              <a:lumMod val="95000"/>
            </a:schemeClr>
          </a:solidFill>
          <a:ln>
            <a:solidFill>
              <a:schemeClr val="tx1"/>
            </a:solidFill>
          </a:ln>
        </p:spPr>
        <p:txBody>
          <a:bodyPr wrap="square" rtlCol="0">
            <a:spAutoFit/>
          </a:bodyPr>
          <a:lstStyle/>
          <a:p>
            <a:pPr fontAlgn="b">
              <a:lnSpc>
                <a:spcPct val="150000"/>
              </a:lnSpc>
            </a:pPr>
            <a:r>
              <a:rPr lang="en-US" sz="1200" b="1" dirty="0">
                <a:latin typeface="Arial" panose="020B0604020202020204" pitchFamily="34" charset="0"/>
              </a:rPr>
              <a:t>Key initiatives taken by Thinking Electronic for good rate trend:</a:t>
            </a:r>
          </a:p>
          <a:p>
            <a:pPr fontAlgn="b">
              <a:lnSpc>
                <a:spcPct val="150000"/>
              </a:lnSpc>
            </a:pPr>
            <a:r>
              <a:rPr lang="en-US" sz="1200" b="1" dirty="0">
                <a:latin typeface="Arial" panose="020B0604020202020204" pitchFamily="34" charset="0"/>
              </a:rPr>
              <a:t>Production policy:</a:t>
            </a:r>
          </a:p>
          <a:p>
            <a:pPr marL="171450" indent="-171450" fontAlgn="b">
              <a:lnSpc>
                <a:spcPct val="150000"/>
              </a:lnSpc>
              <a:buFont typeface="Arial" panose="020B0604020202020204" pitchFamily="34" charset="0"/>
              <a:buChar char="•"/>
            </a:pPr>
            <a:r>
              <a:rPr lang="en-US" sz="1200" b="1" dirty="0">
                <a:latin typeface="Arial" panose="020B0604020202020204" pitchFamily="34" charset="0"/>
              </a:rPr>
              <a:t>Supply management:</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b="1" dirty="0">
                <a:latin typeface="Arial" panose="020B0604020202020204" pitchFamily="34" charset="0"/>
              </a:rPr>
              <a:t>Production management:</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 </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endParaRPr lang="en-US" sz="1200" dirty="0">
              <a:latin typeface="Arial" panose="020B0604020202020204" pitchFamily="34" charset="0"/>
            </a:endParaRPr>
          </a:p>
        </p:txBody>
      </p:sp>
      <p:sp>
        <p:nvSpPr>
          <p:cNvPr id="4" name="TextBox 3">
            <a:extLst>
              <a:ext uri="{FF2B5EF4-FFF2-40B4-BE49-F238E27FC236}">
                <a16:creationId xmlns:a16="http://schemas.microsoft.com/office/drawing/2014/main" id="{6DDCE12B-D81B-5928-0A04-F63232A36780}"/>
              </a:ext>
            </a:extLst>
          </p:cNvPr>
          <p:cNvSpPr txBox="1"/>
          <p:nvPr/>
        </p:nvSpPr>
        <p:spPr>
          <a:xfrm>
            <a:off x="3443585" y="6309049"/>
            <a:ext cx="5552660"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Thinking Electronic </a:t>
            </a:r>
            <a:r>
              <a:rPr lang="en-US" sz="1000" dirty="0">
                <a:latin typeface="Arial" panose="020B0604020202020204" pitchFamily="34" charset="0"/>
                <a:cs typeface="Arial" panose="020B0604020202020204" pitchFamily="34" charset="0"/>
              </a:rPr>
              <a:t>Company Website, Annual Reports, Company Presentation, etc.</a:t>
            </a:r>
            <a:endParaRPr lang="en-IN" sz="1000" dirty="0">
              <a:latin typeface="Arial" panose="020B0604020202020204" pitchFamily="34" charset="0"/>
              <a:cs typeface="Arial" panose="020B0604020202020204" pitchFamily="34" charset="0"/>
            </a:endParaRPr>
          </a:p>
        </p:txBody>
      </p:sp>
      <p:pic>
        <p:nvPicPr>
          <p:cNvPr id="3" name="Picture 2" descr="Text&#10;&#10;Description automatically generated">
            <a:extLst>
              <a:ext uri="{FF2B5EF4-FFF2-40B4-BE49-F238E27FC236}">
                <a16:creationId xmlns:a16="http://schemas.microsoft.com/office/drawing/2014/main" id="{A9BA878F-4A55-AB97-1EEF-89AA7B59B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2140252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14625" y="152123"/>
            <a:ext cx="5862106"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Good Rate Trend</a:t>
            </a:r>
            <a:endParaRPr lang="en-US" sz="1400" b="1" dirty="0">
              <a:latin typeface="Arial" panose="020B0604020202020204" pitchFamily="34" charset="0"/>
            </a:endParaRPr>
          </a:p>
        </p:txBody>
      </p:sp>
      <p:sp>
        <p:nvSpPr>
          <p:cNvPr id="2" name="TextBox 1">
            <a:extLst>
              <a:ext uri="{FF2B5EF4-FFF2-40B4-BE49-F238E27FC236}">
                <a16:creationId xmlns:a16="http://schemas.microsoft.com/office/drawing/2014/main" id="{4C4D00CC-6F57-5D16-8F62-DBDF8430C6DD}"/>
              </a:ext>
            </a:extLst>
          </p:cNvPr>
          <p:cNvSpPr txBox="1"/>
          <p:nvPr/>
        </p:nvSpPr>
        <p:spPr>
          <a:xfrm>
            <a:off x="147755" y="893641"/>
            <a:ext cx="8848490" cy="5026697"/>
          </a:xfrm>
          <a:prstGeom prst="rect">
            <a:avLst/>
          </a:prstGeom>
          <a:solidFill>
            <a:schemeClr val="bg1">
              <a:lumMod val="95000"/>
            </a:schemeClr>
          </a:solidFill>
          <a:ln>
            <a:solidFill>
              <a:schemeClr val="tx1"/>
            </a:solidFill>
          </a:ln>
        </p:spPr>
        <p:txBody>
          <a:bodyPr wrap="square" rtlCol="0">
            <a:spAutoFit/>
          </a:bodyPr>
          <a:lstStyle/>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fontAlgn="b">
              <a:lnSpc>
                <a:spcPct val="150000"/>
              </a:lnSpc>
            </a:pPr>
            <a:r>
              <a:rPr lang="en-US" sz="1200" b="1" dirty="0">
                <a:latin typeface="Arial" panose="020B0604020202020204" pitchFamily="34" charset="0"/>
              </a:rPr>
              <a:t>Sales Policy:</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p:txBody>
      </p:sp>
      <p:sp>
        <p:nvSpPr>
          <p:cNvPr id="4" name="TextBox 3">
            <a:extLst>
              <a:ext uri="{FF2B5EF4-FFF2-40B4-BE49-F238E27FC236}">
                <a16:creationId xmlns:a16="http://schemas.microsoft.com/office/drawing/2014/main" id="{6DDCE12B-D81B-5928-0A04-F63232A36780}"/>
              </a:ext>
            </a:extLst>
          </p:cNvPr>
          <p:cNvSpPr txBox="1"/>
          <p:nvPr/>
        </p:nvSpPr>
        <p:spPr>
          <a:xfrm>
            <a:off x="3425688" y="6354080"/>
            <a:ext cx="5552660"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Thinking Electronic </a:t>
            </a:r>
            <a:r>
              <a:rPr lang="en-US" sz="1000" dirty="0">
                <a:latin typeface="Arial" panose="020B0604020202020204" pitchFamily="34" charset="0"/>
                <a:cs typeface="Arial" panose="020B0604020202020204" pitchFamily="34" charset="0"/>
              </a:rPr>
              <a:t>Company Website, Annual Reports, Company Presentation, etc.</a:t>
            </a:r>
            <a:endParaRPr lang="en-IN" sz="1000" dirty="0">
              <a:latin typeface="Arial" panose="020B0604020202020204" pitchFamily="34" charset="0"/>
              <a:cs typeface="Arial" panose="020B0604020202020204" pitchFamily="34" charset="0"/>
            </a:endParaRPr>
          </a:p>
        </p:txBody>
      </p:sp>
      <p:pic>
        <p:nvPicPr>
          <p:cNvPr id="3" name="Picture 2" descr="Text&#10;&#10;Description automatically generated">
            <a:extLst>
              <a:ext uri="{FF2B5EF4-FFF2-40B4-BE49-F238E27FC236}">
                <a16:creationId xmlns:a16="http://schemas.microsoft.com/office/drawing/2014/main" id="{4E1DD242-86F1-F1B8-A76E-3FEDC3D39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37462582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47755" y="164510"/>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a:t>
            </a:r>
            <a:r>
              <a:rPr lang="en-US" sz="1400" b="1" dirty="0">
                <a:latin typeface="Arial" panose="020B0604020202020204" pitchFamily="34" charset="0"/>
              </a:rPr>
              <a:t>Corporate Development Department Personnel Status</a:t>
            </a:r>
          </a:p>
        </p:txBody>
      </p:sp>
      <p:sp>
        <p:nvSpPr>
          <p:cNvPr id="4" name="TextBox 3">
            <a:extLst>
              <a:ext uri="{FF2B5EF4-FFF2-40B4-BE49-F238E27FC236}">
                <a16:creationId xmlns:a16="http://schemas.microsoft.com/office/drawing/2014/main" id="{6DDCE12B-D81B-5928-0A04-F63232A36780}"/>
              </a:ext>
            </a:extLst>
          </p:cNvPr>
          <p:cNvSpPr txBox="1"/>
          <p:nvPr/>
        </p:nvSpPr>
        <p:spPr>
          <a:xfrm>
            <a:off x="3405809" y="6404799"/>
            <a:ext cx="5539408"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Thinking Electronic </a:t>
            </a:r>
            <a:r>
              <a:rPr lang="en-US" sz="1000" dirty="0">
                <a:latin typeface="Arial" panose="020B0604020202020204" pitchFamily="34" charset="0"/>
                <a:cs typeface="Arial" panose="020B0604020202020204" pitchFamily="34" charset="0"/>
              </a:rPr>
              <a:t>Company Website, Annual Reports, Company Presentation, etc.</a:t>
            </a:r>
            <a:endParaRPr lang="en-IN" sz="1000" dirty="0">
              <a:latin typeface="Arial" panose="020B0604020202020204" pitchFamily="34" charset="0"/>
              <a:cs typeface="Arial" panose="020B0604020202020204" pitchFamily="34" charset="0"/>
            </a:endParaRPr>
          </a:p>
        </p:txBody>
      </p:sp>
      <p:graphicFrame>
        <p:nvGraphicFramePr>
          <p:cNvPr id="5" name="Table 4">
            <a:extLst>
              <a:ext uri="{FF2B5EF4-FFF2-40B4-BE49-F238E27FC236}">
                <a16:creationId xmlns:a16="http://schemas.microsoft.com/office/drawing/2014/main" id="{E7179FBF-44DA-0DB5-A30B-64B17FF87645}"/>
              </a:ext>
            </a:extLst>
          </p:cNvPr>
          <p:cNvGraphicFramePr>
            <a:graphicFrameLocks noGrp="1"/>
          </p:cNvGraphicFramePr>
          <p:nvPr>
            <p:extLst>
              <p:ext uri="{D42A27DB-BD31-4B8C-83A1-F6EECF244321}">
                <p14:modId xmlns:p14="http://schemas.microsoft.com/office/powerpoint/2010/main" val="1374650950"/>
              </p:ext>
            </p:extLst>
          </p:nvPr>
        </p:nvGraphicFramePr>
        <p:xfrm>
          <a:off x="147755" y="770229"/>
          <a:ext cx="8797462" cy="5431787"/>
        </p:xfrm>
        <a:graphic>
          <a:graphicData uri="http://schemas.openxmlformats.org/drawingml/2006/table">
            <a:tbl>
              <a:tblPr firstRow="1" bandRow="1">
                <a:tableStyleId>{5C22544A-7EE6-4342-B048-85BDC9FD1C3A}</a:tableStyleId>
              </a:tblPr>
              <a:tblGrid>
                <a:gridCol w="2833984">
                  <a:extLst>
                    <a:ext uri="{9D8B030D-6E8A-4147-A177-3AD203B41FA5}">
                      <a16:colId xmlns:a16="http://schemas.microsoft.com/office/drawing/2014/main" val="491462967"/>
                    </a:ext>
                  </a:extLst>
                </a:gridCol>
                <a:gridCol w="1417983">
                  <a:extLst>
                    <a:ext uri="{9D8B030D-6E8A-4147-A177-3AD203B41FA5}">
                      <a16:colId xmlns:a16="http://schemas.microsoft.com/office/drawing/2014/main" val="1638092550"/>
                    </a:ext>
                  </a:extLst>
                </a:gridCol>
                <a:gridCol w="1245704">
                  <a:extLst>
                    <a:ext uri="{9D8B030D-6E8A-4147-A177-3AD203B41FA5}">
                      <a16:colId xmlns:a16="http://schemas.microsoft.com/office/drawing/2014/main" val="3741787486"/>
                    </a:ext>
                  </a:extLst>
                </a:gridCol>
                <a:gridCol w="596348">
                  <a:extLst>
                    <a:ext uri="{9D8B030D-6E8A-4147-A177-3AD203B41FA5}">
                      <a16:colId xmlns:a16="http://schemas.microsoft.com/office/drawing/2014/main" val="2113042673"/>
                    </a:ext>
                  </a:extLst>
                </a:gridCol>
                <a:gridCol w="2703443">
                  <a:extLst>
                    <a:ext uri="{9D8B030D-6E8A-4147-A177-3AD203B41FA5}">
                      <a16:colId xmlns:a16="http://schemas.microsoft.com/office/drawing/2014/main" val="105744088"/>
                    </a:ext>
                  </a:extLst>
                </a:gridCol>
              </a:tblGrid>
              <a:tr h="557335">
                <a:tc>
                  <a:txBody>
                    <a:bodyPr/>
                    <a:lstStyle/>
                    <a:p>
                      <a:pPr algn="ctr" fontAlgn="ctr"/>
                      <a:r>
                        <a:rPr lang="en-IN" sz="1200" u="none" strike="noStrike" dirty="0">
                          <a:effectLst/>
                          <a:latin typeface="Arial" panose="020B0604020202020204" pitchFamily="34" charset="0"/>
                          <a:cs typeface="Arial" panose="020B0604020202020204" pitchFamily="34" charset="0"/>
                        </a:rPr>
                        <a:t>Title</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ctr"/>
                      <a:r>
                        <a:rPr lang="en-IN" sz="1200" u="none" strike="noStrike" dirty="0">
                          <a:effectLst/>
                          <a:latin typeface="Arial" panose="020B0604020202020204" pitchFamily="34" charset="0"/>
                          <a:cs typeface="Arial" panose="020B0604020202020204" pitchFamily="34" charset="0"/>
                        </a:rPr>
                        <a:t>Nationality /Place of Incorporation</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ctr"/>
                      <a:r>
                        <a:rPr lang="en-IN" sz="1200" u="none" strike="noStrike" dirty="0">
                          <a:effectLst/>
                          <a:latin typeface="Arial" panose="020B0604020202020204" pitchFamily="34" charset="0"/>
                          <a:cs typeface="Arial" panose="020B0604020202020204" pitchFamily="34" charset="0"/>
                        </a:rPr>
                        <a:t>Name</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ctr"/>
                      <a:r>
                        <a:rPr lang="en-IN" sz="1200" u="none" strike="noStrike" dirty="0">
                          <a:effectLst/>
                          <a:latin typeface="Arial" panose="020B0604020202020204" pitchFamily="34" charset="0"/>
                          <a:cs typeface="Arial" panose="020B0604020202020204" pitchFamily="34" charset="0"/>
                        </a:rPr>
                        <a:t>Gender</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ctr"/>
                      <a:r>
                        <a:rPr lang="en-IN" sz="1200" u="none" strike="noStrike" dirty="0">
                          <a:effectLst/>
                          <a:latin typeface="Arial" panose="020B0604020202020204" pitchFamily="34" charset="0"/>
                          <a:cs typeface="Arial" panose="020B0604020202020204" pitchFamily="34" charset="0"/>
                        </a:rPr>
                        <a:t>Education &amp; Experience</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rgbClr val="222A35"/>
                    </a:solidFill>
                  </a:tcPr>
                </a:tc>
                <a:extLst>
                  <a:ext uri="{0D108BD9-81ED-4DB2-BD59-A6C34878D82A}">
                    <a16:rowId xmlns:a16="http://schemas.microsoft.com/office/drawing/2014/main" val="167138996"/>
                  </a:ext>
                </a:extLst>
              </a:tr>
              <a:tr h="974891">
                <a:tc>
                  <a:txBody>
                    <a:bodyPr/>
                    <a:lstStyle/>
                    <a:p>
                      <a:pPr algn="ctr" fontAlgn="ctr"/>
                      <a:r>
                        <a:rPr lang="en-IN" sz="1200" u="none" strike="noStrike" dirty="0">
                          <a:effectLst/>
                          <a:latin typeface="Arial" panose="020B0604020202020204" pitchFamily="34" charset="0"/>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extLst>
                  <a:ext uri="{0D108BD9-81ED-4DB2-BD59-A6C34878D82A}">
                    <a16:rowId xmlns:a16="http://schemas.microsoft.com/office/drawing/2014/main" val="2032726982"/>
                  </a:ext>
                </a:extLst>
              </a:tr>
              <a:tr h="77991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extLst>
                  <a:ext uri="{0D108BD9-81ED-4DB2-BD59-A6C34878D82A}">
                    <a16:rowId xmlns:a16="http://schemas.microsoft.com/office/drawing/2014/main" val="3666923256"/>
                  </a:ext>
                </a:extLst>
              </a:tr>
              <a:tr h="38995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extLst>
                  <a:ext uri="{0D108BD9-81ED-4DB2-BD59-A6C34878D82A}">
                    <a16:rowId xmlns:a16="http://schemas.microsoft.com/office/drawing/2014/main" val="264455727"/>
                  </a:ext>
                </a:extLst>
              </a:tr>
              <a:tr h="38995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extLst>
                  <a:ext uri="{0D108BD9-81ED-4DB2-BD59-A6C34878D82A}">
                    <a16:rowId xmlns:a16="http://schemas.microsoft.com/office/drawing/2014/main" val="4000075487"/>
                  </a:ext>
                </a:extLst>
              </a:tr>
              <a:tr h="194978">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extLst>
                  <a:ext uri="{0D108BD9-81ED-4DB2-BD59-A6C34878D82A}">
                    <a16:rowId xmlns:a16="http://schemas.microsoft.com/office/drawing/2014/main" val="1817856462"/>
                  </a:ext>
                </a:extLst>
              </a:tr>
              <a:tr h="38995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extLst>
                  <a:ext uri="{0D108BD9-81ED-4DB2-BD59-A6C34878D82A}">
                    <a16:rowId xmlns:a16="http://schemas.microsoft.com/office/drawing/2014/main" val="1486287556"/>
                  </a:ext>
                </a:extLst>
              </a:tr>
              <a:tr h="38995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extLst>
                  <a:ext uri="{0D108BD9-81ED-4DB2-BD59-A6C34878D82A}">
                    <a16:rowId xmlns:a16="http://schemas.microsoft.com/office/drawing/2014/main" val="2258697664"/>
                  </a:ext>
                </a:extLst>
              </a:tr>
              <a:tr h="58493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extLst>
                  <a:ext uri="{0D108BD9-81ED-4DB2-BD59-A6C34878D82A}">
                    <a16:rowId xmlns:a16="http://schemas.microsoft.com/office/drawing/2014/main" val="111295738"/>
                  </a:ext>
                </a:extLst>
              </a:tr>
              <a:tr h="58493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extLst>
                  <a:ext uri="{0D108BD9-81ED-4DB2-BD59-A6C34878D82A}">
                    <a16:rowId xmlns:a16="http://schemas.microsoft.com/office/drawing/2014/main" val="1918308743"/>
                  </a:ext>
                </a:extLst>
              </a:tr>
              <a:tr h="194978">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kumimoji="0" lang="en-IN"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ctr"/>
                </a:tc>
                <a:extLst>
                  <a:ext uri="{0D108BD9-81ED-4DB2-BD59-A6C34878D82A}">
                    <a16:rowId xmlns:a16="http://schemas.microsoft.com/office/drawing/2014/main" val="1716356500"/>
                  </a:ext>
                </a:extLst>
              </a:tr>
            </a:tbl>
          </a:graphicData>
        </a:graphic>
      </p:graphicFrame>
      <p:pic>
        <p:nvPicPr>
          <p:cNvPr id="2" name="Picture 1" descr="Text&#10;&#10;Description automatically generated">
            <a:extLst>
              <a:ext uri="{FF2B5EF4-FFF2-40B4-BE49-F238E27FC236}">
                <a16:creationId xmlns:a16="http://schemas.microsoft.com/office/drawing/2014/main" id="{746DD9B8-E97A-230E-2793-87F2ACB15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1953562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47755" y="164510"/>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XXX – </a:t>
            </a:r>
            <a:r>
              <a:rPr lang="en-US" sz="1400" b="1" dirty="0">
                <a:latin typeface="Arial" panose="020B0604020202020204" pitchFamily="34" charset="0"/>
              </a:rPr>
              <a:t>Corporate Development Department Personnel Status</a:t>
            </a:r>
          </a:p>
        </p:txBody>
      </p:sp>
      <p:sp>
        <p:nvSpPr>
          <p:cNvPr id="4" name="TextBox 3">
            <a:extLst>
              <a:ext uri="{FF2B5EF4-FFF2-40B4-BE49-F238E27FC236}">
                <a16:creationId xmlns:a16="http://schemas.microsoft.com/office/drawing/2014/main" id="{6DDCE12B-D81B-5928-0A04-F63232A36780}"/>
              </a:ext>
            </a:extLst>
          </p:cNvPr>
          <p:cNvSpPr txBox="1"/>
          <p:nvPr/>
        </p:nvSpPr>
        <p:spPr>
          <a:xfrm>
            <a:off x="3127513" y="6391547"/>
            <a:ext cx="5817704"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Thinking Electronic </a:t>
            </a:r>
            <a:r>
              <a:rPr lang="en-US" sz="1000" dirty="0">
                <a:latin typeface="Arial" panose="020B0604020202020204" pitchFamily="34" charset="0"/>
                <a:cs typeface="Arial" panose="020B0604020202020204" pitchFamily="34" charset="0"/>
              </a:rPr>
              <a:t>Company Website, Annual Reports, Company Presentation, etc.</a:t>
            </a:r>
            <a:endParaRPr lang="en-IN" sz="10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DE7D70B4-B0B7-45EE-A357-E93B9A12FB1B}"/>
              </a:ext>
            </a:extLst>
          </p:cNvPr>
          <p:cNvSpPr txBox="1"/>
          <p:nvPr/>
        </p:nvSpPr>
        <p:spPr>
          <a:xfrm>
            <a:off x="173269" y="998374"/>
            <a:ext cx="8797462" cy="4749698"/>
          </a:xfrm>
          <a:prstGeom prst="rect">
            <a:avLst/>
          </a:prstGeom>
          <a:solidFill>
            <a:schemeClr val="bg1">
              <a:lumMod val="95000"/>
            </a:schemeClr>
          </a:solidFill>
          <a:ln>
            <a:solidFill>
              <a:schemeClr val="tx1"/>
            </a:solidFill>
          </a:ln>
        </p:spPr>
        <p:txBody>
          <a:bodyPr wrap="square" rtlCol="0">
            <a:spAutoFit/>
          </a:bodyPr>
          <a:lstStyle/>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a:p>
            <a:pPr marL="171450" indent="-171450" fontAlgn="b">
              <a:lnSpc>
                <a:spcPct val="150000"/>
              </a:lnSpc>
              <a:buFont typeface="Arial" panose="020B0604020202020204" pitchFamily="34" charset="0"/>
              <a:buChar char="•"/>
            </a:pPr>
            <a:r>
              <a:rPr lang="en-US" sz="1200" noProof="1">
                <a:solidFill>
                  <a:schemeClr val="tx1"/>
                </a:solidFill>
                <a:latin typeface="Arial" panose="020B0604020202020204" pitchFamily="34" charset="0"/>
                <a:cs typeface="Arial" panose="020B0604020202020204" pitchFamily="34" charset="0"/>
              </a:rPr>
              <a:t>XXX</a:t>
            </a:r>
          </a:p>
        </p:txBody>
      </p:sp>
      <p:pic>
        <p:nvPicPr>
          <p:cNvPr id="5" name="Picture 4" descr="Text&#10;&#10;Description automatically generated">
            <a:extLst>
              <a:ext uri="{FF2B5EF4-FFF2-40B4-BE49-F238E27FC236}">
                <a16:creationId xmlns:a16="http://schemas.microsoft.com/office/drawing/2014/main" id="{AA0705EA-65AA-1E06-75EF-C741125B54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6551639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17D888-1738-4FC9-98BB-21997AF04B06}"/>
              </a:ext>
            </a:extLst>
          </p:cNvPr>
          <p:cNvSpPr/>
          <p:nvPr/>
        </p:nvSpPr>
        <p:spPr>
          <a:xfrm>
            <a:off x="0" y="-41912"/>
            <a:ext cx="9144000" cy="6899912"/>
          </a:xfrm>
          <a:prstGeom prst="rect">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D0CABBDB-61C8-49EE-A51D-FDD7B2EFC3F0}"/>
              </a:ext>
            </a:extLst>
          </p:cNvPr>
          <p:cNvSpPr txBox="1">
            <a:spLocks/>
          </p:cNvSpPr>
          <p:nvPr/>
        </p:nvSpPr>
        <p:spPr>
          <a:xfrm>
            <a:off x="168570" y="443565"/>
            <a:ext cx="2623304" cy="4613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Montserrat" panose="02000505000000020004" pitchFamily="2" charset="0"/>
                <a:ea typeface="+mj-ea"/>
                <a:cs typeface="Arial" panose="020B0604020202020204" pitchFamily="34" charset="0"/>
              </a:rPr>
              <a:t>About Us &amp; Disclaimer</a:t>
            </a:r>
          </a:p>
        </p:txBody>
      </p:sp>
      <p:sp>
        <p:nvSpPr>
          <p:cNvPr id="3" name="Rectangle 2">
            <a:extLst>
              <a:ext uri="{FF2B5EF4-FFF2-40B4-BE49-F238E27FC236}">
                <a16:creationId xmlns:a16="http://schemas.microsoft.com/office/drawing/2014/main" id="{FA36F462-B6D7-4C9F-A8DF-E09878AFBB61}"/>
              </a:ext>
            </a:extLst>
          </p:cNvPr>
          <p:cNvSpPr/>
          <p:nvPr/>
        </p:nvSpPr>
        <p:spPr>
          <a:xfrm>
            <a:off x="403039" y="1932785"/>
            <a:ext cx="8337921" cy="1288366"/>
          </a:xfrm>
          <a:prstGeom prst="rect">
            <a:avLst/>
          </a:prstGeom>
        </p:spPr>
        <p:txBody>
          <a:bodyPr wrap="square">
            <a:spAutoFit/>
          </a:bodyPr>
          <a:lstStyle/>
          <a:p>
            <a:pPr marL="0" marR="0" lvl="0" indent="0" algn="just" defTabSz="457200" rtl="0" eaLnBrk="1" fontAlgn="auto" latinLnBrk="0" hangingPunct="1">
              <a:lnSpc>
                <a:spcPct val="20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is a global market research and consulting company </a:t>
            </a:r>
            <a:r>
              <a:rPr kumimoji="0" lang="en-IN" sz="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with offices in the US, UK and India. TechSci Research provides market research reports in number of areas to organizations. The company uses innovative business models that focus on improving productivity, while ensuring creation of high-quality reports. The proprietary forecasting models use various analyses of both industry-specific and macroeconomic variables on a state-by-state basis to produce a unique ‘bottom-up’ model of a country, regional and global industry prospects. Combined with the detailed analysis of company activity and industry trends, the result is a uniquely rich evaluation of the opportunities available in the market.</a:t>
            </a:r>
          </a:p>
        </p:txBody>
      </p:sp>
      <p:grpSp>
        <p:nvGrpSpPr>
          <p:cNvPr id="10" name="Group 9">
            <a:extLst>
              <a:ext uri="{FF2B5EF4-FFF2-40B4-BE49-F238E27FC236}">
                <a16:creationId xmlns:a16="http://schemas.microsoft.com/office/drawing/2014/main" id="{51B4CC63-B9A2-4F68-85E2-8FB8AB35EDAE}"/>
              </a:ext>
            </a:extLst>
          </p:cNvPr>
          <p:cNvGrpSpPr/>
          <p:nvPr/>
        </p:nvGrpSpPr>
        <p:grpSpPr>
          <a:xfrm>
            <a:off x="2791874" y="611863"/>
            <a:ext cx="6352126" cy="123080"/>
            <a:chOff x="2710689" y="501180"/>
            <a:chExt cx="6352126" cy="123080"/>
          </a:xfrm>
          <a:effectLst>
            <a:glow rad="63500">
              <a:schemeClr val="bg1">
                <a:alpha val="40000"/>
              </a:schemeClr>
            </a:glow>
          </a:effectLst>
        </p:grpSpPr>
        <p:cxnSp>
          <p:nvCxnSpPr>
            <p:cNvPr id="7" name="Straight Connector 6">
              <a:extLst>
                <a:ext uri="{FF2B5EF4-FFF2-40B4-BE49-F238E27FC236}">
                  <a16:creationId xmlns:a16="http://schemas.microsoft.com/office/drawing/2014/main" id="{7C980990-7953-4FDF-846D-B4BAA7FF495E}"/>
                </a:ext>
              </a:extLst>
            </p:cNvPr>
            <p:cNvCxnSpPr>
              <a:cxnSpLocks/>
            </p:cNvCxnSpPr>
            <p:nvPr/>
          </p:nvCxnSpPr>
          <p:spPr>
            <a:xfrm>
              <a:off x="2772229" y="562721"/>
              <a:ext cx="62905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E207CB-3983-49ED-BC0A-F405C98E54F7}"/>
                </a:ext>
              </a:extLst>
            </p:cNvPr>
            <p:cNvSpPr/>
            <p:nvPr/>
          </p:nvSpPr>
          <p:spPr>
            <a:xfrm>
              <a:off x="2710689" y="501180"/>
              <a:ext cx="123080" cy="123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2" name="Rectangle 11">
            <a:extLst>
              <a:ext uri="{FF2B5EF4-FFF2-40B4-BE49-F238E27FC236}">
                <a16:creationId xmlns:a16="http://schemas.microsoft.com/office/drawing/2014/main" id="{4EADC525-C24E-4FAF-A547-BEB756312292}"/>
              </a:ext>
            </a:extLst>
          </p:cNvPr>
          <p:cNvSpPr/>
          <p:nvPr/>
        </p:nvSpPr>
        <p:spPr>
          <a:xfrm>
            <a:off x="6346717" y="314840"/>
            <a:ext cx="2483798" cy="690307"/>
          </a:xfrm>
          <a:prstGeom prst="rect">
            <a:avLst/>
          </a:prstGeom>
          <a:solidFill>
            <a:schemeClr val="accent1">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75457A7-EF47-40D2-9918-59CBD52D2D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3143" y="314840"/>
            <a:ext cx="1998988" cy="627133"/>
          </a:xfrm>
          <a:prstGeom prst="rect">
            <a:avLst/>
          </a:prstGeom>
        </p:spPr>
      </p:pic>
      <p:sp>
        <p:nvSpPr>
          <p:cNvPr id="40" name="Rectangle 39">
            <a:extLst>
              <a:ext uri="{FF2B5EF4-FFF2-40B4-BE49-F238E27FC236}">
                <a16:creationId xmlns:a16="http://schemas.microsoft.com/office/drawing/2014/main" id="{4F0FFE88-E6FF-439E-8B63-A599260CEAE2}"/>
              </a:ext>
            </a:extLst>
          </p:cNvPr>
          <p:cNvSpPr/>
          <p:nvPr/>
        </p:nvSpPr>
        <p:spPr>
          <a:xfrm>
            <a:off x="350994" y="5707542"/>
            <a:ext cx="8442012" cy="830997"/>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lumMod val="85000"/>
                  </a:prstClr>
                </a:solidFill>
                <a:effectLst/>
                <a:uLnTx/>
                <a:uFillTx/>
                <a:latin typeface="Open Sans" panose="020B0606030504020204" pitchFamily="34" charset="0"/>
                <a:ea typeface="Open Sans" panose="020B0606030504020204" pitchFamily="34" charset="0"/>
                <a:cs typeface="Open Sans" panose="020B0606030504020204" pitchFamily="34" charset="0"/>
              </a:rPr>
              <a:t>The contents of this report are based on information generally available to the public from sources believed to be reliable. No representation is made that it is timely, accurate or complete. TechSci Research has taken due care and caution in compilation of data as this has been obtained from various sources including which it considers reliable and first hand. However, TechSci Research does not guarantee the accuracy, adequacy or completeness of any information and it is not responsible for any errors or omissions or for the results obtained from the use of such information and especially states that it has no financial liability whatsoever to the subscribers / users of this report. The information herein, together with all estimates and forecasts, can change without notice. All the figures provided in this document are indicative of relative market size and are strictly for client’s internal consumption. Usage of the same for purpose other than internal will require prior approval of TechSci Research.</a:t>
            </a:r>
          </a:p>
        </p:txBody>
      </p:sp>
      <p:sp>
        <p:nvSpPr>
          <p:cNvPr id="19" name="TextBox 18">
            <a:extLst>
              <a:ext uri="{FF2B5EF4-FFF2-40B4-BE49-F238E27FC236}">
                <a16:creationId xmlns:a16="http://schemas.microsoft.com/office/drawing/2014/main" id="{58A2C20E-4110-4753-860E-804B783DB9E9}"/>
              </a:ext>
            </a:extLst>
          </p:cNvPr>
          <p:cNvSpPr txBox="1"/>
          <p:nvPr/>
        </p:nvSpPr>
        <p:spPr>
          <a:xfrm>
            <a:off x="408498" y="4376454"/>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 North America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708 Third Avenue, Manhattan,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New York, United States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Tel: +1- 646- 360- 1656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sales@techsciresearch.com  www.techsciresearch.com</a:t>
            </a:r>
          </a:p>
        </p:txBody>
      </p:sp>
      <p:sp>
        <p:nvSpPr>
          <p:cNvPr id="44" name="Rectangle 43">
            <a:extLst>
              <a:ext uri="{FF2B5EF4-FFF2-40B4-BE49-F238E27FC236}">
                <a16:creationId xmlns:a16="http://schemas.microsoft.com/office/drawing/2014/main" id="{A069EC92-F45C-4527-B652-FC16964171D9}"/>
              </a:ext>
            </a:extLst>
          </p:cNvPr>
          <p:cNvSpPr/>
          <p:nvPr/>
        </p:nvSpPr>
        <p:spPr>
          <a:xfrm>
            <a:off x="424590" y="5378013"/>
            <a:ext cx="5564872" cy="266355"/>
          </a:xfrm>
          <a:prstGeom prst="rect">
            <a:avLst/>
          </a:prstGeom>
        </p:spPr>
        <p:txBody>
          <a:bodyPr wrap="square">
            <a:spAutoFit/>
          </a:bodyPr>
          <a:lstStyle/>
          <a:p>
            <a:pPr marL="0" marR="0" lvl="0" indent="0" algn="just" defTabSz="457200" rtl="0" eaLnBrk="1" fontAlgn="auto" latinLnBrk="0" hangingPunct="1">
              <a:lnSpc>
                <a:spcPts val="15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Disclaimer </a:t>
            </a:r>
          </a:p>
        </p:txBody>
      </p:sp>
      <p:sp>
        <p:nvSpPr>
          <p:cNvPr id="22" name="TextBox 21">
            <a:extLst>
              <a:ext uri="{FF2B5EF4-FFF2-40B4-BE49-F238E27FC236}">
                <a16:creationId xmlns:a16="http://schemas.microsoft.com/office/drawing/2014/main" id="{25D4E136-3B63-4D2C-BBBA-B508E79A153C}"/>
              </a:ext>
            </a:extLst>
          </p:cNvPr>
          <p:cNvSpPr txBox="1"/>
          <p:nvPr/>
        </p:nvSpPr>
        <p:spPr>
          <a:xfrm>
            <a:off x="3227222" y="4384831"/>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 Europe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54, Old brook,  Bretton,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Peterborough,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United Kingdom</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sales@techsciresearch.com  www.techsciresearch.com</a:t>
            </a:r>
          </a:p>
        </p:txBody>
      </p:sp>
      <p:sp>
        <p:nvSpPr>
          <p:cNvPr id="25" name="TextBox 24">
            <a:extLst>
              <a:ext uri="{FF2B5EF4-FFF2-40B4-BE49-F238E27FC236}">
                <a16:creationId xmlns:a16="http://schemas.microsoft.com/office/drawing/2014/main" id="{9E238F4D-2A7D-4BC0-875E-A46B20126945}"/>
              </a:ext>
            </a:extLst>
          </p:cNvPr>
          <p:cNvSpPr txBox="1"/>
          <p:nvPr/>
        </p:nvSpPr>
        <p:spPr>
          <a:xfrm>
            <a:off x="6030106" y="4392995"/>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 Asia-Pacific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B – 44, Sector – 57, Noida, National Capital Region, U.P. - India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Tel: +91-120-4523900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sales@techsciresearch.com  www.techsciresearch.com</a:t>
            </a:r>
          </a:p>
        </p:txBody>
      </p:sp>
    </p:spTree>
    <p:extLst>
      <p:ext uri="{BB962C8B-B14F-4D97-AF65-F5344CB8AC3E}">
        <p14:creationId xmlns:p14="http://schemas.microsoft.com/office/powerpoint/2010/main" val="1360279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1040F1C3-C343-41CF-953B-FFA94A6AA1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5"/>
            <a:ext cx="9143980" cy="6857984"/>
          </a:xfrm>
          <a:prstGeom prst="rect">
            <a:avLst/>
          </a:prstGeom>
          <a:noFill/>
          <a:extLst>
            <a:ext uri="{909E8E84-426E-40DD-AFC4-6F175D3DCCD1}">
              <a14:hiddenFill xmlns:a14="http://schemas.microsoft.com/office/drawing/2010/main">
                <a:solidFill>
                  <a:srgbClr val="FFFFFF"/>
                </a:solidFill>
              </a14:hiddenFill>
            </a:ext>
          </a:extLst>
        </p:spPr>
      </p:pic>
      <p:sp>
        <p:nvSpPr>
          <p:cNvPr id="7175" name="Rectangle 717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CB8275F-AED1-424B-BA53-A01ADA75DDF2}"/>
              </a:ext>
            </a:extLst>
          </p:cNvPr>
          <p:cNvSpPr txBox="1"/>
          <p:nvPr/>
        </p:nvSpPr>
        <p:spPr>
          <a:xfrm>
            <a:off x="392906" y="5317240"/>
            <a:ext cx="8408194" cy="744836"/>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100" b="1" dirty="0">
                <a:solidFill>
                  <a:schemeClr val="tx1">
                    <a:lumMod val="85000"/>
                    <a:lumOff val="15000"/>
                  </a:schemeClr>
                </a:solidFill>
                <a:latin typeface="Arial" panose="020B0604020202020204" pitchFamily="34" charset="0"/>
                <a:ea typeface="+mj-ea"/>
                <a:cs typeface="Arial" panose="020B0604020202020204" pitchFamily="34" charset="0"/>
              </a:rPr>
              <a:t>Executive Summary &amp; Conclusions</a:t>
            </a:r>
          </a:p>
        </p:txBody>
      </p:sp>
      <p:cxnSp>
        <p:nvCxnSpPr>
          <p:cNvPr id="7177" name="Straight Connector 717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179" name="Straight Connector 717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2250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47755" y="244022"/>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Executive Summary</a:t>
            </a:r>
            <a:endParaRPr lang="en-US" sz="1400"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42CCDFD-CFDF-95ED-B82B-0E91F4B77229}"/>
              </a:ext>
            </a:extLst>
          </p:cNvPr>
          <p:cNvSpPr txBox="1"/>
          <p:nvPr/>
        </p:nvSpPr>
        <p:spPr>
          <a:xfrm>
            <a:off x="3419061" y="6446167"/>
            <a:ext cx="5565913"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TechSci Research</a:t>
            </a:r>
          </a:p>
        </p:txBody>
      </p:sp>
      <p:graphicFrame>
        <p:nvGraphicFramePr>
          <p:cNvPr id="3" name="Chart 2">
            <a:extLst>
              <a:ext uri="{FF2B5EF4-FFF2-40B4-BE49-F238E27FC236}">
                <a16:creationId xmlns:a16="http://schemas.microsoft.com/office/drawing/2014/main" id="{BF834DBA-D07E-8900-89AB-1C806DA04245}"/>
              </a:ext>
            </a:extLst>
          </p:cNvPr>
          <p:cNvGraphicFramePr/>
          <p:nvPr>
            <p:extLst>
              <p:ext uri="{D42A27DB-BD31-4B8C-83A1-F6EECF244321}">
                <p14:modId xmlns:p14="http://schemas.microsoft.com/office/powerpoint/2010/main" val="340190249"/>
              </p:ext>
            </p:extLst>
          </p:nvPr>
        </p:nvGraphicFramePr>
        <p:xfrm>
          <a:off x="147753" y="3358255"/>
          <a:ext cx="4424247" cy="24727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858FDAB5-BBB1-4708-488E-EEC1F7EF52D9}"/>
              </a:ext>
            </a:extLst>
          </p:cNvPr>
          <p:cNvGraphicFramePr/>
          <p:nvPr>
            <p:extLst>
              <p:ext uri="{D42A27DB-BD31-4B8C-83A1-F6EECF244321}">
                <p14:modId xmlns:p14="http://schemas.microsoft.com/office/powerpoint/2010/main" val="1527966496"/>
              </p:ext>
            </p:extLst>
          </p:nvPr>
        </p:nvGraphicFramePr>
        <p:xfrm>
          <a:off x="4572000" y="3358255"/>
          <a:ext cx="4373217" cy="247270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Chart 1">
            <a:extLst>
              <a:ext uri="{FF2B5EF4-FFF2-40B4-BE49-F238E27FC236}">
                <a16:creationId xmlns:a16="http://schemas.microsoft.com/office/drawing/2014/main" id="{EE0FF8BA-D3F0-C84E-4709-7A93D08CB685}"/>
              </a:ext>
            </a:extLst>
          </p:cNvPr>
          <p:cNvGraphicFramePr/>
          <p:nvPr>
            <p:extLst>
              <p:ext uri="{D42A27DB-BD31-4B8C-83A1-F6EECF244321}">
                <p14:modId xmlns:p14="http://schemas.microsoft.com/office/powerpoint/2010/main" val="206685298"/>
              </p:ext>
            </p:extLst>
          </p:nvPr>
        </p:nvGraphicFramePr>
        <p:xfrm>
          <a:off x="147753" y="778798"/>
          <a:ext cx="4373217" cy="258417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a:extLst>
              <a:ext uri="{FF2B5EF4-FFF2-40B4-BE49-F238E27FC236}">
                <a16:creationId xmlns:a16="http://schemas.microsoft.com/office/drawing/2014/main" id="{7B8D2492-F923-E352-1F8B-A0ED559D445B}"/>
              </a:ext>
            </a:extLst>
          </p:cNvPr>
          <p:cNvGraphicFramePr/>
          <p:nvPr>
            <p:extLst>
              <p:ext uri="{D42A27DB-BD31-4B8C-83A1-F6EECF244321}">
                <p14:modId xmlns:p14="http://schemas.microsoft.com/office/powerpoint/2010/main" val="882691395"/>
              </p:ext>
            </p:extLst>
          </p:nvPr>
        </p:nvGraphicFramePr>
        <p:xfrm>
          <a:off x="4520970" y="778798"/>
          <a:ext cx="4424247" cy="2584177"/>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a:extLst>
              <a:ext uri="{FF2B5EF4-FFF2-40B4-BE49-F238E27FC236}">
                <a16:creationId xmlns:a16="http://schemas.microsoft.com/office/drawing/2014/main" id="{E164DD7E-8AE2-0DC6-C635-9160E4869367}"/>
              </a:ext>
            </a:extLst>
          </p:cNvPr>
          <p:cNvSpPr txBox="1"/>
          <p:nvPr/>
        </p:nvSpPr>
        <p:spPr>
          <a:xfrm>
            <a:off x="328337" y="3070290"/>
            <a:ext cx="2491409"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240,015 Thousand USD </a:t>
            </a:r>
            <a:endParaRPr lang="en-IN" sz="12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E5D14EC-8403-D193-74C6-FE5BE9865E8E}"/>
              </a:ext>
            </a:extLst>
          </p:cNvPr>
          <p:cNvSpPr txBox="1"/>
          <p:nvPr/>
        </p:nvSpPr>
        <p:spPr>
          <a:xfrm>
            <a:off x="4572000" y="3069695"/>
            <a:ext cx="2491409"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279,145 Thousand USD </a:t>
            </a:r>
            <a:endParaRPr lang="en-IN" sz="1200"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AB06F81E-29F6-6C3D-034F-26C6CB1BBFC0}"/>
              </a:ext>
            </a:extLst>
          </p:cNvPr>
          <p:cNvSpPr txBox="1"/>
          <p:nvPr/>
        </p:nvSpPr>
        <p:spPr>
          <a:xfrm>
            <a:off x="328337" y="5634911"/>
            <a:ext cx="2491409"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240,015 Thousand USD </a:t>
            </a:r>
            <a:endParaRPr lang="en-IN" sz="12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75E328A-0614-7156-2DD1-626B1112A700}"/>
              </a:ext>
            </a:extLst>
          </p:cNvPr>
          <p:cNvSpPr txBox="1"/>
          <p:nvPr/>
        </p:nvSpPr>
        <p:spPr>
          <a:xfrm>
            <a:off x="4873777" y="5622206"/>
            <a:ext cx="2491409"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240,015 Thousand USD </a:t>
            </a:r>
            <a:endParaRPr lang="en-IN" sz="1200" b="1" dirty="0">
              <a:latin typeface="Arial" panose="020B0604020202020204" pitchFamily="34" charset="0"/>
              <a:cs typeface="Arial" panose="020B0604020202020204" pitchFamily="34" charset="0"/>
            </a:endParaRPr>
          </a:p>
        </p:txBody>
      </p:sp>
      <p:graphicFrame>
        <p:nvGraphicFramePr>
          <p:cNvPr id="13" name="Table 12">
            <a:extLst>
              <a:ext uri="{FF2B5EF4-FFF2-40B4-BE49-F238E27FC236}">
                <a16:creationId xmlns:a16="http://schemas.microsoft.com/office/drawing/2014/main" id="{335132D1-0081-E6BA-3B2E-BABBC9A6908A}"/>
              </a:ext>
            </a:extLst>
          </p:cNvPr>
          <p:cNvGraphicFramePr>
            <a:graphicFrameLocks noGrp="1"/>
          </p:cNvGraphicFramePr>
          <p:nvPr>
            <p:extLst>
              <p:ext uri="{D42A27DB-BD31-4B8C-83A1-F6EECF244321}">
                <p14:modId xmlns:p14="http://schemas.microsoft.com/office/powerpoint/2010/main" val="2007270950"/>
              </p:ext>
            </p:extLst>
          </p:nvPr>
        </p:nvGraphicFramePr>
        <p:xfrm>
          <a:off x="147753" y="5915355"/>
          <a:ext cx="8797464" cy="548640"/>
        </p:xfrm>
        <a:graphic>
          <a:graphicData uri="http://schemas.openxmlformats.org/drawingml/2006/table">
            <a:tbl>
              <a:tblPr>
                <a:tableStyleId>{5C22544A-7EE6-4342-B048-85BDC9FD1C3A}</a:tableStyleId>
              </a:tblPr>
              <a:tblGrid>
                <a:gridCol w="2620850">
                  <a:extLst>
                    <a:ext uri="{9D8B030D-6E8A-4147-A177-3AD203B41FA5}">
                      <a16:colId xmlns:a16="http://schemas.microsoft.com/office/drawing/2014/main" val="2801507047"/>
                    </a:ext>
                  </a:extLst>
                </a:gridCol>
                <a:gridCol w="1358900">
                  <a:extLst>
                    <a:ext uri="{9D8B030D-6E8A-4147-A177-3AD203B41FA5}">
                      <a16:colId xmlns:a16="http://schemas.microsoft.com/office/drawing/2014/main" val="2565118188"/>
                    </a:ext>
                  </a:extLst>
                </a:gridCol>
                <a:gridCol w="1257300">
                  <a:extLst>
                    <a:ext uri="{9D8B030D-6E8A-4147-A177-3AD203B41FA5}">
                      <a16:colId xmlns:a16="http://schemas.microsoft.com/office/drawing/2014/main" val="2127112265"/>
                    </a:ext>
                  </a:extLst>
                </a:gridCol>
                <a:gridCol w="1005442">
                  <a:extLst>
                    <a:ext uri="{9D8B030D-6E8A-4147-A177-3AD203B41FA5}">
                      <a16:colId xmlns:a16="http://schemas.microsoft.com/office/drawing/2014/main" val="3978547607"/>
                    </a:ext>
                  </a:extLst>
                </a:gridCol>
                <a:gridCol w="1277486">
                  <a:extLst>
                    <a:ext uri="{9D8B030D-6E8A-4147-A177-3AD203B41FA5}">
                      <a16:colId xmlns:a16="http://schemas.microsoft.com/office/drawing/2014/main" val="4063599542"/>
                    </a:ext>
                  </a:extLst>
                </a:gridCol>
                <a:gridCol w="1277486">
                  <a:extLst>
                    <a:ext uri="{9D8B030D-6E8A-4147-A177-3AD203B41FA5}">
                      <a16:colId xmlns:a16="http://schemas.microsoft.com/office/drawing/2014/main" val="3594257787"/>
                    </a:ext>
                  </a:extLst>
                </a:gridCol>
              </a:tblGrid>
              <a:tr h="120571">
                <a:tc>
                  <a:txBody>
                    <a:bodyPr/>
                    <a:lstStyle/>
                    <a:p>
                      <a:pPr algn="ctr" fontAlgn="b">
                        <a:lnSpc>
                          <a:spcPct val="100000"/>
                        </a:lnSpc>
                      </a:pPr>
                      <a:r>
                        <a:rPr lang="en-IN" sz="1200" b="1" u="none" strike="noStrike" dirty="0">
                          <a:solidFill>
                            <a:schemeClr val="bg1"/>
                          </a:solidFill>
                          <a:effectLst/>
                          <a:latin typeface="Arial" panose="020B0604020202020204" pitchFamily="34" charset="0"/>
                          <a:cs typeface="Arial" panose="020B0604020202020204" pitchFamily="34" charset="0"/>
                        </a:rPr>
                        <a:t>Thinking Electronic’s Market Share</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b">
                        <a:lnSpc>
                          <a:spcPct val="100000"/>
                        </a:lnSpc>
                      </a:pPr>
                      <a:r>
                        <a:rPr lang="en-IN" sz="1200" b="1" u="none" strike="noStrike" dirty="0">
                          <a:solidFill>
                            <a:schemeClr val="bg1"/>
                          </a:solidFill>
                          <a:effectLst/>
                          <a:latin typeface="Arial" panose="020B0604020202020204" pitchFamily="34" charset="0"/>
                          <a:cs typeface="Arial" panose="020B0604020202020204" pitchFamily="34" charset="0"/>
                        </a:rPr>
                        <a:t>2021</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b">
                        <a:lnSpc>
                          <a:spcPct val="100000"/>
                        </a:lnSpc>
                      </a:pPr>
                      <a:r>
                        <a:rPr lang="en-US" sz="1200" b="1" u="none" strike="noStrike" dirty="0">
                          <a:solidFill>
                            <a:schemeClr val="bg1"/>
                          </a:solidFill>
                          <a:effectLst/>
                          <a:latin typeface="Arial" panose="020B0604020202020204" pitchFamily="34" charset="0"/>
                          <a:cs typeface="Arial" panose="020B0604020202020204" pitchFamily="34" charset="0"/>
                        </a:rPr>
                        <a:t>2022</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b">
                        <a:lnSpc>
                          <a:spcPct val="100000"/>
                        </a:lnSpc>
                      </a:pPr>
                      <a:r>
                        <a:rPr lang="en-US" sz="1200" b="1" u="none" strike="noStrike" dirty="0">
                          <a:solidFill>
                            <a:schemeClr val="bg1"/>
                          </a:solidFill>
                          <a:effectLst/>
                          <a:latin typeface="Arial" panose="020B0604020202020204" pitchFamily="34" charset="0"/>
                          <a:cs typeface="Arial" panose="020B0604020202020204" pitchFamily="34" charset="0"/>
                        </a:rPr>
                        <a:t>2023</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b">
                        <a:lnSpc>
                          <a:spcPct val="100000"/>
                        </a:lnSpc>
                      </a:pPr>
                      <a:r>
                        <a:rPr lang="en-US" sz="1200" b="1" u="none" strike="noStrike" dirty="0">
                          <a:solidFill>
                            <a:schemeClr val="bg1"/>
                          </a:solidFill>
                          <a:effectLst/>
                          <a:latin typeface="Arial" panose="020B0604020202020204" pitchFamily="34" charset="0"/>
                          <a:cs typeface="Arial" panose="020B0604020202020204" pitchFamily="34" charset="0"/>
                        </a:rPr>
                        <a:t>2024</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b">
                        <a:lnSpc>
                          <a:spcPct val="100000"/>
                        </a:lnSpc>
                      </a:pPr>
                      <a:r>
                        <a:rPr lang="en-IN" sz="1200" b="1" u="none" strike="noStrike" dirty="0">
                          <a:solidFill>
                            <a:schemeClr val="bg1"/>
                          </a:solidFill>
                          <a:effectLst/>
                          <a:latin typeface="Arial" panose="020B0604020202020204" pitchFamily="34" charset="0"/>
                          <a:cs typeface="Arial" panose="020B0604020202020204" pitchFamily="34" charset="0"/>
                        </a:rPr>
                        <a:t>2025</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extLst>
                  <a:ext uri="{0D108BD9-81ED-4DB2-BD59-A6C34878D82A}">
                    <a16:rowId xmlns:a16="http://schemas.microsoft.com/office/drawing/2014/main" val="1467730127"/>
                  </a:ext>
                </a:extLst>
              </a:tr>
              <a:tr h="60286">
                <a:tc>
                  <a:txBody>
                    <a:bodyPr/>
                    <a:lstStyle/>
                    <a:p>
                      <a:pPr algn="ctr" fontAlgn="b">
                        <a:lnSpc>
                          <a:spcPct val="100000"/>
                        </a:lnSpc>
                      </a:pPr>
                      <a:r>
                        <a:rPr lang="en-IN" sz="1200" b="1" u="none" strike="noStrike" dirty="0">
                          <a:solidFill>
                            <a:schemeClr val="tx1"/>
                          </a:solidFill>
                          <a:effectLst/>
                          <a:latin typeface="Arial" panose="020B0604020202020204" pitchFamily="34" charset="0"/>
                          <a:cs typeface="Arial" panose="020B0604020202020204" pitchFamily="34" charset="0"/>
                        </a:rPr>
                        <a:t>In NTC Thermistor Market (</a:t>
                      </a:r>
                      <a:r>
                        <a:rPr lang="en-US" sz="1200" b="1" u="none" strike="noStrike" dirty="0">
                          <a:solidFill>
                            <a:schemeClr val="tx1"/>
                          </a:solidFill>
                          <a:effectLst/>
                          <a:latin typeface="Arial" panose="020B0604020202020204" pitchFamily="34" charset="0"/>
                          <a:cs typeface="Arial" panose="020B0604020202020204" pitchFamily="34" charset="0"/>
                        </a:rPr>
                        <a:t>%)</a:t>
                      </a:r>
                      <a:endParaRPr lang="en-IN" sz="12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US" sz="1200" b="0" i="0" u="none" strike="noStrike" dirty="0">
                          <a:solidFill>
                            <a:schemeClr val="tx1"/>
                          </a:solidFill>
                          <a:effectLst/>
                          <a:latin typeface="Arial" panose="020B0604020202020204" pitchFamily="34" charset="0"/>
                          <a:cs typeface="Arial" panose="020B0604020202020204" pitchFamily="34" charset="0"/>
                        </a:rPr>
                        <a:t>X</a:t>
                      </a:r>
                      <a:r>
                        <a:rPr lang="en-IN" sz="1200" b="0" i="0" u="none" strike="noStrike" dirty="0">
                          <a:solidFill>
                            <a:schemeClr val="tx1"/>
                          </a:solidFill>
                          <a:effectLst/>
                          <a:latin typeface="Arial" panose="020B0604020202020204" pitchFamily="34" charset="0"/>
                          <a:cs typeface="Arial" panose="020B0604020202020204" pitchFamily="34" charset="0"/>
                        </a:rPr>
                        <a:t>XX</a:t>
                      </a:r>
                    </a:p>
                  </a:txBody>
                  <a:tcPr marL="0" marR="0" marT="0" marB="0" anchor="ctr"/>
                </a:tc>
                <a:tc>
                  <a:txBody>
                    <a:bodyPr/>
                    <a:lstStyle/>
                    <a:p>
                      <a:pPr algn="ctr" fontAlgn="ct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a:t>
                      </a: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a:t>
                      </a:r>
                      <a:endParaRPr lang="en-IN" sz="12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a:t>
                      </a: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a:t>
                      </a:r>
                      <a:endParaRPr lang="en-IN" sz="12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a:t>
                      </a: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a:t>
                      </a:r>
                      <a:endParaRPr lang="en-IN" sz="12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a:t>
                      </a: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a:t>
                      </a:r>
                      <a:endParaRPr lang="en-IN" sz="12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483908186"/>
                  </a:ext>
                </a:extLst>
              </a:tr>
              <a:tr h="60286">
                <a:tc>
                  <a:txBody>
                    <a:bodyPr/>
                    <a:lstStyle/>
                    <a:p>
                      <a:pPr algn="ctr" fontAlgn="b">
                        <a:lnSpc>
                          <a:spcPct val="100000"/>
                        </a:lnSpc>
                      </a:pPr>
                      <a:r>
                        <a:rPr lang="en-US" sz="1200" b="1" u="none" strike="noStrike" dirty="0">
                          <a:solidFill>
                            <a:schemeClr val="tx1"/>
                          </a:solidFill>
                          <a:effectLst/>
                          <a:latin typeface="Arial" panose="020B0604020202020204" pitchFamily="34" charset="0"/>
                          <a:cs typeface="Arial" panose="020B0604020202020204" pitchFamily="34" charset="0"/>
                        </a:rPr>
                        <a:t>In SMD NTC Thermistor Market (%)</a:t>
                      </a:r>
                      <a:endParaRPr lang="en-IN" sz="1200" b="1"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US" sz="1200" b="0" i="0" u="none" strike="noStrike" dirty="0">
                          <a:solidFill>
                            <a:schemeClr val="tx1"/>
                          </a:solidFill>
                          <a:effectLst/>
                          <a:latin typeface="Arial" panose="020B0604020202020204" pitchFamily="34" charset="0"/>
                          <a:cs typeface="Arial" panose="020B0604020202020204" pitchFamily="34" charset="0"/>
                        </a:rPr>
                        <a:t>X</a:t>
                      </a:r>
                      <a:r>
                        <a:rPr lang="en-IN" sz="1200" b="0" i="0" u="none" strike="noStrike" dirty="0">
                          <a:solidFill>
                            <a:schemeClr val="tx1"/>
                          </a:solidFill>
                          <a:effectLst/>
                          <a:latin typeface="Arial" panose="020B0604020202020204" pitchFamily="34" charset="0"/>
                          <a:cs typeface="Arial" panose="020B0604020202020204" pitchFamily="34" charset="0"/>
                        </a:rPr>
                        <a:t>XX</a:t>
                      </a:r>
                    </a:p>
                  </a:txBody>
                  <a:tcPr marL="0" marR="0" marT="0" marB="0" anchor="ctr"/>
                </a:tc>
                <a:tc>
                  <a:txBody>
                    <a:bodyPr/>
                    <a:lstStyle/>
                    <a:p>
                      <a:pPr algn="ctr" fontAlgn="ct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a:t>
                      </a: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a:t>
                      </a:r>
                      <a:endParaRPr lang="en-IN" sz="12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a:t>
                      </a: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a:t>
                      </a:r>
                      <a:endParaRPr lang="en-IN" sz="12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a:t>
                      </a: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a:t>
                      </a:r>
                      <a:endParaRPr lang="en-IN" sz="12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a:t>
                      </a: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a:t>
                      </a:r>
                      <a:endParaRPr lang="en-IN" sz="1200" b="0" i="0" u="none" strike="noStrike" dirty="0">
                        <a:solidFill>
                          <a:schemeClr val="tx1"/>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107156743"/>
                  </a:ext>
                </a:extLst>
              </a:tr>
            </a:tbl>
          </a:graphicData>
        </a:graphic>
      </p:graphicFrame>
      <p:pic>
        <p:nvPicPr>
          <p:cNvPr id="15" name="Picture 14" descr="Text&#10;&#10;Description automatically generated">
            <a:extLst>
              <a:ext uri="{FF2B5EF4-FFF2-40B4-BE49-F238E27FC236}">
                <a16:creationId xmlns:a16="http://schemas.microsoft.com/office/drawing/2014/main" id="{88864763-2362-0B00-C5F7-3DE6DD74F7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740815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47755" y="244022"/>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Executive Summary</a:t>
            </a:r>
            <a:endParaRPr lang="en-US" sz="14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E1CBA6E-08A6-711B-DAB5-1DA08E92DE4B}"/>
              </a:ext>
            </a:extLst>
          </p:cNvPr>
          <p:cNvSpPr txBox="1"/>
          <p:nvPr/>
        </p:nvSpPr>
        <p:spPr>
          <a:xfrm>
            <a:off x="147752" y="3563752"/>
            <a:ext cx="8876979" cy="2793522"/>
          </a:xfrm>
          <a:prstGeom prst="rect">
            <a:avLst/>
          </a:prstGeom>
          <a:solidFill>
            <a:schemeClr val="bg1">
              <a:lumMod val="95000"/>
            </a:schemeClr>
          </a:solidFill>
          <a:ln>
            <a:solidFill>
              <a:schemeClr val="tx1"/>
            </a:solidFill>
          </a:ln>
        </p:spPr>
        <p:txBody>
          <a:bodyPr wrap="square" rtlCol="0">
            <a:spAutoFit/>
          </a:bodyPr>
          <a:lstStyle/>
          <a:p>
            <a:pPr>
              <a:lnSpc>
                <a:spcPct val="150000"/>
              </a:lnSpc>
            </a:pPr>
            <a:r>
              <a:rPr lang="en-US" sz="1050" b="1" i="1" dirty="0">
                <a:latin typeface="Arial" panose="020B0604020202020204" pitchFamily="34" charset="0"/>
                <a:cs typeface="Arial" panose="020B0604020202020204" pitchFamily="34" charset="0"/>
              </a:rPr>
              <a:t>Note: </a:t>
            </a:r>
            <a:r>
              <a:rPr lang="en-US" sz="1050" i="1" u="none" strike="noStrike" dirty="0">
                <a:effectLst/>
                <a:latin typeface="Arial" panose="020B0604020202020204" pitchFamily="34" charset="0"/>
              </a:rPr>
              <a:t>XXX</a:t>
            </a:r>
          </a:p>
          <a:p>
            <a:pPr>
              <a:lnSpc>
                <a:spcPct val="150000"/>
              </a:lnSpc>
            </a:pPr>
            <a:r>
              <a:rPr lang="en-US" sz="1200" dirty="0">
                <a:latin typeface="Arial" panose="020B0604020202020204" pitchFamily="34" charset="0"/>
                <a:cs typeface="Arial" panose="020B0604020202020204" pitchFamily="34" charset="0"/>
              </a:rPr>
              <a:t>XXX</a:t>
            </a:r>
          </a:p>
          <a:p>
            <a:pPr>
              <a:lnSpc>
                <a:spcPct val="150000"/>
              </a:lnSpc>
            </a:pPr>
            <a:r>
              <a:rPr lang="en-US" sz="1200" dirty="0">
                <a:latin typeface="Arial" panose="020B0604020202020204" pitchFamily="34" charset="0"/>
                <a:cs typeface="Arial" panose="020B0604020202020204" pitchFamily="34" charset="0"/>
              </a:rPr>
              <a:t>XXX</a:t>
            </a:r>
          </a:p>
          <a:p>
            <a:pPr>
              <a:lnSpc>
                <a:spcPct val="150000"/>
              </a:lnSpc>
            </a:pPr>
            <a:r>
              <a:rPr lang="en-US" sz="1200" b="1" dirty="0">
                <a:latin typeface="Arial" panose="020B0604020202020204" pitchFamily="34" charset="0"/>
                <a:cs typeface="Arial" panose="020B0604020202020204" pitchFamily="34" charset="0"/>
              </a:rPr>
              <a:t>XXX</a:t>
            </a:r>
            <a:endParaRPr lang="en-US" sz="1200" b="1" i="0" u="none" strike="noStrike" dirty="0">
              <a:effectLst/>
              <a:latin typeface="Arial" panose="020B0604020202020204" pitchFamily="34" charset="0"/>
              <a:cs typeface="Arial" panose="020B0604020202020204" pitchFamily="34" charset="0"/>
            </a:endParaRPr>
          </a:p>
          <a:p>
            <a:pPr>
              <a:lnSpc>
                <a:spcPct val="150000"/>
              </a:lnSpc>
            </a:pPr>
            <a:r>
              <a:rPr lang="en-US" sz="1200" dirty="0">
                <a:latin typeface="Arial" panose="020B0604020202020204" pitchFamily="34" charset="0"/>
                <a:cs typeface="Arial" panose="020B0604020202020204" pitchFamily="34" charset="0"/>
              </a:rPr>
              <a:t>XXX</a:t>
            </a:r>
          </a:p>
          <a:p>
            <a:pPr>
              <a:lnSpc>
                <a:spcPct val="150000"/>
              </a:lnSpc>
            </a:pPr>
            <a:r>
              <a:rPr lang="en-US" sz="1200" dirty="0">
                <a:latin typeface="Arial" panose="020B0604020202020204" pitchFamily="34" charset="0"/>
                <a:cs typeface="Arial" panose="020B0604020202020204" pitchFamily="34" charset="0"/>
              </a:rPr>
              <a:t>XXX</a:t>
            </a:r>
          </a:p>
          <a:p>
            <a:pPr>
              <a:lnSpc>
                <a:spcPct val="150000"/>
              </a:lnSpc>
            </a:pPr>
            <a:r>
              <a:rPr lang="en-US" sz="1200" dirty="0">
                <a:latin typeface="Arial" panose="020B0604020202020204" pitchFamily="34" charset="0"/>
                <a:cs typeface="Arial" panose="020B0604020202020204" pitchFamily="34" charset="0"/>
              </a:rPr>
              <a:t>XXX</a:t>
            </a:r>
          </a:p>
          <a:p>
            <a:pPr>
              <a:lnSpc>
                <a:spcPct val="150000"/>
              </a:lnSpc>
            </a:pPr>
            <a:r>
              <a:rPr lang="en-US" sz="1200" dirty="0">
                <a:latin typeface="Arial" panose="020B0604020202020204" pitchFamily="34" charset="0"/>
                <a:cs typeface="Arial" panose="020B0604020202020204" pitchFamily="34" charset="0"/>
              </a:rPr>
              <a:t>XXX</a:t>
            </a:r>
          </a:p>
          <a:p>
            <a:pPr>
              <a:lnSpc>
                <a:spcPct val="150000"/>
              </a:lnSpc>
            </a:pPr>
            <a:r>
              <a:rPr lang="en-US" sz="1200" dirty="0">
                <a:latin typeface="Arial" panose="020B0604020202020204" pitchFamily="34" charset="0"/>
                <a:cs typeface="Arial" panose="020B0604020202020204" pitchFamily="34" charset="0"/>
              </a:rPr>
              <a:t>XXX</a:t>
            </a:r>
          </a:p>
          <a:p>
            <a:pPr>
              <a:lnSpc>
                <a:spcPct val="150000"/>
              </a:lnSpc>
            </a:pPr>
            <a:r>
              <a:rPr lang="en-US" sz="1200" dirty="0">
                <a:latin typeface="Arial" panose="020B0604020202020204" pitchFamily="34" charset="0"/>
                <a:cs typeface="Arial" panose="020B0604020202020204" pitchFamily="34" charset="0"/>
              </a:rPr>
              <a:t>XXX </a:t>
            </a:r>
            <a:endParaRPr lang="en-US" sz="1200" i="0" u="none" strike="noStrike" dirty="0">
              <a:effectLst/>
              <a:latin typeface="Arial" panose="020B0604020202020204" pitchFamily="34" charset="0"/>
            </a:endParaRPr>
          </a:p>
        </p:txBody>
      </p:sp>
      <p:graphicFrame>
        <p:nvGraphicFramePr>
          <p:cNvPr id="5" name="Table 2">
            <a:extLst>
              <a:ext uri="{FF2B5EF4-FFF2-40B4-BE49-F238E27FC236}">
                <a16:creationId xmlns:a16="http://schemas.microsoft.com/office/drawing/2014/main" id="{D681EC38-9FE1-85C5-661D-CD2EF8FCB9E8}"/>
              </a:ext>
            </a:extLst>
          </p:cNvPr>
          <p:cNvGraphicFramePr>
            <a:graphicFrameLocks noGrp="1"/>
          </p:cNvGraphicFramePr>
          <p:nvPr>
            <p:extLst>
              <p:ext uri="{D42A27DB-BD31-4B8C-83A1-F6EECF244321}">
                <p14:modId xmlns:p14="http://schemas.microsoft.com/office/powerpoint/2010/main" val="1695859146"/>
              </p:ext>
            </p:extLst>
          </p:nvPr>
        </p:nvGraphicFramePr>
        <p:xfrm>
          <a:off x="147754" y="766783"/>
          <a:ext cx="8876978" cy="2743200"/>
        </p:xfrm>
        <a:graphic>
          <a:graphicData uri="http://schemas.openxmlformats.org/drawingml/2006/table">
            <a:tbl>
              <a:tblPr firstRow="1" bandRow="1">
                <a:tableStyleId>{5C22544A-7EE6-4342-B048-85BDC9FD1C3A}</a:tableStyleId>
              </a:tblPr>
              <a:tblGrid>
                <a:gridCol w="1887732">
                  <a:extLst>
                    <a:ext uri="{9D8B030D-6E8A-4147-A177-3AD203B41FA5}">
                      <a16:colId xmlns:a16="http://schemas.microsoft.com/office/drawing/2014/main" val="1249987795"/>
                    </a:ext>
                  </a:extLst>
                </a:gridCol>
                <a:gridCol w="2381151">
                  <a:extLst>
                    <a:ext uri="{9D8B030D-6E8A-4147-A177-3AD203B41FA5}">
                      <a16:colId xmlns:a16="http://schemas.microsoft.com/office/drawing/2014/main" val="3857521546"/>
                    </a:ext>
                  </a:extLst>
                </a:gridCol>
                <a:gridCol w="1964940">
                  <a:extLst>
                    <a:ext uri="{9D8B030D-6E8A-4147-A177-3AD203B41FA5}">
                      <a16:colId xmlns:a16="http://schemas.microsoft.com/office/drawing/2014/main" val="952598907"/>
                    </a:ext>
                  </a:extLst>
                </a:gridCol>
                <a:gridCol w="527266">
                  <a:extLst>
                    <a:ext uri="{9D8B030D-6E8A-4147-A177-3AD203B41FA5}">
                      <a16:colId xmlns:a16="http://schemas.microsoft.com/office/drawing/2014/main" val="1274370311"/>
                    </a:ext>
                  </a:extLst>
                </a:gridCol>
                <a:gridCol w="821152">
                  <a:extLst>
                    <a:ext uri="{9D8B030D-6E8A-4147-A177-3AD203B41FA5}">
                      <a16:colId xmlns:a16="http://schemas.microsoft.com/office/drawing/2014/main" val="1178430456"/>
                    </a:ext>
                  </a:extLst>
                </a:gridCol>
                <a:gridCol w="1294737">
                  <a:extLst>
                    <a:ext uri="{9D8B030D-6E8A-4147-A177-3AD203B41FA5}">
                      <a16:colId xmlns:a16="http://schemas.microsoft.com/office/drawing/2014/main" val="2663437860"/>
                    </a:ext>
                  </a:extLst>
                </a:gridCol>
              </a:tblGrid>
              <a:tr h="183813">
                <a:tc rowSpan="2">
                  <a:txBody>
                    <a:bodyPr/>
                    <a:lstStyle/>
                    <a:p>
                      <a:pPr marL="36000" algn="ctr" fontAlgn="ctr"/>
                      <a:r>
                        <a:rPr lang="en-IN" sz="1200" b="1" u="none" strike="noStrike" dirty="0">
                          <a:solidFill>
                            <a:schemeClr val="bg1"/>
                          </a:solidFill>
                          <a:effectLst/>
                          <a:latin typeface="Arial" panose="020B0604020202020204" pitchFamily="34" charset="0"/>
                          <a:cs typeface="Arial" panose="020B0604020202020204" pitchFamily="34" charset="0"/>
                        </a:rPr>
                        <a:t>Manufacturing Locations</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tc rowSpan="2">
                  <a:txBody>
                    <a:bodyPr/>
                    <a:lstStyle/>
                    <a:p>
                      <a:pPr marL="36000" algn="ctr" fontAlgn="ctr"/>
                      <a:r>
                        <a:rPr lang="en-IN" sz="1200" b="1" u="none" strike="noStrike" dirty="0">
                          <a:solidFill>
                            <a:schemeClr val="bg1"/>
                          </a:solidFill>
                          <a:effectLst/>
                          <a:latin typeface="Arial" panose="020B0604020202020204" pitchFamily="34" charset="0"/>
                          <a:cs typeface="Arial" panose="020B0604020202020204" pitchFamily="34" charset="0"/>
                        </a:rPr>
                        <a:t>Key Products Manufactured</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tc rowSpan="2">
                  <a:txBody>
                    <a:bodyPr/>
                    <a:lstStyle/>
                    <a:p>
                      <a:pPr marL="36000" algn="ctr" fontAlgn="ctr"/>
                      <a:r>
                        <a:rPr lang="en-IN" sz="1200" b="1" u="none" strike="noStrike" dirty="0">
                          <a:solidFill>
                            <a:schemeClr val="bg1"/>
                          </a:solidFill>
                          <a:effectLst/>
                          <a:latin typeface="Arial" panose="020B0604020202020204" pitchFamily="34" charset="0"/>
                          <a:cs typeface="Arial" panose="020B0604020202020204" pitchFamily="34" charset="0"/>
                        </a:rPr>
                        <a:t>Total Production Capacity (Million Units)</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tc gridSpan="3">
                  <a:txBody>
                    <a:bodyPr/>
                    <a:lstStyle/>
                    <a:p>
                      <a:pPr marL="36000" algn="ctr" fontAlgn="ctr"/>
                      <a:r>
                        <a:rPr lang="en-US" sz="1200" b="1" i="0" u="none" strike="noStrike" dirty="0">
                          <a:solidFill>
                            <a:schemeClr val="bg1"/>
                          </a:solidFill>
                          <a:effectLst/>
                          <a:latin typeface="Arial" panose="020B0604020202020204" pitchFamily="34" charset="0"/>
                          <a:cs typeface="Arial" panose="020B0604020202020204" pitchFamily="34" charset="0"/>
                        </a:rPr>
                        <a:t>Production Capacity By Target Products (Million Units)</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tc hMerge="1">
                  <a:txBody>
                    <a:bodyPr/>
                    <a:lstStyle/>
                    <a:p>
                      <a:pPr marL="36000" algn="ctr" fontAlgn="ct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tc hMerge="1">
                  <a:txBody>
                    <a:bodyPr/>
                    <a:lstStyle/>
                    <a:p>
                      <a:pPr marL="36000" algn="ctr" fontAlgn="ct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extLst>
                  <a:ext uri="{0D108BD9-81ED-4DB2-BD59-A6C34878D82A}">
                    <a16:rowId xmlns:a16="http://schemas.microsoft.com/office/drawing/2014/main" val="2927916752"/>
                  </a:ext>
                </a:extLst>
              </a:tr>
              <a:tr h="183813">
                <a:tc vMerge="1">
                  <a:txBody>
                    <a:bodyPr/>
                    <a:lstStyle/>
                    <a:p>
                      <a:pPr marL="36000" algn="ctr" fontAlgn="ct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tc vMerge="1">
                  <a:txBody>
                    <a:bodyPr/>
                    <a:lstStyle/>
                    <a:p>
                      <a:pPr marL="36000" algn="ctr" fontAlgn="ct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tc vMerge="1">
                  <a:txBody>
                    <a:bodyPr/>
                    <a:lstStyle/>
                    <a:p>
                      <a:pPr marL="36000" algn="ctr" fontAlgn="ct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chemeClr val="tx2">
                        <a:lumMod val="50000"/>
                      </a:schemeClr>
                    </a:solidFill>
                  </a:tcPr>
                </a:tc>
                <a:tc>
                  <a:txBody>
                    <a:bodyPr/>
                    <a:lstStyle/>
                    <a:p>
                      <a:pPr algn="ctr" fontAlgn="ctr"/>
                      <a:r>
                        <a:rPr lang="en-IN" sz="1200" b="1" i="0" u="none" strike="noStrike" dirty="0">
                          <a:solidFill>
                            <a:schemeClr val="bg1"/>
                          </a:solidFill>
                          <a:effectLst/>
                          <a:latin typeface="Arial" panose="020B0604020202020204" pitchFamily="34" charset="0"/>
                          <a:cs typeface="Arial" panose="020B0604020202020204" pitchFamily="34" charset="0"/>
                        </a:rPr>
                        <a:t>TSM (SMD)</a:t>
                      </a:r>
                    </a:p>
                  </a:txBody>
                  <a:tcPr marL="0" marR="0" marT="0" marB="0" anchor="ctr">
                    <a:solidFill>
                      <a:schemeClr val="tx2">
                        <a:lumMod val="50000"/>
                      </a:schemeClr>
                    </a:solidFill>
                  </a:tcPr>
                </a:tc>
                <a:tc>
                  <a:txBody>
                    <a:bodyPr/>
                    <a:lstStyle/>
                    <a:p>
                      <a:pPr algn="ctr" fontAlgn="ctr"/>
                      <a:r>
                        <a:rPr lang="en-IN" sz="1200" b="1" i="0" u="none" strike="noStrike" dirty="0">
                          <a:solidFill>
                            <a:schemeClr val="bg1"/>
                          </a:solidFill>
                          <a:effectLst/>
                          <a:latin typeface="Arial" panose="020B0604020202020204" pitchFamily="34" charset="0"/>
                          <a:cs typeface="Arial" panose="020B0604020202020204" pitchFamily="34" charset="0"/>
                        </a:rPr>
                        <a:t>TSM - H (SMD)</a:t>
                      </a:r>
                    </a:p>
                  </a:txBody>
                  <a:tcPr marL="0" marR="0" marT="0" marB="0" anchor="ctr">
                    <a:solidFill>
                      <a:schemeClr val="tx2">
                        <a:lumMod val="50000"/>
                      </a:schemeClr>
                    </a:solidFill>
                  </a:tcPr>
                </a:tc>
                <a:tc>
                  <a:txBody>
                    <a:bodyPr/>
                    <a:lstStyle/>
                    <a:p>
                      <a:pPr algn="ctr" fontAlgn="ctr"/>
                      <a:r>
                        <a:rPr lang="en-IN" sz="1200" b="1" i="0" u="none" strike="noStrike" dirty="0">
                          <a:solidFill>
                            <a:schemeClr val="bg1"/>
                          </a:solidFill>
                          <a:effectLst/>
                          <a:latin typeface="Arial" panose="020B0604020202020204" pitchFamily="34" charset="0"/>
                          <a:cs typeface="Arial" panose="020B0604020202020204" pitchFamily="34" charset="0"/>
                        </a:rPr>
                        <a:t>TSM - C (Automotive)</a:t>
                      </a:r>
                    </a:p>
                  </a:txBody>
                  <a:tcPr marL="0" marR="0" marT="0" marB="0" anchor="ctr">
                    <a:solidFill>
                      <a:schemeClr val="tx2">
                        <a:lumMod val="50000"/>
                      </a:schemeClr>
                    </a:solidFill>
                  </a:tcPr>
                </a:tc>
                <a:extLst>
                  <a:ext uri="{0D108BD9-81ED-4DB2-BD59-A6C34878D82A}">
                    <a16:rowId xmlns:a16="http://schemas.microsoft.com/office/drawing/2014/main" val="370171094"/>
                  </a:ext>
                </a:extLst>
              </a:tr>
              <a:tr h="183813">
                <a:tc>
                  <a:txBody>
                    <a:bodyPr/>
                    <a:lstStyle/>
                    <a:p>
                      <a:pPr marL="36000" algn="ctr" fontAlgn="ctr"/>
                      <a:r>
                        <a:rPr lang="en-IN" sz="1200" u="none" strike="noStrike" dirty="0">
                          <a:effectLst/>
                          <a:latin typeface="Arial" panose="020B0604020202020204" pitchFamily="34" charset="0"/>
                          <a:cs typeface="Arial" panose="020B0604020202020204" pitchFamily="34" charset="0"/>
                        </a:rPr>
                        <a:t>Kaohsiung 1st Factory, Taiwan</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36000" algn="ctr" fontAlgn="ctr"/>
                      <a:r>
                        <a:rPr lang="en-IN" sz="1200" u="none" strike="noStrike" dirty="0">
                          <a:effectLst/>
                          <a:latin typeface="Arial" panose="020B0604020202020204" pitchFamily="34" charset="0"/>
                          <a:cs typeface="Arial" panose="020B0604020202020204" pitchFamily="34" charset="0"/>
                        </a:rPr>
                        <a:t>NTC Thermistor, ESD Protection</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36000" algn="ctr" fontAlgn="ctr"/>
                      <a:r>
                        <a:rPr lang="en-IN" sz="1200" u="none" strike="noStrike" dirty="0">
                          <a:effectLst/>
                          <a:latin typeface="Arial" panose="020B0604020202020204" pitchFamily="34" charset="0"/>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362539679"/>
                  </a:ext>
                </a:extLst>
              </a:tr>
              <a:tr h="183813">
                <a:tc>
                  <a:txBody>
                    <a:bodyPr/>
                    <a:lstStyle/>
                    <a:p>
                      <a:pPr marL="36000" algn="ctr" fontAlgn="ctr"/>
                      <a:r>
                        <a:rPr lang="en-IN" sz="1200" u="none" strike="noStrike">
                          <a:effectLst/>
                          <a:latin typeface="Arial" panose="020B0604020202020204" pitchFamily="34" charset="0"/>
                          <a:cs typeface="Arial" panose="020B0604020202020204" pitchFamily="34" charset="0"/>
                        </a:rPr>
                        <a:t>Kaohsiung 2nd Factory, Taiwan</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36000" algn="ctr" fontAlgn="ctr"/>
                      <a:r>
                        <a:rPr lang="en-IN" sz="1200" u="none" strike="noStrike">
                          <a:effectLst/>
                          <a:latin typeface="Arial" panose="020B0604020202020204" pitchFamily="34" charset="0"/>
                          <a:cs typeface="Arial" panose="020B0604020202020204" pitchFamily="34" charset="0"/>
                        </a:rPr>
                        <a:t>Temperature Sensor</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36000"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294015296"/>
                  </a:ext>
                </a:extLst>
              </a:tr>
              <a:tr h="183813">
                <a:tc>
                  <a:txBody>
                    <a:bodyPr/>
                    <a:lstStyle/>
                    <a:p>
                      <a:pPr marL="36000" algn="ctr" fontAlgn="ctr"/>
                      <a:r>
                        <a:rPr lang="en-IN" sz="1200" u="none" strike="noStrike">
                          <a:effectLst/>
                          <a:latin typeface="Arial" panose="020B0604020202020204" pitchFamily="34" charset="0"/>
                          <a:cs typeface="Arial" panose="020B0604020202020204" pitchFamily="34" charset="0"/>
                        </a:rPr>
                        <a:t>Changzhou Factory, China</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36000" algn="ctr" fontAlgn="ctr"/>
                      <a:r>
                        <a:rPr lang="en-IN" sz="1200" u="none" strike="noStrike" dirty="0">
                          <a:effectLst/>
                          <a:latin typeface="Arial" panose="020B0604020202020204" pitchFamily="34" charset="0"/>
                          <a:cs typeface="Arial" panose="020B0604020202020204" pitchFamily="34" charset="0"/>
                        </a:rPr>
                        <a:t>NTC Thermistor, Polymer PTC Thermistor, PTC Thermistor</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36000"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158117006"/>
                  </a:ext>
                </a:extLst>
              </a:tr>
              <a:tr h="183813">
                <a:tc>
                  <a:txBody>
                    <a:bodyPr/>
                    <a:lstStyle/>
                    <a:p>
                      <a:pPr marL="36000" algn="ctr" fontAlgn="ctr"/>
                      <a:r>
                        <a:rPr lang="en-IN" sz="1200" u="none" strike="noStrike">
                          <a:effectLst/>
                          <a:latin typeface="Arial" panose="020B0604020202020204" pitchFamily="34" charset="0"/>
                          <a:cs typeface="Arial" panose="020B0604020202020204" pitchFamily="34" charset="0"/>
                        </a:rPr>
                        <a:t>Yichang Factory, China</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36000" algn="ctr" fontAlgn="ctr"/>
                      <a:r>
                        <a:rPr lang="en-IN" sz="1200" u="none" strike="noStrike" dirty="0">
                          <a:effectLst/>
                          <a:latin typeface="Arial" panose="020B0604020202020204" pitchFamily="34" charset="0"/>
                          <a:cs typeface="Arial" panose="020B0604020202020204" pitchFamily="34" charset="0"/>
                        </a:rPr>
                        <a:t>NTC Thermistor, Polymer PTC Thermistor, Temperature Sensor</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36000"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92727545"/>
                  </a:ext>
                </a:extLst>
              </a:tr>
              <a:tr h="183813">
                <a:tc>
                  <a:txBody>
                    <a:bodyPr/>
                    <a:lstStyle/>
                    <a:p>
                      <a:pPr marL="36000" algn="ctr" fontAlgn="ctr"/>
                      <a:r>
                        <a:rPr lang="en-IN" sz="1200" u="none" strike="noStrike" dirty="0">
                          <a:effectLst/>
                          <a:latin typeface="Arial" panose="020B0604020202020204" pitchFamily="34" charset="0"/>
                          <a:cs typeface="Arial" panose="020B0604020202020204" pitchFamily="34" charset="0"/>
                        </a:rPr>
                        <a:t>Dongguan Factory, China</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36000" algn="ctr" fontAlgn="ctr"/>
                      <a:r>
                        <a:rPr lang="en-IN" sz="1200" u="none" strike="noStrike" dirty="0">
                          <a:effectLst/>
                          <a:latin typeface="Arial" panose="020B0604020202020204" pitchFamily="34" charset="0"/>
                          <a:cs typeface="Arial" panose="020B0604020202020204" pitchFamily="34" charset="0"/>
                        </a:rPr>
                        <a:t>NTC Thermistor, Polymer PTC Thermistor, Temperature Sensor</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36000"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505568345"/>
                  </a:ext>
                </a:extLst>
              </a:tr>
              <a:tr h="91907">
                <a:tc>
                  <a:txBody>
                    <a:bodyPr/>
                    <a:lstStyle/>
                    <a:p>
                      <a:pPr marL="36000" algn="ctr" fontAlgn="ctr"/>
                      <a:r>
                        <a:rPr lang="en-IN" sz="1200" u="none" strike="noStrike" dirty="0">
                          <a:effectLst/>
                          <a:latin typeface="Arial" panose="020B0604020202020204" pitchFamily="34" charset="0"/>
                          <a:cs typeface="Arial" panose="020B0604020202020204" pitchFamily="34" charset="0"/>
                        </a:rPr>
                        <a:t>Yilan, Taiwan</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36000" algn="ctr" fontAlgn="ctr"/>
                      <a:r>
                        <a:rPr lang="en-IN" sz="1200" u="none" strike="noStrike" dirty="0">
                          <a:effectLst/>
                          <a:latin typeface="Arial" panose="020B0604020202020204" pitchFamily="34" charset="0"/>
                          <a:cs typeface="Arial" panose="020B0604020202020204" pitchFamily="34" charset="0"/>
                        </a:rPr>
                        <a:t>NTC Thermistor, TVS Diode</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marL="36000" algn="ctr"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043311589"/>
                  </a:ext>
                </a:extLst>
              </a:tr>
            </a:tbl>
          </a:graphicData>
        </a:graphic>
      </p:graphicFrame>
      <p:sp>
        <p:nvSpPr>
          <p:cNvPr id="6" name="TextBox 5">
            <a:extLst>
              <a:ext uri="{FF2B5EF4-FFF2-40B4-BE49-F238E27FC236}">
                <a16:creationId xmlns:a16="http://schemas.microsoft.com/office/drawing/2014/main" id="{A5BD1E99-A808-4607-0C30-9CAAD9FD259B}"/>
              </a:ext>
            </a:extLst>
          </p:cNvPr>
          <p:cNvSpPr txBox="1"/>
          <p:nvPr/>
        </p:nvSpPr>
        <p:spPr>
          <a:xfrm>
            <a:off x="2676939" y="6345732"/>
            <a:ext cx="6347791"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TechSci Research, </a:t>
            </a:r>
            <a:r>
              <a:rPr lang="en-US" sz="1000" dirty="0">
                <a:latin typeface="Arial" panose="020B0604020202020204" pitchFamily="34" charset="0"/>
                <a:cs typeface="Arial" panose="020B0604020202020204" pitchFamily="34" charset="0"/>
              </a:rPr>
              <a:t>Thinking Electronic Company Website, Annual Reports, etc.</a:t>
            </a:r>
          </a:p>
        </p:txBody>
      </p:sp>
      <p:pic>
        <p:nvPicPr>
          <p:cNvPr id="2" name="Picture 1" descr="Text&#10;&#10;Description automatically generated">
            <a:extLst>
              <a:ext uri="{FF2B5EF4-FFF2-40B4-BE49-F238E27FC236}">
                <a16:creationId xmlns:a16="http://schemas.microsoft.com/office/drawing/2014/main" id="{73364618-CE94-0722-EDEC-749F45F881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3442900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7E037D-B07E-AEC8-E529-FD8B7A78E45A}"/>
              </a:ext>
            </a:extLst>
          </p:cNvPr>
          <p:cNvSpPr txBox="1"/>
          <p:nvPr/>
        </p:nvSpPr>
        <p:spPr>
          <a:xfrm>
            <a:off x="178562" y="5321416"/>
            <a:ext cx="8848489" cy="923330"/>
          </a:xfrm>
          <a:prstGeom prst="rect">
            <a:avLst/>
          </a:prstGeom>
          <a:solidFill>
            <a:schemeClr val="bg1">
              <a:lumMod val="95000"/>
            </a:schemeClr>
          </a:solidFill>
          <a:ln>
            <a:solidFill>
              <a:schemeClr val="tx1"/>
            </a:solidFill>
          </a:ln>
        </p:spPr>
        <p:txBody>
          <a:bodyPr wrap="square" rtlCol="0">
            <a:spAutoFit/>
          </a:bodyPr>
          <a:lstStyle/>
          <a:p>
            <a:pPr marL="171450" indent="-171450" rtl="0" eaLnBrk="1" fontAlgn="ctr" latinLnBrk="0" hangingPunct="1">
              <a:lnSpc>
                <a:spcPct val="150000"/>
              </a:lnSpc>
              <a:spcBef>
                <a:spcPts val="0"/>
              </a:spcBef>
              <a:spcAft>
                <a:spcPts val="0"/>
              </a:spcAft>
              <a:buFont typeface="Arial" panose="020B0604020202020204" pitchFamily="34" charset="0"/>
              <a:buChar char="•"/>
            </a:pPr>
            <a:r>
              <a:rPr lang="en-IN" sz="1200" i="0" u="none" strike="noStrike" kern="1200" dirty="0">
                <a:effectLst/>
                <a:latin typeface="Arial" panose="020B0604020202020204" pitchFamily="34" charset="0"/>
                <a:cs typeface="Arial" panose="020B0604020202020204" pitchFamily="34" charset="0"/>
              </a:rPr>
              <a:t>XXX</a:t>
            </a:r>
            <a:r>
              <a:rPr lang="en-IN" sz="1200" kern="1200" dirty="0">
                <a:latin typeface="Arial" panose="020B0604020202020204" pitchFamily="34" charset="0"/>
              </a:rPr>
              <a:t> </a:t>
            </a:r>
          </a:p>
          <a:p>
            <a:pPr marL="171450" indent="-171450" rtl="0" eaLnBrk="1" fontAlgn="ctr" latinLnBrk="0" hangingPunct="1">
              <a:lnSpc>
                <a:spcPct val="150000"/>
              </a:lnSpc>
              <a:spcBef>
                <a:spcPts val="0"/>
              </a:spcBef>
              <a:spcAft>
                <a:spcPts val="0"/>
              </a:spcAft>
              <a:buFont typeface="Arial" panose="020B0604020202020204" pitchFamily="34" charset="0"/>
              <a:buChar char="•"/>
            </a:pPr>
            <a:r>
              <a:rPr lang="en-IN" sz="1200" dirty="0">
                <a:latin typeface="Arial" panose="020B0604020202020204" pitchFamily="34" charset="0"/>
                <a:cs typeface="Arial" panose="020B0604020202020204" pitchFamily="34" charset="0"/>
              </a:rPr>
              <a:t>XXX</a:t>
            </a:r>
          </a:p>
          <a:p>
            <a:pPr marL="171450" indent="-171450" rtl="0" eaLnBrk="1" fontAlgn="ctr" latinLnBrk="0" hangingPunct="1">
              <a:lnSpc>
                <a:spcPct val="150000"/>
              </a:lnSpc>
              <a:spcBef>
                <a:spcPts val="0"/>
              </a:spcBef>
              <a:spcAft>
                <a:spcPts val="0"/>
              </a:spcAft>
              <a:buFont typeface="Arial" panose="020B0604020202020204" pitchFamily="34" charset="0"/>
              <a:buChar char="•"/>
            </a:pPr>
            <a:r>
              <a:rPr lang="en-US" sz="1200" i="0" u="none" strike="noStrike" dirty="0">
                <a:effectLst/>
                <a:latin typeface="Arial" panose="020B0604020202020204" pitchFamily="34" charset="0"/>
              </a:rPr>
              <a:t>XXX</a:t>
            </a:r>
            <a:endParaRPr lang="en-IN" sz="12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5D740AAB-3C4E-4371-A580-6D6716365F41}"/>
              </a:ext>
            </a:extLst>
          </p:cNvPr>
          <p:cNvSpPr txBox="1"/>
          <p:nvPr/>
        </p:nvSpPr>
        <p:spPr>
          <a:xfrm>
            <a:off x="147755" y="244022"/>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Executive Summary</a:t>
            </a:r>
            <a:endParaRPr lang="en-US" sz="1400"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EDB88F8-81CD-9CCE-1C76-ABEDD6445640}"/>
              </a:ext>
            </a:extLst>
          </p:cNvPr>
          <p:cNvSpPr txBox="1"/>
          <p:nvPr/>
        </p:nvSpPr>
        <p:spPr>
          <a:xfrm>
            <a:off x="183252" y="781224"/>
            <a:ext cx="8777495" cy="1702710"/>
          </a:xfrm>
          <a:prstGeom prst="rect">
            <a:avLst/>
          </a:prstGeom>
          <a:solidFill>
            <a:schemeClr val="bg1">
              <a:lumMod val="95000"/>
            </a:schemeClr>
          </a:solidFill>
          <a:ln>
            <a:solidFill>
              <a:schemeClr val="tx1"/>
            </a:solidFill>
          </a:ln>
        </p:spPr>
        <p:txBody>
          <a:bodyPr wrap="square" rtlCol="0">
            <a:spAutoFit/>
          </a:bodyPr>
          <a:lstStyle/>
          <a:p>
            <a:pPr rtl="0" eaLnBrk="1" fontAlgn="b" latinLnBrk="0" hangingPunct="1">
              <a:lnSpc>
                <a:spcPct val="150000"/>
              </a:lnSpc>
              <a:spcBef>
                <a:spcPts val="0"/>
              </a:spcBef>
              <a:spcAft>
                <a:spcPts val="0"/>
              </a:spcAft>
            </a:pPr>
            <a:r>
              <a:rPr lang="en-US" sz="1200" b="1" i="0" u="none" strike="noStrike" dirty="0">
                <a:effectLst/>
                <a:latin typeface="Arial" panose="020B0604020202020204" pitchFamily="34" charset="0"/>
              </a:rPr>
              <a:t>Materials Research And Development Site And Future Plans</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i="0" u="none" strike="noStrike" dirty="0">
                <a:effectLst/>
                <a:latin typeface="Arial" panose="020B0604020202020204" pitchFamily="34" charset="0"/>
              </a:rPr>
              <a:t>XXX</a:t>
            </a:r>
          </a:p>
          <a:p>
            <a:pPr marL="171450" indent="-171450" rtl="0" eaLnBrk="1" fontAlgn="b" latinLnBrk="0" hangingPunct="1">
              <a:lnSpc>
                <a:spcPct val="150000"/>
              </a:lnSpc>
              <a:spcBef>
                <a:spcPts val="0"/>
              </a:spcBef>
              <a:spcAft>
                <a:spcPts val="0"/>
              </a:spcAft>
              <a:buFont typeface="Arial" panose="020B0604020202020204" pitchFamily="34" charset="0"/>
              <a:buChar char="•"/>
            </a:pPr>
            <a:r>
              <a:rPr lang="en-US" sz="1200" i="0" u="none" strike="noStrike" dirty="0">
                <a:effectLst/>
                <a:latin typeface="Arial" panose="020B0604020202020204" pitchFamily="34" charset="0"/>
              </a:rPr>
              <a:t>XXX</a:t>
            </a:r>
            <a:endParaRPr lang="en-US" sz="1200" dirty="0">
              <a:latin typeface="Arial" panose="020B0604020202020204" pitchFamily="34" charset="0"/>
            </a:endParaRPr>
          </a:p>
          <a:p>
            <a:pPr rtl="0" eaLnBrk="1" fontAlgn="b" latinLnBrk="0" hangingPunct="1">
              <a:lnSpc>
                <a:spcPct val="150000"/>
              </a:lnSpc>
              <a:spcBef>
                <a:spcPts val="0"/>
              </a:spcBef>
              <a:spcAft>
                <a:spcPts val="0"/>
              </a:spcAft>
            </a:pPr>
            <a:r>
              <a:rPr lang="en-US" sz="1200" b="1" i="0" u="none" strike="noStrike" dirty="0">
                <a:effectLst/>
                <a:latin typeface="Arial" panose="020B0604020202020204" pitchFamily="34" charset="0"/>
              </a:rPr>
              <a:t>Investment in New Plants: </a:t>
            </a:r>
            <a:r>
              <a:rPr lang="en-US" sz="1200" i="0" u="none" strike="noStrike" dirty="0">
                <a:effectLst/>
                <a:latin typeface="Arial" panose="020B0604020202020204" pitchFamily="34" charset="0"/>
              </a:rPr>
              <a:t>XXX</a:t>
            </a:r>
          </a:p>
          <a:p>
            <a:pPr rtl="0" eaLnBrk="1" fontAlgn="b" latinLnBrk="0" hangingPunct="1">
              <a:lnSpc>
                <a:spcPct val="150000"/>
              </a:lnSpc>
              <a:spcBef>
                <a:spcPts val="0"/>
              </a:spcBef>
              <a:spcAft>
                <a:spcPts val="0"/>
              </a:spcAft>
            </a:pPr>
            <a:r>
              <a:rPr lang="en-US" sz="1200" dirty="0">
                <a:latin typeface="Arial" panose="020B0604020202020204" pitchFamily="34" charset="0"/>
              </a:rPr>
              <a:t>XXX</a:t>
            </a:r>
          </a:p>
          <a:p>
            <a:pPr rtl="0" eaLnBrk="1" fontAlgn="b" latinLnBrk="0" hangingPunct="1">
              <a:lnSpc>
                <a:spcPct val="150000"/>
              </a:lnSpc>
              <a:spcBef>
                <a:spcPts val="0"/>
              </a:spcBef>
              <a:spcAft>
                <a:spcPts val="0"/>
              </a:spcAft>
            </a:pPr>
            <a:r>
              <a:rPr lang="en-US" sz="1200" i="0" u="none" strike="noStrike" dirty="0">
                <a:effectLst/>
                <a:latin typeface="Arial" panose="020B0604020202020204" pitchFamily="34" charset="0"/>
              </a:rPr>
              <a:t>XXX </a:t>
            </a:r>
          </a:p>
        </p:txBody>
      </p:sp>
      <p:sp>
        <p:nvSpPr>
          <p:cNvPr id="7" name="TextBox 6">
            <a:extLst>
              <a:ext uri="{FF2B5EF4-FFF2-40B4-BE49-F238E27FC236}">
                <a16:creationId xmlns:a16="http://schemas.microsoft.com/office/drawing/2014/main" id="{9AFBAC65-7E95-EBD3-7DE4-0D83AA73F1E8}"/>
              </a:ext>
            </a:extLst>
          </p:cNvPr>
          <p:cNvSpPr txBox="1"/>
          <p:nvPr/>
        </p:nvSpPr>
        <p:spPr>
          <a:xfrm>
            <a:off x="4374377" y="6477615"/>
            <a:ext cx="4611756"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TechSci Research</a:t>
            </a:r>
          </a:p>
        </p:txBody>
      </p:sp>
      <p:graphicFrame>
        <p:nvGraphicFramePr>
          <p:cNvPr id="2" name="Table 4">
            <a:extLst>
              <a:ext uri="{FF2B5EF4-FFF2-40B4-BE49-F238E27FC236}">
                <a16:creationId xmlns:a16="http://schemas.microsoft.com/office/drawing/2014/main" id="{0FAF5444-8FF3-FAEA-7CEA-4647B671C14A}"/>
              </a:ext>
            </a:extLst>
          </p:cNvPr>
          <p:cNvGraphicFramePr>
            <a:graphicFrameLocks noGrp="1"/>
          </p:cNvGraphicFramePr>
          <p:nvPr>
            <p:extLst>
              <p:ext uri="{D42A27DB-BD31-4B8C-83A1-F6EECF244321}">
                <p14:modId xmlns:p14="http://schemas.microsoft.com/office/powerpoint/2010/main" val="2428138064"/>
              </p:ext>
            </p:extLst>
          </p:nvPr>
        </p:nvGraphicFramePr>
        <p:xfrm>
          <a:off x="178562" y="2547237"/>
          <a:ext cx="3969365" cy="914400"/>
        </p:xfrm>
        <a:graphic>
          <a:graphicData uri="http://schemas.openxmlformats.org/drawingml/2006/table">
            <a:tbl>
              <a:tblPr firstRow="1" bandRow="1">
                <a:tableStyleId>{5C22544A-7EE6-4342-B048-85BDC9FD1C3A}</a:tableStyleId>
              </a:tblPr>
              <a:tblGrid>
                <a:gridCol w="1928533">
                  <a:extLst>
                    <a:ext uri="{9D8B030D-6E8A-4147-A177-3AD203B41FA5}">
                      <a16:colId xmlns:a16="http://schemas.microsoft.com/office/drawing/2014/main" val="4157294585"/>
                    </a:ext>
                  </a:extLst>
                </a:gridCol>
                <a:gridCol w="2040832">
                  <a:extLst>
                    <a:ext uri="{9D8B030D-6E8A-4147-A177-3AD203B41FA5}">
                      <a16:colId xmlns:a16="http://schemas.microsoft.com/office/drawing/2014/main" val="1950820938"/>
                    </a:ext>
                  </a:extLst>
                </a:gridCol>
              </a:tblGrid>
              <a:tr h="0">
                <a:tc gridSpan="2">
                  <a:txBody>
                    <a:bodyPr/>
                    <a:lstStyle/>
                    <a:p>
                      <a:pPr algn="ctr" fontAlgn="ctr"/>
                      <a:r>
                        <a:rPr lang="en-IN" sz="1200" u="none" strike="noStrike" dirty="0">
                          <a:effectLst/>
                          <a:latin typeface="Arial" panose="020B0604020202020204" pitchFamily="34" charset="0"/>
                          <a:cs typeface="Arial" panose="020B0604020202020204" pitchFamily="34" charset="0"/>
                        </a:rPr>
                        <a:t>Key Competitors– By Product &amp; By Market</a:t>
                      </a:r>
                      <a:endParaRPr lang="en-IN"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hMerge="1">
                  <a:txBody>
                    <a:bodyPr/>
                    <a:lstStyle/>
                    <a:p>
                      <a:endParaRPr lang="en-IN"/>
                    </a:p>
                  </a:txBody>
                  <a:tcPr/>
                </a:tc>
                <a:extLst>
                  <a:ext uri="{0D108BD9-81ED-4DB2-BD59-A6C34878D82A}">
                    <a16:rowId xmlns:a16="http://schemas.microsoft.com/office/drawing/2014/main" val="574833713"/>
                  </a:ext>
                </a:extLst>
              </a:tr>
              <a:tr h="0">
                <a:tc>
                  <a:txBody>
                    <a:bodyPr/>
                    <a:lstStyle/>
                    <a:p>
                      <a:pPr algn="ctr" fontAlgn="ctr"/>
                      <a:r>
                        <a:rPr lang="en-IN" sz="1200" b="1" u="none" strike="noStrike" dirty="0">
                          <a:solidFill>
                            <a:schemeClr val="bg1"/>
                          </a:solidFill>
                          <a:effectLst/>
                          <a:latin typeface="Arial" panose="020B0604020202020204" pitchFamily="34" charset="0"/>
                          <a:cs typeface="Arial" panose="020B0604020202020204" pitchFamily="34" charset="0"/>
                        </a:rPr>
                        <a:t>Company Name </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ctr"/>
                      <a:r>
                        <a:rPr lang="en-IN" sz="1200" b="1" u="none" strike="noStrike" dirty="0">
                          <a:solidFill>
                            <a:schemeClr val="bg1"/>
                          </a:solidFill>
                          <a:effectLst/>
                          <a:latin typeface="Arial" panose="020B0604020202020204" pitchFamily="34" charset="0"/>
                          <a:cs typeface="Arial" panose="020B0604020202020204" pitchFamily="34" charset="0"/>
                        </a:rPr>
                        <a:t>Headquarters Location</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extLst>
                  <a:ext uri="{0D108BD9-81ED-4DB2-BD59-A6C34878D82A}">
                    <a16:rowId xmlns:a16="http://schemas.microsoft.com/office/drawing/2014/main" val="2167799434"/>
                  </a:ext>
                </a:extLst>
              </a:tr>
              <a:tr h="0">
                <a:tc>
                  <a:txBody>
                    <a:bodyPr/>
                    <a:lstStyle/>
                    <a:p>
                      <a:pPr algn="ctr" fontAlgn="ctr"/>
                      <a:r>
                        <a:rPr lang="en-US" sz="1200" i="0" u="none" strike="noStrike" dirty="0">
                          <a:effectLst/>
                          <a:latin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lang="en-US" sz="1200" i="0" u="none" strike="noStrike" dirty="0">
                          <a:effectLst/>
                          <a:latin typeface="Arial" panose="020B0604020202020204" pitchFamily="34" charset="0"/>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952856978"/>
                  </a:ext>
                </a:extLst>
              </a:tr>
              <a:tr h="0">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661175044"/>
                  </a:ext>
                </a:extLst>
              </a:tr>
              <a:tr h="0">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760269158"/>
                  </a:ext>
                </a:extLst>
              </a:tr>
            </a:tbl>
          </a:graphicData>
        </a:graphic>
      </p:graphicFrame>
      <p:graphicFrame>
        <p:nvGraphicFramePr>
          <p:cNvPr id="5" name="Table 4">
            <a:extLst>
              <a:ext uri="{FF2B5EF4-FFF2-40B4-BE49-F238E27FC236}">
                <a16:creationId xmlns:a16="http://schemas.microsoft.com/office/drawing/2014/main" id="{6791F819-C01A-1651-9906-6E3C6F1A0420}"/>
              </a:ext>
            </a:extLst>
          </p:cNvPr>
          <p:cNvGraphicFramePr>
            <a:graphicFrameLocks noGrp="1"/>
          </p:cNvGraphicFramePr>
          <p:nvPr>
            <p:extLst>
              <p:ext uri="{D42A27DB-BD31-4B8C-83A1-F6EECF244321}">
                <p14:modId xmlns:p14="http://schemas.microsoft.com/office/powerpoint/2010/main" val="1390869331"/>
              </p:ext>
            </p:extLst>
          </p:nvPr>
        </p:nvGraphicFramePr>
        <p:xfrm>
          <a:off x="4333461" y="2525405"/>
          <a:ext cx="4640581" cy="2743200"/>
        </p:xfrm>
        <a:graphic>
          <a:graphicData uri="http://schemas.openxmlformats.org/drawingml/2006/table">
            <a:tbl>
              <a:tblPr firstRow="1" bandRow="1">
                <a:tableStyleId>{5C22544A-7EE6-4342-B048-85BDC9FD1C3A}</a:tableStyleId>
              </a:tblPr>
              <a:tblGrid>
                <a:gridCol w="2728991">
                  <a:extLst>
                    <a:ext uri="{9D8B030D-6E8A-4147-A177-3AD203B41FA5}">
                      <a16:colId xmlns:a16="http://schemas.microsoft.com/office/drawing/2014/main" val="4157294585"/>
                    </a:ext>
                  </a:extLst>
                </a:gridCol>
                <a:gridCol w="1911590">
                  <a:extLst>
                    <a:ext uri="{9D8B030D-6E8A-4147-A177-3AD203B41FA5}">
                      <a16:colId xmlns:a16="http://schemas.microsoft.com/office/drawing/2014/main" val="1950820938"/>
                    </a:ext>
                  </a:extLst>
                </a:gridCol>
              </a:tblGrid>
              <a:tr h="165594">
                <a:tc gridSpan="2">
                  <a:txBody>
                    <a:bodyPr/>
                    <a:lstStyle/>
                    <a:p>
                      <a:pPr algn="ctr" fontAlgn="ctr"/>
                      <a:r>
                        <a:rPr lang="en-IN" sz="1200" u="none" strike="noStrike" dirty="0">
                          <a:effectLst/>
                          <a:latin typeface="Arial" panose="020B0604020202020204" pitchFamily="34" charset="0"/>
                          <a:cs typeface="Arial" panose="020B0604020202020204" pitchFamily="34" charset="0"/>
                        </a:rPr>
                        <a:t>Other Competitors – By Product &amp; By Market</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hMerge="1">
                  <a:txBody>
                    <a:bodyPr/>
                    <a:lstStyle/>
                    <a:p>
                      <a:pPr algn="ctr" fontAlgn="ctr"/>
                      <a:r>
                        <a:rPr lang="en-IN" sz="1200" u="none" strike="noStrike" dirty="0">
                          <a:effectLst/>
                          <a:latin typeface="Arial" panose="020B0604020202020204" pitchFamily="34" charset="0"/>
                          <a:cs typeface="Arial" panose="020B0604020202020204" pitchFamily="34" charset="0"/>
                        </a:rPr>
                        <a:t>Munich, Germany</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760269158"/>
                  </a:ext>
                </a:extLst>
              </a:tr>
              <a:tr h="165594">
                <a:tc>
                  <a:txBody>
                    <a:bodyPr/>
                    <a:lstStyle/>
                    <a:p>
                      <a:pPr algn="ctr" fontAlgn="ctr"/>
                      <a:r>
                        <a:rPr lang="en-IN" sz="1200" b="1" u="none" strike="noStrike" dirty="0">
                          <a:solidFill>
                            <a:schemeClr val="bg1"/>
                          </a:solidFill>
                          <a:effectLst/>
                          <a:latin typeface="Arial" panose="020B0604020202020204" pitchFamily="34" charset="0"/>
                          <a:cs typeface="Arial" panose="020B0604020202020204" pitchFamily="34" charset="0"/>
                        </a:rPr>
                        <a:t>Company Name </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ctr"/>
                      <a:r>
                        <a:rPr lang="en-IN" sz="1200" b="1" u="none" strike="noStrike" dirty="0">
                          <a:solidFill>
                            <a:schemeClr val="bg1"/>
                          </a:solidFill>
                          <a:effectLst/>
                          <a:latin typeface="Arial" panose="020B0604020202020204" pitchFamily="34" charset="0"/>
                          <a:cs typeface="Arial" panose="020B0604020202020204" pitchFamily="34" charset="0"/>
                        </a:rPr>
                        <a:t>Headquarters Location</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extLst>
                  <a:ext uri="{0D108BD9-81ED-4DB2-BD59-A6C34878D82A}">
                    <a16:rowId xmlns:a16="http://schemas.microsoft.com/office/drawing/2014/main" val="3191453967"/>
                  </a:ext>
                </a:extLst>
              </a:tr>
              <a:tr h="165594">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062418781"/>
                  </a:ext>
                </a:extLst>
              </a:tr>
              <a:tr h="165594">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54104644"/>
                  </a:ext>
                </a:extLst>
              </a:tr>
              <a:tr h="165594">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550682277"/>
                  </a:ext>
                </a:extLst>
              </a:tr>
              <a:tr h="165594">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205916003"/>
                  </a:ext>
                </a:extLst>
              </a:tr>
              <a:tr h="165594">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361070478"/>
                  </a:ext>
                </a:extLst>
              </a:tr>
              <a:tr h="165594">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441210303"/>
                  </a:ext>
                </a:extLst>
              </a:tr>
              <a:tr h="165594">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383115686"/>
                  </a:ext>
                </a:extLst>
              </a:tr>
              <a:tr h="165594">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891958035"/>
                  </a:ext>
                </a:extLst>
              </a:tr>
              <a:tr h="165594">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42784971"/>
                  </a:ext>
                </a:extLst>
              </a:tr>
              <a:tr h="165594">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41089751"/>
                  </a:ext>
                </a:extLst>
              </a:tr>
              <a:tr h="165594">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053361122"/>
                  </a:ext>
                </a:extLst>
              </a:tr>
              <a:tr h="165594">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63584392"/>
                  </a:ext>
                </a:extLst>
              </a:tr>
              <a:tr h="165594">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743365386"/>
                  </a:ext>
                </a:extLst>
              </a:tr>
            </a:tbl>
          </a:graphicData>
        </a:graphic>
      </p:graphicFrame>
      <p:graphicFrame>
        <p:nvGraphicFramePr>
          <p:cNvPr id="8" name="Table 4">
            <a:extLst>
              <a:ext uri="{FF2B5EF4-FFF2-40B4-BE49-F238E27FC236}">
                <a16:creationId xmlns:a16="http://schemas.microsoft.com/office/drawing/2014/main" id="{8BB69C78-8C84-2C65-014A-90B5A9407BEC}"/>
              </a:ext>
            </a:extLst>
          </p:cNvPr>
          <p:cNvGraphicFramePr>
            <a:graphicFrameLocks noGrp="1"/>
          </p:cNvGraphicFramePr>
          <p:nvPr>
            <p:extLst>
              <p:ext uri="{D42A27DB-BD31-4B8C-83A1-F6EECF244321}">
                <p14:modId xmlns:p14="http://schemas.microsoft.com/office/powerpoint/2010/main" val="780195730"/>
              </p:ext>
            </p:extLst>
          </p:nvPr>
        </p:nvGraphicFramePr>
        <p:xfrm>
          <a:off x="178562" y="3747852"/>
          <a:ext cx="3969365" cy="1280160"/>
        </p:xfrm>
        <a:graphic>
          <a:graphicData uri="http://schemas.openxmlformats.org/drawingml/2006/table">
            <a:tbl>
              <a:tblPr firstRow="1" bandRow="1">
                <a:tableStyleId>{5C22544A-7EE6-4342-B048-85BDC9FD1C3A}</a:tableStyleId>
              </a:tblPr>
              <a:tblGrid>
                <a:gridCol w="2511629">
                  <a:extLst>
                    <a:ext uri="{9D8B030D-6E8A-4147-A177-3AD203B41FA5}">
                      <a16:colId xmlns:a16="http://schemas.microsoft.com/office/drawing/2014/main" val="4157294585"/>
                    </a:ext>
                  </a:extLst>
                </a:gridCol>
                <a:gridCol w="1457736">
                  <a:extLst>
                    <a:ext uri="{9D8B030D-6E8A-4147-A177-3AD203B41FA5}">
                      <a16:colId xmlns:a16="http://schemas.microsoft.com/office/drawing/2014/main" val="1950820938"/>
                    </a:ext>
                  </a:extLst>
                </a:gridCol>
              </a:tblGrid>
              <a:tr h="27525">
                <a:tc gridSpan="2">
                  <a:txBody>
                    <a:bodyPr/>
                    <a:lstStyle/>
                    <a:p>
                      <a:pPr algn="ctr" fontAlgn="ctr"/>
                      <a:r>
                        <a:rPr lang="en-IN" sz="1200" u="none" strike="noStrike" dirty="0">
                          <a:effectLst/>
                          <a:latin typeface="Arial" panose="020B0604020202020204" pitchFamily="34" charset="0"/>
                          <a:cs typeface="Arial" panose="020B0604020202020204" pitchFamily="34" charset="0"/>
                        </a:rPr>
                        <a:t>Other Competitors – By Product &amp; By Market</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hMerge="1">
                  <a:txBody>
                    <a:bodyPr/>
                    <a:lstStyle/>
                    <a:p>
                      <a:pPr algn="ctr" fontAlgn="ctr"/>
                      <a:r>
                        <a:rPr lang="en-IN" sz="1200" u="none" strike="noStrike" dirty="0">
                          <a:effectLst/>
                          <a:latin typeface="Arial" panose="020B0604020202020204" pitchFamily="34" charset="0"/>
                          <a:cs typeface="Arial" panose="020B0604020202020204" pitchFamily="34" charset="0"/>
                        </a:rPr>
                        <a:t>Munich, Germany</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760269158"/>
                  </a:ext>
                </a:extLst>
              </a:tr>
              <a:tr h="55050">
                <a:tc>
                  <a:txBody>
                    <a:bodyPr/>
                    <a:lstStyle/>
                    <a:p>
                      <a:pPr algn="ctr" fontAlgn="ctr"/>
                      <a:r>
                        <a:rPr lang="en-IN" sz="1200" b="1" u="none" strike="noStrike" dirty="0">
                          <a:solidFill>
                            <a:schemeClr val="bg1"/>
                          </a:solidFill>
                          <a:effectLst/>
                          <a:latin typeface="Arial" panose="020B0604020202020204" pitchFamily="34" charset="0"/>
                          <a:cs typeface="Arial" panose="020B0604020202020204" pitchFamily="34" charset="0"/>
                        </a:rPr>
                        <a:t>Company Name </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tc>
                  <a:txBody>
                    <a:bodyPr/>
                    <a:lstStyle/>
                    <a:p>
                      <a:pPr algn="ctr" fontAlgn="ctr"/>
                      <a:r>
                        <a:rPr lang="en-IN" sz="1200" b="1" u="none" strike="noStrike" dirty="0">
                          <a:solidFill>
                            <a:schemeClr val="bg1"/>
                          </a:solidFill>
                          <a:effectLst/>
                          <a:latin typeface="Arial" panose="020B0604020202020204" pitchFamily="34" charset="0"/>
                          <a:cs typeface="Arial" panose="020B0604020202020204" pitchFamily="34" charset="0"/>
                        </a:rPr>
                        <a:t>Headquarters Location</a:t>
                      </a:r>
                      <a:endParaRPr lang="en-IN" sz="1200" b="1"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solidFill>
                      <a:srgbClr val="222A35"/>
                    </a:solidFill>
                  </a:tcPr>
                </a:tc>
                <a:extLst>
                  <a:ext uri="{0D108BD9-81ED-4DB2-BD59-A6C34878D82A}">
                    <a16:rowId xmlns:a16="http://schemas.microsoft.com/office/drawing/2014/main" val="3191453967"/>
                  </a:ext>
                </a:extLst>
              </a:tr>
              <a:tr h="27525">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093408113"/>
                  </a:ext>
                </a:extLst>
              </a:tr>
              <a:tr h="27525">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369671423"/>
                  </a:ext>
                </a:extLst>
              </a:tr>
              <a:tr h="27525">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456200263"/>
                  </a:ext>
                </a:extLst>
              </a:tr>
              <a:tr h="55050">
                <a:tc>
                  <a:txBody>
                    <a:bodyPr/>
                    <a:lstStyle/>
                    <a:p>
                      <a:pPr algn="ctr" fontAlgn="ct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c>
                  <a:txBody>
                    <a:bodyPr/>
                    <a:lstStyle/>
                    <a:p>
                      <a:pPr algn="ctr" fontAlgn="ct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XXX</a:t>
                      </a: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793160266"/>
                  </a:ext>
                </a:extLst>
              </a:tr>
            </a:tbl>
          </a:graphicData>
        </a:graphic>
      </p:graphicFrame>
      <p:pic>
        <p:nvPicPr>
          <p:cNvPr id="3" name="Picture 2" descr="Text&#10;&#10;Description automatically generated">
            <a:extLst>
              <a:ext uri="{FF2B5EF4-FFF2-40B4-BE49-F238E27FC236}">
                <a16:creationId xmlns:a16="http://schemas.microsoft.com/office/drawing/2014/main" id="{EA8AB9F5-14CE-5259-F82A-6B9BFB6F8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3751945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D740AAB-3C4E-4371-A580-6D6716365F41}"/>
              </a:ext>
            </a:extLst>
          </p:cNvPr>
          <p:cNvSpPr txBox="1"/>
          <p:nvPr/>
        </p:nvSpPr>
        <p:spPr>
          <a:xfrm>
            <a:off x="147755" y="244022"/>
            <a:ext cx="6054263" cy="307777"/>
          </a:xfrm>
          <a:prstGeom prst="rect">
            <a:avLst/>
          </a:prstGeom>
          <a:noFill/>
        </p:spPr>
        <p:txBody>
          <a:bodyPr wrap="square">
            <a:spAutoFit/>
          </a:bodyPr>
          <a:lstStyle/>
          <a:p>
            <a:r>
              <a:rPr lang="en-US" sz="1400" b="1" dirty="0">
                <a:solidFill>
                  <a:srgbClr val="000000"/>
                </a:solidFill>
                <a:latin typeface="Arial" panose="020B0604020202020204" pitchFamily="34" charset="0"/>
                <a:cs typeface="Arial" panose="020B0604020202020204" pitchFamily="34" charset="0"/>
              </a:rPr>
              <a:t>Executive Summary</a:t>
            </a:r>
            <a:endParaRPr lang="en-US" sz="1400" b="1" dirty="0">
              <a:latin typeface="Arial" panose="020B0604020202020204" pitchFamily="34" charset="0"/>
              <a:cs typeface="Arial" panose="020B0604020202020204" pitchFamily="34" charset="0"/>
            </a:endParaRPr>
          </a:p>
        </p:txBody>
      </p:sp>
      <p:grpSp>
        <p:nvGrpSpPr>
          <p:cNvPr id="44" name="Group 43">
            <a:extLst>
              <a:ext uri="{FF2B5EF4-FFF2-40B4-BE49-F238E27FC236}">
                <a16:creationId xmlns:a16="http://schemas.microsoft.com/office/drawing/2014/main" id="{D0D7B065-7FC9-DDD0-DE56-D243E86EDADA}"/>
              </a:ext>
            </a:extLst>
          </p:cNvPr>
          <p:cNvGrpSpPr/>
          <p:nvPr/>
        </p:nvGrpSpPr>
        <p:grpSpPr>
          <a:xfrm>
            <a:off x="117562" y="1353504"/>
            <a:ext cx="8852178" cy="5065080"/>
            <a:chOff x="196573" y="914400"/>
            <a:chExt cx="8852178" cy="5065080"/>
          </a:xfrm>
          <a:solidFill>
            <a:schemeClr val="bg1"/>
          </a:solidFill>
        </p:grpSpPr>
        <p:sp>
          <p:nvSpPr>
            <p:cNvPr id="5" name="TextBox 4">
              <a:extLst>
                <a:ext uri="{FF2B5EF4-FFF2-40B4-BE49-F238E27FC236}">
                  <a16:creationId xmlns:a16="http://schemas.microsoft.com/office/drawing/2014/main" id="{5DFFD0DC-499B-7BED-AFD1-6E60857B023D}"/>
                </a:ext>
              </a:extLst>
            </p:cNvPr>
            <p:cNvSpPr txBox="1"/>
            <p:nvPr/>
          </p:nvSpPr>
          <p:spPr>
            <a:xfrm>
              <a:off x="3273286" y="914400"/>
              <a:ext cx="2597426" cy="307777"/>
            </a:xfrm>
            <a:prstGeom prst="rect">
              <a:avLst/>
            </a:prstGeom>
            <a:grpFill/>
            <a:ln>
              <a:solidFill>
                <a:schemeClr val="tx1"/>
              </a:solidFill>
            </a:ln>
          </p:spPr>
          <p:txBody>
            <a:bodyPr wrap="square" rtlCol="0">
              <a:spAutoFit/>
            </a:bodyPr>
            <a:lstStyle/>
            <a:p>
              <a:pPr algn="ctr"/>
              <a:r>
                <a:rPr lang="en-IN" sz="1400" b="1" dirty="0">
                  <a:latin typeface="Arial" panose="020B0604020202020204" pitchFamily="34" charset="0"/>
                  <a:cs typeface="Arial" panose="020B0604020202020204" pitchFamily="34" charset="0"/>
                </a:rPr>
                <a:t>Raw Material Suppliers</a:t>
              </a:r>
            </a:p>
          </p:txBody>
        </p:sp>
        <p:sp>
          <p:nvSpPr>
            <p:cNvPr id="7" name="TextBox 6">
              <a:extLst>
                <a:ext uri="{FF2B5EF4-FFF2-40B4-BE49-F238E27FC236}">
                  <a16:creationId xmlns:a16="http://schemas.microsoft.com/office/drawing/2014/main" id="{6B22CF06-6D02-EEE8-7605-5FD7C69650BC}"/>
                </a:ext>
              </a:extLst>
            </p:cNvPr>
            <p:cNvSpPr txBox="1"/>
            <p:nvPr/>
          </p:nvSpPr>
          <p:spPr>
            <a:xfrm>
              <a:off x="3253554" y="1573226"/>
              <a:ext cx="2597426" cy="276999"/>
            </a:xfrm>
            <a:prstGeom prst="rect">
              <a:avLst/>
            </a:prstGeom>
            <a:grpFill/>
            <a:ln>
              <a:solidFill>
                <a:schemeClr val="tx1"/>
              </a:solidFill>
            </a:ln>
          </p:spPr>
          <p:txBody>
            <a:bodyPr wrap="square" rtlCol="0">
              <a:spAutoFit/>
            </a:bodyPr>
            <a:lstStyle/>
            <a:p>
              <a:pPr algn="ctr"/>
              <a:r>
                <a:rPr lang="en-IN" sz="1200" b="1" dirty="0">
                  <a:latin typeface="Arial" panose="020B0604020202020204" pitchFamily="34" charset="0"/>
                  <a:cs typeface="Arial" panose="020B0604020202020204" pitchFamily="34" charset="0"/>
                </a:rPr>
                <a:t>XXX</a:t>
              </a:r>
            </a:p>
          </p:txBody>
        </p:sp>
        <p:sp>
          <p:nvSpPr>
            <p:cNvPr id="10" name="Arrow: Down 9">
              <a:extLst>
                <a:ext uri="{FF2B5EF4-FFF2-40B4-BE49-F238E27FC236}">
                  <a16:creationId xmlns:a16="http://schemas.microsoft.com/office/drawing/2014/main" id="{51C22FD7-6AFE-3FC9-577D-2FFCCA07553B}"/>
                </a:ext>
              </a:extLst>
            </p:cNvPr>
            <p:cNvSpPr/>
            <p:nvPr/>
          </p:nvSpPr>
          <p:spPr>
            <a:xfrm>
              <a:off x="4379842" y="2142338"/>
              <a:ext cx="384313" cy="535706"/>
            </a:xfrm>
            <a:prstGeom prst="downArrow">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TextBox 10">
              <a:extLst>
                <a:ext uri="{FF2B5EF4-FFF2-40B4-BE49-F238E27FC236}">
                  <a16:creationId xmlns:a16="http://schemas.microsoft.com/office/drawing/2014/main" id="{B365FBE1-D595-1B06-3790-591193C23130}"/>
                </a:ext>
              </a:extLst>
            </p:cNvPr>
            <p:cNvSpPr txBox="1"/>
            <p:nvPr/>
          </p:nvSpPr>
          <p:spPr>
            <a:xfrm>
              <a:off x="3299788" y="2700021"/>
              <a:ext cx="2597427" cy="307777"/>
            </a:xfrm>
            <a:prstGeom prst="rect">
              <a:avLst/>
            </a:prstGeom>
            <a:grpFill/>
            <a:ln>
              <a:solidFill>
                <a:schemeClr val="tx1"/>
              </a:solidFill>
            </a:ln>
          </p:spPr>
          <p:txBody>
            <a:bodyPr wrap="square" rtlCol="0">
              <a:spAutoFit/>
            </a:bodyPr>
            <a:lstStyle/>
            <a:p>
              <a:pPr algn="ctr"/>
              <a:r>
                <a:rPr lang="en-IN" sz="1400" b="1" dirty="0">
                  <a:latin typeface="Arial" panose="020B0604020202020204" pitchFamily="34" charset="0"/>
                  <a:cs typeface="Arial" panose="020B0604020202020204" pitchFamily="34" charset="0"/>
                </a:rPr>
                <a:t>XXX</a:t>
              </a:r>
            </a:p>
          </p:txBody>
        </p:sp>
        <p:sp>
          <p:nvSpPr>
            <p:cNvPr id="13" name="Arrow: Down 12">
              <a:extLst>
                <a:ext uri="{FF2B5EF4-FFF2-40B4-BE49-F238E27FC236}">
                  <a16:creationId xmlns:a16="http://schemas.microsoft.com/office/drawing/2014/main" id="{F5CC4343-ABC2-3C71-AFF9-DE9DD55108EE}"/>
                </a:ext>
              </a:extLst>
            </p:cNvPr>
            <p:cNvSpPr/>
            <p:nvPr/>
          </p:nvSpPr>
          <p:spPr>
            <a:xfrm>
              <a:off x="4379842" y="3035981"/>
              <a:ext cx="384313" cy="535706"/>
            </a:xfrm>
            <a:prstGeom prst="downArrow">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TextBox 13">
              <a:extLst>
                <a:ext uri="{FF2B5EF4-FFF2-40B4-BE49-F238E27FC236}">
                  <a16:creationId xmlns:a16="http://schemas.microsoft.com/office/drawing/2014/main" id="{F0D5A1D2-DFB9-D1F9-9B6B-C4E30A48C83E}"/>
                </a:ext>
              </a:extLst>
            </p:cNvPr>
            <p:cNvSpPr txBox="1"/>
            <p:nvPr/>
          </p:nvSpPr>
          <p:spPr>
            <a:xfrm>
              <a:off x="3313040" y="3579694"/>
              <a:ext cx="2597427" cy="307777"/>
            </a:xfrm>
            <a:prstGeom prst="rect">
              <a:avLst/>
            </a:prstGeom>
            <a:grpFill/>
            <a:ln>
              <a:solidFill>
                <a:schemeClr val="tx1"/>
              </a:solidFill>
            </a:ln>
          </p:spPr>
          <p:txBody>
            <a:bodyPr wrap="square" rtlCol="0">
              <a:spAutoFit/>
            </a:bodyPr>
            <a:lstStyle/>
            <a:p>
              <a:pPr algn="ctr"/>
              <a:r>
                <a:rPr lang="en-IN" sz="1400" b="1" dirty="0">
                  <a:latin typeface="Arial" panose="020B0604020202020204" pitchFamily="34" charset="0"/>
                  <a:cs typeface="Arial" panose="020B0604020202020204" pitchFamily="34" charset="0"/>
                </a:rPr>
                <a:t>XXX</a:t>
              </a:r>
            </a:p>
          </p:txBody>
        </p:sp>
        <p:sp>
          <p:nvSpPr>
            <p:cNvPr id="15" name="Arrow: Down 14">
              <a:extLst>
                <a:ext uri="{FF2B5EF4-FFF2-40B4-BE49-F238E27FC236}">
                  <a16:creationId xmlns:a16="http://schemas.microsoft.com/office/drawing/2014/main" id="{F9D6F1A1-8B0B-C935-D25F-3181363DCAEC}"/>
                </a:ext>
              </a:extLst>
            </p:cNvPr>
            <p:cNvSpPr/>
            <p:nvPr/>
          </p:nvSpPr>
          <p:spPr>
            <a:xfrm>
              <a:off x="4393092" y="3914038"/>
              <a:ext cx="384313" cy="535706"/>
            </a:xfrm>
            <a:prstGeom prst="downArrow">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17" name="Straight Connector 16">
              <a:extLst>
                <a:ext uri="{FF2B5EF4-FFF2-40B4-BE49-F238E27FC236}">
                  <a16:creationId xmlns:a16="http://schemas.microsoft.com/office/drawing/2014/main" id="{5A18EA73-14CE-4D30-0865-EB93025E3803}"/>
                </a:ext>
              </a:extLst>
            </p:cNvPr>
            <p:cNvCxnSpPr>
              <a:cxnSpLocks/>
            </p:cNvCxnSpPr>
            <p:nvPr/>
          </p:nvCxnSpPr>
          <p:spPr>
            <a:xfrm>
              <a:off x="1683026" y="4473541"/>
              <a:ext cx="511382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13DF443-830B-A2C3-68C8-0EBE91AAF4EC}"/>
                </a:ext>
              </a:extLst>
            </p:cNvPr>
            <p:cNvCxnSpPr/>
            <p:nvPr/>
          </p:nvCxnSpPr>
          <p:spPr>
            <a:xfrm flipH="1">
              <a:off x="889000" y="4472831"/>
              <a:ext cx="794026" cy="639918"/>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39C5D8A-EAE8-7A65-9F13-2A796352B71D}"/>
                </a:ext>
              </a:extLst>
            </p:cNvPr>
            <p:cNvCxnSpPr>
              <a:cxnSpLocks/>
            </p:cNvCxnSpPr>
            <p:nvPr/>
          </p:nvCxnSpPr>
          <p:spPr>
            <a:xfrm>
              <a:off x="2772465" y="4474408"/>
              <a:ext cx="0" cy="1133653"/>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26736C4-52A6-96A2-D60E-BD79C9804335}"/>
                </a:ext>
              </a:extLst>
            </p:cNvPr>
            <p:cNvCxnSpPr>
              <a:cxnSpLocks/>
            </p:cNvCxnSpPr>
            <p:nvPr/>
          </p:nvCxnSpPr>
          <p:spPr>
            <a:xfrm>
              <a:off x="4572000" y="4483702"/>
              <a:ext cx="0" cy="639918"/>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43B58B5-3158-88FE-66C5-CE88786D4143}"/>
                </a:ext>
              </a:extLst>
            </p:cNvPr>
            <p:cNvCxnSpPr>
              <a:cxnSpLocks/>
            </p:cNvCxnSpPr>
            <p:nvPr/>
          </p:nvCxnSpPr>
          <p:spPr>
            <a:xfrm>
              <a:off x="5981700" y="4475998"/>
              <a:ext cx="0" cy="1133653"/>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51D1D6A-0A5E-646E-E556-BD89CE6E8343}"/>
                </a:ext>
              </a:extLst>
            </p:cNvPr>
            <p:cNvCxnSpPr>
              <a:cxnSpLocks/>
            </p:cNvCxnSpPr>
            <p:nvPr/>
          </p:nvCxnSpPr>
          <p:spPr>
            <a:xfrm>
              <a:off x="6796854" y="4473625"/>
              <a:ext cx="662754" cy="487518"/>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64818CD-C8B7-FA82-6E4B-0C01947256A3}"/>
                </a:ext>
              </a:extLst>
            </p:cNvPr>
            <p:cNvSpPr txBox="1"/>
            <p:nvPr/>
          </p:nvSpPr>
          <p:spPr>
            <a:xfrm>
              <a:off x="196573" y="5148468"/>
              <a:ext cx="1384853" cy="307777"/>
            </a:xfrm>
            <a:prstGeom prst="rect">
              <a:avLst/>
            </a:prstGeom>
            <a:grpFill/>
            <a:ln>
              <a:solidFill>
                <a:schemeClr val="tx1"/>
              </a:solidFill>
            </a:ln>
          </p:spPr>
          <p:txBody>
            <a:bodyPr wrap="square" rtlCol="0">
              <a:spAutoFit/>
            </a:bodyPr>
            <a:lstStyle/>
            <a:p>
              <a:pPr algn="ctr"/>
              <a:r>
                <a:rPr lang="en-IN" sz="1400" b="1" dirty="0">
                  <a:latin typeface="Arial" panose="020B0604020202020204" pitchFamily="34" charset="0"/>
                  <a:cs typeface="Arial" panose="020B0604020202020204" pitchFamily="34" charset="0"/>
                </a:rPr>
                <a:t>XXX</a:t>
              </a:r>
            </a:p>
          </p:txBody>
        </p:sp>
        <p:sp>
          <p:nvSpPr>
            <p:cNvPr id="39" name="TextBox 38">
              <a:extLst>
                <a:ext uri="{FF2B5EF4-FFF2-40B4-BE49-F238E27FC236}">
                  <a16:creationId xmlns:a16="http://schemas.microsoft.com/office/drawing/2014/main" id="{FB039194-FE21-E164-97C3-8ABE81EE8E54}"/>
                </a:ext>
              </a:extLst>
            </p:cNvPr>
            <p:cNvSpPr txBox="1"/>
            <p:nvPr/>
          </p:nvSpPr>
          <p:spPr>
            <a:xfrm>
              <a:off x="1426886" y="5671703"/>
              <a:ext cx="2691158" cy="307777"/>
            </a:xfrm>
            <a:prstGeom prst="rect">
              <a:avLst/>
            </a:prstGeom>
            <a:grpFill/>
            <a:ln>
              <a:solidFill>
                <a:schemeClr val="tx1"/>
              </a:solidFill>
            </a:ln>
          </p:spPr>
          <p:txBody>
            <a:bodyPr wrap="square" rtlCol="0">
              <a:spAutoFit/>
            </a:bodyPr>
            <a:lstStyle/>
            <a:p>
              <a:pPr algn="ctr"/>
              <a:r>
                <a:rPr lang="en-IN" sz="1400" b="1" dirty="0">
                  <a:latin typeface="Arial" panose="020B0604020202020204" pitchFamily="34" charset="0"/>
                  <a:cs typeface="Arial" panose="020B0604020202020204" pitchFamily="34" charset="0"/>
                </a:rPr>
                <a:t>XXX</a:t>
              </a:r>
            </a:p>
          </p:txBody>
        </p:sp>
        <p:sp>
          <p:nvSpPr>
            <p:cNvPr id="40" name="TextBox 39">
              <a:extLst>
                <a:ext uri="{FF2B5EF4-FFF2-40B4-BE49-F238E27FC236}">
                  <a16:creationId xmlns:a16="http://schemas.microsoft.com/office/drawing/2014/main" id="{6158A0EB-EC44-EFD3-FFDA-54E7E4401073}"/>
                </a:ext>
              </a:extLst>
            </p:cNvPr>
            <p:cNvSpPr txBox="1"/>
            <p:nvPr/>
          </p:nvSpPr>
          <p:spPr>
            <a:xfrm>
              <a:off x="3536226" y="5162968"/>
              <a:ext cx="2071548" cy="307777"/>
            </a:xfrm>
            <a:prstGeom prst="rect">
              <a:avLst/>
            </a:prstGeom>
            <a:grpFill/>
            <a:ln>
              <a:solidFill>
                <a:schemeClr val="tx1"/>
              </a:solidFill>
            </a:ln>
          </p:spPr>
          <p:txBody>
            <a:bodyPr wrap="square" rtlCol="0">
              <a:spAutoFit/>
            </a:bodyPr>
            <a:lstStyle/>
            <a:p>
              <a:pPr algn="ctr"/>
              <a:r>
                <a:rPr lang="en-IN" sz="1400" b="1" dirty="0">
                  <a:latin typeface="Arial" panose="020B0604020202020204" pitchFamily="34" charset="0"/>
                  <a:cs typeface="Arial" panose="020B0604020202020204" pitchFamily="34" charset="0"/>
                </a:rPr>
                <a:t>XXX</a:t>
              </a:r>
            </a:p>
          </p:txBody>
        </p:sp>
        <p:sp>
          <p:nvSpPr>
            <p:cNvPr id="41" name="TextBox 40">
              <a:extLst>
                <a:ext uri="{FF2B5EF4-FFF2-40B4-BE49-F238E27FC236}">
                  <a16:creationId xmlns:a16="http://schemas.microsoft.com/office/drawing/2014/main" id="{B8E49BBB-5152-5738-CF8A-B97B0BEC00BD}"/>
                </a:ext>
              </a:extLst>
            </p:cNvPr>
            <p:cNvSpPr txBox="1"/>
            <p:nvPr/>
          </p:nvSpPr>
          <p:spPr>
            <a:xfrm>
              <a:off x="5096593" y="5671703"/>
              <a:ext cx="2355851" cy="307777"/>
            </a:xfrm>
            <a:prstGeom prst="rect">
              <a:avLst/>
            </a:prstGeom>
            <a:grpFill/>
            <a:ln>
              <a:solidFill>
                <a:schemeClr val="tx1"/>
              </a:solidFill>
            </a:ln>
          </p:spPr>
          <p:txBody>
            <a:bodyPr wrap="square" rtlCol="0">
              <a:spAutoFit/>
            </a:bodyPr>
            <a:lstStyle/>
            <a:p>
              <a:pPr algn="ctr"/>
              <a:r>
                <a:rPr lang="en-IN" sz="1400" b="1" dirty="0">
                  <a:latin typeface="Arial" panose="020B0604020202020204" pitchFamily="34" charset="0"/>
                  <a:cs typeface="Arial" panose="020B0604020202020204" pitchFamily="34" charset="0"/>
                </a:rPr>
                <a:t>XXX</a:t>
              </a:r>
            </a:p>
          </p:txBody>
        </p:sp>
        <p:sp>
          <p:nvSpPr>
            <p:cNvPr id="42" name="TextBox 41">
              <a:extLst>
                <a:ext uri="{FF2B5EF4-FFF2-40B4-BE49-F238E27FC236}">
                  <a16:creationId xmlns:a16="http://schemas.microsoft.com/office/drawing/2014/main" id="{F441B7B8-612B-61C4-470D-0836C3AD724F}"/>
                </a:ext>
              </a:extLst>
            </p:cNvPr>
            <p:cNvSpPr txBox="1"/>
            <p:nvPr/>
          </p:nvSpPr>
          <p:spPr>
            <a:xfrm>
              <a:off x="6202019" y="4994062"/>
              <a:ext cx="2846732" cy="307777"/>
            </a:xfrm>
            <a:prstGeom prst="rect">
              <a:avLst/>
            </a:prstGeom>
            <a:grpFill/>
            <a:ln>
              <a:solidFill>
                <a:schemeClr val="tx1"/>
              </a:solidFill>
            </a:ln>
          </p:spPr>
          <p:txBody>
            <a:bodyPr wrap="square" rtlCol="0">
              <a:spAutoFit/>
            </a:bodyPr>
            <a:lstStyle/>
            <a:p>
              <a:pPr algn="ctr"/>
              <a:r>
                <a:rPr lang="en-IN" sz="1400" b="1" dirty="0">
                  <a:latin typeface="Arial" panose="020B0604020202020204" pitchFamily="34" charset="0"/>
                  <a:cs typeface="Arial" panose="020B0604020202020204" pitchFamily="34" charset="0"/>
                </a:rPr>
                <a:t>XXX</a:t>
              </a:r>
            </a:p>
          </p:txBody>
        </p:sp>
      </p:grpSp>
      <p:sp>
        <p:nvSpPr>
          <p:cNvPr id="43" name="TextBox 42">
            <a:extLst>
              <a:ext uri="{FF2B5EF4-FFF2-40B4-BE49-F238E27FC236}">
                <a16:creationId xmlns:a16="http://schemas.microsoft.com/office/drawing/2014/main" id="{0399B2BA-8BBC-0678-4F57-E3F4FCD1A50D}"/>
              </a:ext>
            </a:extLst>
          </p:cNvPr>
          <p:cNvSpPr txBox="1"/>
          <p:nvPr/>
        </p:nvSpPr>
        <p:spPr>
          <a:xfrm>
            <a:off x="3326296" y="6423571"/>
            <a:ext cx="5605669" cy="246221"/>
          </a:xfrm>
          <a:prstGeom prst="rect">
            <a:avLst/>
          </a:prstGeom>
          <a:noFill/>
        </p:spPr>
        <p:txBody>
          <a:bodyPr wrap="square" rtlCol="0">
            <a:spAutoFit/>
          </a:bodyPr>
          <a:lstStyle/>
          <a:p>
            <a:pPr algn="r"/>
            <a:r>
              <a:rPr lang="en-IN" sz="1000" dirty="0">
                <a:latin typeface="Arial" panose="020B0604020202020204" pitchFamily="34" charset="0"/>
                <a:cs typeface="Arial" panose="020B0604020202020204" pitchFamily="34" charset="0"/>
              </a:rPr>
              <a:t>Source: TechSci Research</a:t>
            </a:r>
          </a:p>
        </p:txBody>
      </p:sp>
      <p:sp>
        <p:nvSpPr>
          <p:cNvPr id="50" name="TextBox 49">
            <a:extLst>
              <a:ext uri="{FF2B5EF4-FFF2-40B4-BE49-F238E27FC236}">
                <a16:creationId xmlns:a16="http://schemas.microsoft.com/office/drawing/2014/main" id="{280E6E9F-CB6A-EAFB-1CE6-2B834AF30FFB}"/>
              </a:ext>
            </a:extLst>
          </p:cNvPr>
          <p:cNvSpPr txBox="1"/>
          <p:nvPr/>
        </p:nvSpPr>
        <p:spPr>
          <a:xfrm>
            <a:off x="174259" y="769666"/>
            <a:ext cx="8770957" cy="335156"/>
          </a:xfrm>
          <a:prstGeom prst="rect">
            <a:avLst/>
          </a:prstGeom>
          <a:solidFill>
            <a:schemeClr val="bg1">
              <a:lumMod val="95000"/>
            </a:schemeClr>
          </a:solidFill>
          <a:ln>
            <a:solidFill>
              <a:schemeClr val="tx1"/>
            </a:solidFill>
          </a:ln>
        </p:spPr>
        <p:txBody>
          <a:bodyPr wrap="square" rtlCol="0">
            <a:spAutoFit/>
          </a:bodyPr>
          <a:lstStyle/>
          <a:p>
            <a:pPr>
              <a:lnSpc>
                <a:spcPct val="150000"/>
              </a:lnSpc>
            </a:pPr>
            <a:r>
              <a:rPr lang="en-IN" sz="1200" dirty="0">
                <a:latin typeface="Arial" panose="020B0604020202020204" pitchFamily="34" charset="0"/>
                <a:cs typeface="Arial" panose="020B0604020202020204" pitchFamily="34" charset="0"/>
              </a:rPr>
              <a:t>Below graph represents the corporate sales network of Thinking Electronic for the target products.</a:t>
            </a:r>
          </a:p>
        </p:txBody>
      </p:sp>
      <p:sp>
        <p:nvSpPr>
          <p:cNvPr id="53" name="TextBox 52">
            <a:extLst>
              <a:ext uri="{FF2B5EF4-FFF2-40B4-BE49-F238E27FC236}">
                <a16:creationId xmlns:a16="http://schemas.microsoft.com/office/drawing/2014/main" id="{3EDC2EE9-0299-2ADA-F6C7-91D17D25B5A5}"/>
              </a:ext>
            </a:extLst>
          </p:cNvPr>
          <p:cNvSpPr txBox="1"/>
          <p:nvPr/>
        </p:nvSpPr>
        <p:spPr>
          <a:xfrm>
            <a:off x="6085232" y="3053916"/>
            <a:ext cx="2846733" cy="276999"/>
          </a:xfrm>
          <a:prstGeom prst="rect">
            <a:avLst/>
          </a:prstGeom>
          <a:solidFill>
            <a:schemeClr val="accent4">
              <a:lumMod val="40000"/>
              <a:lumOff val="60000"/>
            </a:schemeClr>
          </a:solidFill>
          <a:ln>
            <a:noFill/>
          </a:ln>
        </p:spPr>
        <p:txBody>
          <a:bodyPr wrap="square" rtlCol="0" anchor="ctr">
            <a:spAutoFit/>
          </a:bodyPr>
          <a:lstStyle/>
          <a:p>
            <a:pPr algn="ctr"/>
            <a:r>
              <a:rPr lang="pt-BR" sz="1200" b="1" dirty="0">
                <a:latin typeface="Arial" panose="020B0604020202020204" pitchFamily="34" charset="0"/>
                <a:cs typeface="Arial" panose="020B0604020202020204" pitchFamily="34" charset="0"/>
              </a:rPr>
              <a:t>XXX</a:t>
            </a:r>
            <a:endParaRPr lang="en-IN" sz="1200" i="0" u="none" strike="noStrike" dirty="0">
              <a:effectLst/>
              <a:latin typeface="Arial" panose="020B0604020202020204" pitchFamily="34" charset="0"/>
            </a:endParaRPr>
          </a:p>
        </p:txBody>
      </p:sp>
      <p:sp>
        <p:nvSpPr>
          <p:cNvPr id="54" name="TextBox 53">
            <a:extLst>
              <a:ext uri="{FF2B5EF4-FFF2-40B4-BE49-F238E27FC236}">
                <a16:creationId xmlns:a16="http://schemas.microsoft.com/office/drawing/2014/main" id="{874D0512-4E29-1B89-38FF-8699FD427C8E}"/>
              </a:ext>
            </a:extLst>
          </p:cNvPr>
          <p:cNvSpPr txBox="1"/>
          <p:nvPr/>
        </p:nvSpPr>
        <p:spPr>
          <a:xfrm>
            <a:off x="174260" y="1353504"/>
            <a:ext cx="2396663" cy="335156"/>
          </a:xfrm>
          <a:prstGeom prst="rect">
            <a:avLst/>
          </a:prstGeom>
          <a:solidFill>
            <a:srgbClr val="203864"/>
          </a:solidFill>
          <a:ln>
            <a:solidFill>
              <a:schemeClr val="tx1"/>
            </a:solidFill>
          </a:ln>
        </p:spPr>
        <p:txBody>
          <a:bodyPr wrap="square" rtlCol="0">
            <a:spAutoFit/>
          </a:bodyPr>
          <a:lstStyle/>
          <a:p>
            <a:pPr algn="ctr">
              <a:lnSpc>
                <a:spcPct val="150000"/>
              </a:lnSpc>
            </a:pPr>
            <a:r>
              <a:rPr lang="en-IN" sz="1200" b="1" dirty="0">
                <a:solidFill>
                  <a:schemeClr val="bg1"/>
                </a:solidFill>
                <a:latin typeface="Arial" panose="020B0604020202020204" pitchFamily="34" charset="0"/>
                <a:cs typeface="Arial" panose="020B0604020202020204" pitchFamily="34" charset="0"/>
              </a:rPr>
              <a:t>Target Products</a:t>
            </a:r>
          </a:p>
        </p:txBody>
      </p:sp>
      <p:sp>
        <p:nvSpPr>
          <p:cNvPr id="55" name="TextBox 54">
            <a:extLst>
              <a:ext uri="{FF2B5EF4-FFF2-40B4-BE49-F238E27FC236}">
                <a16:creationId xmlns:a16="http://schemas.microsoft.com/office/drawing/2014/main" id="{C658C7CF-9E1E-83F5-055C-032ED6CAB473}"/>
              </a:ext>
            </a:extLst>
          </p:cNvPr>
          <p:cNvSpPr txBox="1"/>
          <p:nvPr/>
        </p:nvSpPr>
        <p:spPr>
          <a:xfrm>
            <a:off x="174259" y="1981669"/>
            <a:ext cx="2396663" cy="276999"/>
          </a:xfrm>
          <a:prstGeom prst="rect">
            <a:avLst/>
          </a:prstGeom>
          <a:solidFill>
            <a:schemeClr val="accent5">
              <a:lumMod val="20000"/>
              <a:lumOff val="80000"/>
            </a:schemeClr>
          </a:solidFill>
          <a:ln>
            <a:noFill/>
          </a:ln>
        </p:spPr>
        <p:txBody>
          <a:bodyPr wrap="square" rtlCol="0" anchor="ctr">
            <a:spAutoFit/>
          </a:bodyPr>
          <a:lstStyle/>
          <a:p>
            <a:pPr algn="ctr"/>
            <a:r>
              <a:rPr lang="pt-BR" sz="1200" b="1" dirty="0">
                <a:latin typeface="Arial" panose="020B0604020202020204" pitchFamily="34" charset="0"/>
                <a:cs typeface="Arial" panose="020B0604020202020204" pitchFamily="34" charset="0"/>
              </a:rPr>
              <a:t>XXX</a:t>
            </a:r>
            <a:endParaRPr lang="en-IN" sz="1200" i="0" u="none" strike="noStrike" dirty="0">
              <a:effectLst/>
              <a:latin typeface="Arial" panose="020B0604020202020204" pitchFamily="34" charset="0"/>
            </a:endParaRPr>
          </a:p>
        </p:txBody>
      </p:sp>
      <p:sp>
        <p:nvSpPr>
          <p:cNvPr id="56" name="TextBox 55">
            <a:extLst>
              <a:ext uri="{FF2B5EF4-FFF2-40B4-BE49-F238E27FC236}">
                <a16:creationId xmlns:a16="http://schemas.microsoft.com/office/drawing/2014/main" id="{DC7A0A37-E03B-3578-0359-84117EDC2F6A}"/>
              </a:ext>
            </a:extLst>
          </p:cNvPr>
          <p:cNvSpPr txBox="1"/>
          <p:nvPr/>
        </p:nvSpPr>
        <p:spPr>
          <a:xfrm>
            <a:off x="174259" y="2613075"/>
            <a:ext cx="2396663" cy="276999"/>
          </a:xfrm>
          <a:prstGeom prst="rect">
            <a:avLst/>
          </a:prstGeom>
          <a:solidFill>
            <a:schemeClr val="accent4">
              <a:lumMod val="40000"/>
              <a:lumOff val="60000"/>
            </a:schemeClr>
          </a:solidFill>
          <a:ln>
            <a:noFill/>
          </a:ln>
        </p:spPr>
        <p:txBody>
          <a:bodyPr wrap="square" rtlCol="0" anchor="ctr">
            <a:spAutoFit/>
          </a:bodyPr>
          <a:lstStyle/>
          <a:p>
            <a:pPr algn="ctr"/>
            <a:r>
              <a:rPr lang="pt-BR" sz="1200" b="1" dirty="0">
                <a:latin typeface="Arial" panose="020B0604020202020204" pitchFamily="34" charset="0"/>
                <a:cs typeface="Arial" panose="020B0604020202020204" pitchFamily="34" charset="0"/>
              </a:rPr>
              <a:t>XXX</a:t>
            </a:r>
            <a:endParaRPr lang="en-IN" sz="1200" i="0" u="none" strike="noStrike" dirty="0">
              <a:effectLst/>
              <a:latin typeface="Arial" panose="020B0604020202020204" pitchFamily="34" charset="0"/>
            </a:endParaRPr>
          </a:p>
        </p:txBody>
      </p:sp>
      <p:sp>
        <p:nvSpPr>
          <p:cNvPr id="2" name="TextBox 1">
            <a:extLst>
              <a:ext uri="{FF2B5EF4-FFF2-40B4-BE49-F238E27FC236}">
                <a16:creationId xmlns:a16="http://schemas.microsoft.com/office/drawing/2014/main" id="{5E4EA26A-4220-A208-C8A2-13BE181CA105}"/>
              </a:ext>
            </a:extLst>
          </p:cNvPr>
          <p:cNvSpPr txBox="1"/>
          <p:nvPr/>
        </p:nvSpPr>
        <p:spPr>
          <a:xfrm>
            <a:off x="5969458" y="1550160"/>
            <a:ext cx="3029776" cy="276999"/>
          </a:xfrm>
          <a:prstGeom prst="rect">
            <a:avLst/>
          </a:prstGeom>
          <a:solidFill>
            <a:schemeClr val="accent5">
              <a:lumMod val="20000"/>
              <a:lumOff val="80000"/>
            </a:schemeClr>
          </a:solidFill>
          <a:ln>
            <a:noFill/>
          </a:ln>
        </p:spPr>
        <p:txBody>
          <a:bodyPr wrap="square" rtlCol="0" anchor="ctr">
            <a:spAutoFit/>
          </a:bodyPr>
          <a:lstStyle/>
          <a:p>
            <a:pPr algn="ctr"/>
            <a:r>
              <a:rPr lang="pt-BR" sz="1200" b="1" dirty="0">
                <a:latin typeface="Arial" panose="020B0604020202020204" pitchFamily="34" charset="0"/>
                <a:cs typeface="Arial" panose="020B0604020202020204" pitchFamily="34" charset="0"/>
              </a:rPr>
              <a:t>XXX</a:t>
            </a:r>
            <a:endParaRPr lang="en-IN" sz="1200" i="0" u="none" strike="noStrike" dirty="0">
              <a:effectLst/>
              <a:latin typeface="Arial" panose="020B0604020202020204" pitchFamily="34" charset="0"/>
            </a:endParaRPr>
          </a:p>
        </p:txBody>
      </p:sp>
      <p:pic>
        <p:nvPicPr>
          <p:cNvPr id="3" name="Picture 2" descr="Text&#10;&#10;Description automatically generated">
            <a:extLst>
              <a:ext uri="{FF2B5EF4-FFF2-40B4-BE49-F238E27FC236}">
                <a16:creationId xmlns:a16="http://schemas.microsoft.com/office/drawing/2014/main" id="{10FA8EA8-C053-D95F-B2FD-4EBADC377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743" y="106662"/>
            <a:ext cx="1027414" cy="582495"/>
          </a:xfrm>
          <a:prstGeom prst="rect">
            <a:avLst/>
          </a:prstGeom>
        </p:spPr>
      </p:pic>
    </p:spTree>
    <p:extLst>
      <p:ext uri="{BB962C8B-B14F-4D97-AF65-F5344CB8AC3E}">
        <p14:creationId xmlns:p14="http://schemas.microsoft.com/office/powerpoint/2010/main" val="22076716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22150</TotalTime>
  <Words>3726</Words>
  <Application>Microsoft Office PowerPoint</Application>
  <PresentationFormat>On-screen Show (4:3)</PresentationFormat>
  <Paragraphs>1404</Paragraphs>
  <Slides>49</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Calibri Light</vt:lpstr>
      <vt:lpstr>Montserrat</vt:lpstr>
      <vt:lpstr>Open Sans</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Sidhi Mishra</dc:creator>
  <cp:lastModifiedBy>Hardik Malhotra</cp:lastModifiedBy>
  <cp:revision>265</cp:revision>
  <dcterms:created xsi:type="dcterms:W3CDTF">2021-08-16T11:46:13Z</dcterms:created>
  <dcterms:modified xsi:type="dcterms:W3CDTF">2023-04-24T11:57:13Z</dcterms:modified>
</cp:coreProperties>
</file>